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4" r:id="rId6"/>
    <p:sldId id="263" r:id="rId7"/>
    <p:sldId id="265" r:id="rId8"/>
    <p:sldId id="260" r:id="rId9"/>
    <p:sldId id="261" r:id="rId10"/>
    <p:sldId id="256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6" userDrawn="1">
          <p15:clr>
            <a:srgbClr val="A4A3A4"/>
          </p15:clr>
        </p15:guide>
        <p15:guide id="2" pos="3250" userDrawn="1">
          <p15:clr>
            <a:srgbClr val="A4A3A4"/>
          </p15:clr>
        </p15:guide>
        <p15:guide id="3" orient="horz" pos="3543" userDrawn="1">
          <p15:clr>
            <a:srgbClr val="A4A3A4"/>
          </p15:clr>
        </p15:guide>
        <p15:guide id="4" orient="horz" pos="3090" userDrawn="1">
          <p15:clr>
            <a:srgbClr val="A4A3A4"/>
          </p15:clr>
        </p15:guide>
        <p15:guide id="5" pos="2139" userDrawn="1">
          <p15:clr>
            <a:srgbClr val="A4A3A4"/>
          </p15:clr>
        </p15:guide>
        <p15:guide id="6" pos="5405" userDrawn="1">
          <p15:clr>
            <a:srgbClr val="A4A3A4"/>
          </p15:clr>
        </p15:guide>
        <p15:guide id="7" orient="horz" pos="3997" userDrawn="1">
          <p15:clr>
            <a:srgbClr val="A4A3A4"/>
          </p15:clr>
        </p15:guide>
        <p15:guide id="8" orient="horz" pos="37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8A35"/>
    <a:srgbClr val="DC974C"/>
    <a:srgbClr val="DFB917"/>
    <a:srgbClr val="3164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>
        <p:guide orient="horz" pos="2636"/>
        <p:guide pos="3250"/>
        <p:guide orient="horz" pos="3543"/>
        <p:guide orient="horz" pos="3090"/>
        <p:guide pos="2139"/>
        <p:guide pos="5405"/>
        <p:guide orient="horz" pos="3997"/>
        <p:guide orient="horz" pos="37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F3C8-1AFA-4377-81A9-F15F59809B6F}" type="datetimeFigureOut">
              <a:rPr lang="es-CO" smtClean="0"/>
              <a:t>22/03/2015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0270-FEB8-4B27-B8D2-35D0F41129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568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F3C8-1AFA-4377-81A9-F15F59809B6F}" type="datetimeFigureOut">
              <a:rPr lang="es-CO" smtClean="0"/>
              <a:t>22/03/2015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0270-FEB8-4B27-B8D2-35D0F41129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328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F3C8-1AFA-4377-81A9-F15F59809B6F}" type="datetimeFigureOut">
              <a:rPr lang="es-CO" smtClean="0"/>
              <a:t>22/03/2015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0270-FEB8-4B27-B8D2-35D0F41129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966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F3C8-1AFA-4377-81A9-F15F59809B6F}" type="datetimeFigureOut">
              <a:rPr lang="es-CO" smtClean="0"/>
              <a:t>22/03/2015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0270-FEB8-4B27-B8D2-35D0F41129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860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F3C8-1AFA-4377-81A9-F15F59809B6F}" type="datetimeFigureOut">
              <a:rPr lang="es-CO" smtClean="0"/>
              <a:t>22/03/2015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0270-FEB8-4B27-B8D2-35D0F41129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7356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F3C8-1AFA-4377-81A9-F15F59809B6F}" type="datetimeFigureOut">
              <a:rPr lang="es-CO" smtClean="0"/>
              <a:t>22/03/2015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0270-FEB8-4B27-B8D2-35D0F41129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8956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F3C8-1AFA-4377-81A9-F15F59809B6F}" type="datetimeFigureOut">
              <a:rPr lang="es-CO" smtClean="0"/>
              <a:t>22/03/2015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0270-FEB8-4B27-B8D2-35D0F41129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8717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F3C8-1AFA-4377-81A9-F15F59809B6F}" type="datetimeFigureOut">
              <a:rPr lang="es-CO" smtClean="0"/>
              <a:t>22/03/2015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0270-FEB8-4B27-B8D2-35D0F41129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788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F3C8-1AFA-4377-81A9-F15F59809B6F}" type="datetimeFigureOut">
              <a:rPr lang="es-CO" smtClean="0"/>
              <a:t>22/03/2015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0270-FEB8-4B27-B8D2-35D0F41129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3909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F3C8-1AFA-4377-81A9-F15F59809B6F}" type="datetimeFigureOut">
              <a:rPr lang="es-CO" smtClean="0"/>
              <a:t>22/03/2015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0270-FEB8-4B27-B8D2-35D0F41129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4993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F3C8-1AFA-4377-81A9-F15F59809B6F}" type="datetimeFigureOut">
              <a:rPr lang="es-CO" smtClean="0"/>
              <a:t>22/03/2015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0270-FEB8-4B27-B8D2-35D0F41129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240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5F3C8-1AFA-4377-81A9-F15F59809B6F}" type="datetimeFigureOut">
              <a:rPr lang="es-CO" smtClean="0"/>
              <a:t>22/03/2015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C0270-FEB8-4B27-B8D2-35D0F41129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103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1.png"/><Relationship Id="rId18" Type="http://schemas.openxmlformats.org/officeDocument/2006/relationships/image" Target="../media/image63.png"/><Relationship Id="rId3" Type="http://schemas.openxmlformats.org/officeDocument/2006/relationships/image" Target="../media/image56.gif"/><Relationship Id="rId7" Type="http://schemas.openxmlformats.org/officeDocument/2006/relationships/image" Target="../media/image59.png"/><Relationship Id="rId12" Type="http://schemas.openxmlformats.org/officeDocument/2006/relationships/image" Target="../media/image4.png"/><Relationship Id="rId17" Type="http://schemas.openxmlformats.org/officeDocument/2006/relationships/image" Target="../media/image62.png"/><Relationship Id="rId2" Type="http://schemas.openxmlformats.org/officeDocument/2006/relationships/hyperlink" Target="http://www.proverbia.net/enviar_frase.asp?id=5928" TargetMode="External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11" Type="http://schemas.openxmlformats.org/officeDocument/2006/relationships/image" Target="../media/image3.png"/><Relationship Id="rId5" Type="http://schemas.openxmlformats.org/officeDocument/2006/relationships/image" Target="../media/image7.png"/><Relationship Id="rId15" Type="http://schemas.openxmlformats.org/officeDocument/2006/relationships/image" Target="../media/image60.png"/><Relationship Id="rId10" Type="http://schemas.openxmlformats.org/officeDocument/2006/relationships/image" Target="../media/image22.png"/><Relationship Id="rId4" Type="http://schemas.openxmlformats.org/officeDocument/2006/relationships/image" Target="../media/image57.png"/><Relationship Id="rId9" Type="http://schemas.openxmlformats.org/officeDocument/2006/relationships/image" Target="../media/image20.png"/><Relationship Id="rId1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png"/><Relationship Id="rId3" Type="http://schemas.openxmlformats.org/officeDocument/2006/relationships/image" Target="../media/image19.png"/><Relationship Id="rId7" Type="http://schemas.openxmlformats.org/officeDocument/2006/relationships/image" Target="../media/image26.jpeg"/><Relationship Id="rId12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0.png"/><Relationship Id="rId9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4.png"/><Relationship Id="rId12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43.png"/><Relationship Id="rId5" Type="http://schemas.openxmlformats.org/officeDocument/2006/relationships/image" Target="../media/image6.png"/><Relationship Id="rId10" Type="http://schemas.openxmlformats.org/officeDocument/2006/relationships/image" Target="../media/image42.png"/><Relationship Id="rId4" Type="http://schemas.openxmlformats.org/officeDocument/2006/relationships/image" Target="../media/image20.pn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50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12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48.png"/><Relationship Id="rId5" Type="http://schemas.openxmlformats.org/officeDocument/2006/relationships/image" Target="../media/image22.png"/><Relationship Id="rId10" Type="http://schemas.openxmlformats.org/officeDocument/2006/relationships/image" Target="../media/image47.png"/><Relationship Id="rId4" Type="http://schemas.openxmlformats.org/officeDocument/2006/relationships/image" Target="../media/image21.png"/><Relationship Id="rId9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5.png"/><Relationship Id="rId7" Type="http://schemas.openxmlformats.org/officeDocument/2006/relationships/image" Target="../media/image5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5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1" t="60618" r="46040" b="6157"/>
          <a:stretch/>
        </p:blipFill>
        <p:spPr>
          <a:xfrm rot="13743930">
            <a:off x="7517610" y="2605542"/>
            <a:ext cx="1226499" cy="1775503"/>
          </a:xfrm>
          <a:prstGeom prst="rect">
            <a:avLst/>
          </a:prstGeom>
        </p:spPr>
      </p:pic>
      <p:pic>
        <p:nvPicPr>
          <p:cNvPr id="1026" name="Picture 2" descr="http://danmurphys.com.au/media/DM/Product/750x2000/917614_0_9999_v1_m56577569835573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716" y="1733453"/>
            <a:ext cx="725274" cy="200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230109" y="996410"/>
            <a:ext cx="6973210" cy="1474086"/>
          </a:xfrm>
          <a:prstGeom prst="rect">
            <a:avLst/>
          </a:prstGeom>
        </p:spPr>
        <p:txBody>
          <a:bodyPr>
            <a:prstTxWarp prst="textArchUp">
              <a:avLst>
                <a:gd name="adj" fmla="val 11641611"/>
              </a:avLst>
            </a:prstTxWarp>
            <a:noAutofit/>
          </a:bodyPr>
          <a:lstStyle/>
          <a:p>
            <a:pPr algn="ctr"/>
            <a:r>
              <a:rPr lang="es-CO" sz="2400" b="1" i="0" dirty="0" smtClean="0">
                <a:solidFill>
                  <a:schemeClr val="bg1"/>
                </a:solidFill>
                <a:effectLst/>
                <a:latin typeface="+mj-lt"/>
              </a:rPr>
              <a:t>       </a:t>
            </a:r>
            <a:r>
              <a:rPr lang="es-CO" sz="2000" b="1" i="0" dirty="0" smtClean="0">
                <a:solidFill>
                  <a:schemeClr val="bg1"/>
                </a:solidFill>
                <a:effectLst/>
                <a:latin typeface="+mj-lt"/>
              </a:rPr>
              <a:t>“Existe </a:t>
            </a:r>
            <a:r>
              <a:rPr lang="es-CO" sz="2000" b="1" i="0" dirty="0" smtClean="0">
                <a:solidFill>
                  <a:schemeClr val="bg1"/>
                </a:solidFill>
                <a:effectLst/>
                <a:latin typeface="+mj-lt"/>
              </a:rPr>
              <a:t>algo mucho más escaso, fino y raro que el </a:t>
            </a:r>
            <a:r>
              <a:rPr lang="es-CO" sz="2000" b="1" i="0" dirty="0" smtClean="0">
                <a:solidFill>
                  <a:schemeClr val="bg1"/>
                </a:solidFill>
                <a:effectLst/>
                <a:latin typeface="+mj-lt"/>
              </a:rPr>
              <a:t>talento.</a:t>
            </a:r>
          </a:p>
          <a:p>
            <a:pPr algn="ctr"/>
            <a:r>
              <a:rPr lang="es-CO" sz="2000" b="1" i="0" dirty="0" smtClean="0">
                <a:solidFill>
                  <a:schemeClr val="bg1"/>
                </a:solidFill>
                <a:effectLst/>
                <a:latin typeface="+mj-lt"/>
              </a:rPr>
              <a:t>              Es </a:t>
            </a:r>
            <a:r>
              <a:rPr lang="es-CO" sz="2000" b="1" i="0" dirty="0" smtClean="0">
                <a:solidFill>
                  <a:schemeClr val="bg1"/>
                </a:solidFill>
                <a:effectLst/>
                <a:latin typeface="+mj-lt"/>
              </a:rPr>
              <a:t>el talento de reconocer a los </a:t>
            </a:r>
            <a:r>
              <a:rPr lang="es-CO" sz="2000" b="1" i="0" dirty="0" smtClean="0">
                <a:solidFill>
                  <a:schemeClr val="bg1"/>
                </a:solidFill>
                <a:effectLst/>
                <a:latin typeface="+mj-lt"/>
              </a:rPr>
              <a:t>talentosos</a:t>
            </a:r>
            <a:r>
              <a:rPr lang="es-CO" sz="2400" b="1" i="0" dirty="0" smtClean="0">
                <a:solidFill>
                  <a:schemeClr val="bg1"/>
                </a:solidFill>
                <a:effectLst/>
                <a:latin typeface="+mj-lt"/>
              </a:rPr>
              <a:t>”</a:t>
            </a:r>
          </a:p>
          <a:p>
            <a:pPr algn="ctr"/>
            <a:r>
              <a:rPr lang="es-CO" b="0" i="0" dirty="0" smtClean="0">
                <a:solidFill>
                  <a:srgbClr val="DC974C"/>
                </a:solidFill>
                <a:effectLst/>
                <a:latin typeface="+mj-lt"/>
              </a:rPr>
              <a:t>      </a:t>
            </a:r>
            <a:r>
              <a:rPr lang="es-CO" b="0" i="0" dirty="0" err="1" smtClean="0">
                <a:solidFill>
                  <a:srgbClr val="DC974C"/>
                </a:solidFill>
                <a:effectLst/>
                <a:latin typeface="+mj-lt"/>
              </a:rPr>
              <a:t>Elbert</a:t>
            </a:r>
            <a:r>
              <a:rPr lang="es-CO" b="0" i="0" dirty="0" smtClean="0">
                <a:solidFill>
                  <a:srgbClr val="DC974C"/>
                </a:solidFill>
                <a:effectLst/>
                <a:latin typeface="+mj-lt"/>
              </a:rPr>
              <a:t> </a:t>
            </a:r>
            <a:r>
              <a:rPr lang="es-CO" b="0" i="0" dirty="0" err="1" smtClean="0">
                <a:solidFill>
                  <a:srgbClr val="DC974C"/>
                </a:solidFill>
                <a:effectLst/>
                <a:latin typeface="+mj-lt"/>
              </a:rPr>
              <a:t>Hubbard</a:t>
            </a:r>
            <a:endParaRPr lang="es-CO" dirty="0">
              <a:solidFill>
                <a:srgbClr val="DC974C"/>
              </a:solidFill>
              <a:latin typeface="+mj-l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883872" y="2367026"/>
            <a:ext cx="2858648" cy="1211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2000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es-CO" sz="2000" dirty="0" err="1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Grolsch</a:t>
            </a:r>
            <a:r>
              <a:rPr lang="es-CO" sz="2000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les ofrecerá una </a:t>
            </a:r>
            <a:r>
              <a:rPr lang="es-CO" sz="2400" b="1" dirty="0" smtClean="0">
                <a:solidFill>
                  <a:srgbClr val="DC974C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forma de expresión individual</a:t>
            </a:r>
            <a:r>
              <a:rPr lang="es-CO" sz="2000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CO" sz="20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80902" y="2787266"/>
            <a:ext cx="2461813" cy="1047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Generar </a:t>
            </a:r>
            <a:r>
              <a:rPr lang="es-CO" sz="2000" b="1" dirty="0" smtClean="0">
                <a:solidFill>
                  <a:srgbClr val="DC974C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conocimiento y </a:t>
            </a:r>
            <a:r>
              <a:rPr lang="es-CO" sz="2000" b="1" dirty="0" smtClean="0">
                <a:solidFill>
                  <a:srgbClr val="DC974C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posicionarse </a:t>
            </a:r>
            <a:r>
              <a:rPr lang="es-CO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dentro </a:t>
            </a:r>
            <a:r>
              <a:rPr lang="es-CO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del territorio</a:t>
            </a:r>
            <a:r>
              <a:rPr lang="es-CO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775962" y="4800125"/>
            <a:ext cx="4031621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…de personas que les gusta la </a:t>
            </a:r>
            <a:r>
              <a:rPr lang="es-CO" b="1" dirty="0" smtClean="0">
                <a:solidFill>
                  <a:srgbClr val="DC974C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esencia y la exclusividad de lo artístico</a:t>
            </a:r>
            <a:r>
              <a:rPr lang="es-CO" dirty="0" smtClean="0">
                <a:solidFill>
                  <a:srgbClr val="DC974C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cuando lleva a creaciones </a:t>
            </a:r>
            <a:r>
              <a:rPr lang="es-CO" sz="2000" b="1" dirty="0" smtClean="0">
                <a:solidFill>
                  <a:srgbClr val="DC974C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auténticas</a:t>
            </a:r>
            <a:r>
              <a:rPr lang="es-CO" dirty="0" smtClean="0">
                <a:solidFill>
                  <a:srgbClr val="DC974C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que destacan la </a:t>
            </a:r>
            <a:r>
              <a:rPr lang="es-CO" sz="2800" b="1" dirty="0" smtClean="0">
                <a:solidFill>
                  <a:srgbClr val="DC974C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individualidad y el talento</a:t>
            </a:r>
            <a:r>
              <a:rPr lang="es-CO" sz="2400" b="1" dirty="0" smtClean="0">
                <a:solidFill>
                  <a:srgbClr val="DC974C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511" y="732189"/>
            <a:ext cx="1813303" cy="411015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09092" y="1361582"/>
            <a:ext cx="3918748" cy="1680499"/>
          </a:xfrm>
          <a:prstGeom prst="rect">
            <a:avLst/>
          </a:prstGeom>
        </p:spPr>
      </p:pic>
      <p:cxnSp>
        <p:nvCxnSpPr>
          <p:cNvPr id="27" name="Conector recto de flecha 26"/>
          <p:cNvCxnSpPr/>
          <p:nvPr/>
        </p:nvCxnSpPr>
        <p:spPr>
          <a:xfrm>
            <a:off x="3678601" y="1771655"/>
            <a:ext cx="1920339" cy="0"/>
          </a:xfrm>
          <a:prstGeom prst="straightConnector1">
            <a:avLst/>
          </a:prstGeom>
          <a:ln w="38100">
            <a:solidFill>
              <a:srgbClr val="DC974C">
                <a:alpha val="68000"/>
              </a:srgbClr>
            </a:solidFill>
            <a:headEnd type="diamond" w="med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/>
          <p:nvPr/>
        </p:nvCxnSpPr>
        <p:spPr>
          <a:xfrm>
            <a:off x="3567990" y="2165072"/>
            <a:ext cx="1920339" cy="0"/>
          </a:xfrm>
          <a:prstGeom prst="straightConnector1">
            <a:avLst/>
          </a:prstGeom>
          <a:ln w="38100">
            <a:solidFill>
              <a:srgbClr val="DC974C">
                <a:alpha val="68000"/>
              </a:srgbClr>
            </a:solidFill>
            <a:headEnd type="stealth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/>
          <p:cNvSpPr txBox="1"/>
          <p:nvPr/>
        </p:nvSpPr>
        <p:spPr>
          <a:xfrm>
            <a:off x="3944452" y="1848327"/>
            <a:ext cx="22840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s-CO" sz="1500" b="0" dirty="0" smtClean="0">
                <a:latin typeface="Austie Bost Kitten Klub" panose="02000503000000020003" pitchFamily="2" charset="0"/>
              </a:rPr>
              <a:t>CONECTAR</a:t>
            </a:r>
            <a:endParaRPr lang="es-CO" sz="1500" b="0" dirty="0">
              <a:latin typeface="Austie Bost Kitten Klub" panose="02000503000000020003" pitchFamily="2" charset="0"/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3" t="29945" r="46053" b="40765"/>
          <a:stretch/>
        </p:blipFill>
        <p:spPr>
          <a:xfrm rot="15887856">
            <a:off x="2053735" y="3705428"/>
            <a:ext cx="1452856" cy="1867554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0950" y="3772720"/>
            <a:ext cx="2408129" cy="1524132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2603" y="1361582"/>
            <a:ext cx="3072650" cy="1286367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 rot="19560071">
            <a:off x="7506749" y="3437961"/>
            <a:ext cx="1169519" cy="362592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1402606"/>
              </a:avLst>
            </a:prstTxWarp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dirty="0">
                <a:solidFill>
                  <a:srgbClr val="DC974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Por esto…</a:t>
            </a:r>
          </a:p>
        </p:txBody>
      </p:sp>
    </p:spTree>
    <p:extLst>
      <p:ext uri="{BB962C8B-B14F-4D97-AF65-F5344CB8AC3E}">
        <p14:creationId xmlns:p14="http://schemas.microsoft.com/office/powerpoint/2010/main" val="132342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nviar frase">
            <a:hlinkClick r:id="rId2" tooltip="Enviar fras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38" y="-1265263"/>
            <a:ext cx="51" cy="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415" y="1500193"/>
            <a:ext cx="4510503" cy="4315805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50677" y="2441255"/>
            <a:ext cx="3294984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600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Les </a:t>
            </a:r>
            <a:r>
              <a:rPr lang="es-CO" sz="1600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gusta la </a:t>
            </a:r>
            <a:r>
              <a:rPr lang="es-CO" sz="1600" b="1" dirty="0" smtClean="0">
                <a:solidFill>
                  <a:srgbClr val="DC974C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esencia y la exclusividad de lo artístico</a:t>
            </a:r>
            <a:r>
              <a:rPr lang="es-CO" sz="1600" dirty="0" smtClean="0">
                <a:solidFill>
                  <a:srgbClr val="DC974C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600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cuando lleva a creaciones </a:t>
            </a:r>
            <a:r>
              <a:rPr lang="es-CO" sz="1600" b="1" dirty="0" smtClean="0">
                <a:solidFill>
                  <a:srgbClr val="DC974C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auténticas</a:t>
            </a:r>
            <a:r>
              <a:rPr lang="es-CO" sz="1600" dirty="0" smtClean="0">
                <a:solidFill>
                  <a:srgbClr val="DC974C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600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que destacan la </a:t>
            </a:r>
            <a:r>
              <a:rPr lang="es-CO" sz="1600" b="1" dirty="0" smtClean="0">
                <a:solidFill>
                  <a:srgbClr val="DC974C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individualidad y el talento. 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10329">
            <a:off x="68185" y="1734239"/>
            <a:ext cx="1710606" cy="1082662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250677" y="4068990"/>
            <a:ext cx="3509953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Reconocer </a:t>
            </a:r>
            <a:r>
              <a:rPr lang="es-CO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s-CO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exaltar </a:t>
            </a:r>
            <a:r>
              <a:rPr lang="es-CO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CO" b="1" dirty="0" smtClean="0">
                <a:solidFill>
                  <a:srgbClr val="D78A35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talento que los hace únicos</a:t>
            </a:r>
            <a:r>
              <a:rPr lang="es-CO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264259" y="5276865"/>
            <a:ext cx="3496371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Crear un espacio en el que todos  los talentos emergentes se unan para hacer parte de</a:t>
            </a:r>
            <a:r>
              <a:rPr lang="es-CO" sz="16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 </a:t>
            </a:r>
            <a:r>
              <a:rPr lang="es-CO" sz="1600" b="1" dirty="0">
                <a:solidFill>
                  <a:srgbClr val="D78A35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Proyecto </a:t>
            </a:r>
            <a:r>
              <a:rPr lang="es-CO" sz="1600" b="1" dirty="0" err="1" smtClean="0">
                <a:solidFill>
                  <a:srgbClr val="D78A35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Grolsch</a:t>
            </a:r>
            <a:r>
              <a:rPr lang="es-CO" sz="1600" b="1" dirty="0" smtClean="0">
                <a:solidFill>
                  <a:srgbClr val="D78A35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CO" sz="1600" b="1" dirty="0">
              <a:solidFill>
                <a:srgbClr val="D78A35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12" y="3371170"/>
            <a:ext cx="2606722" cy="99426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88" y="4625212"/>
            <a:ext cx="2446419" cy="965561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3934219" y="4722253"/>
            <a:ext cx="4038669" cy="1388663"/>
          </a:xfrm>
          <a:prstGeom prst="rect">
            <a:avLst/>
          </a:prstGeom>
        </p:spPr>
        <p:txBody>
          <a:bodyPr wrap="square">
            <a:prstTxWarp prst="textArchDown">
              <a:avLst>
                <a:gd name="adj" fmla="val 912298"/>
              </a:avLst>
            </a:prstTxWarp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latin typeface="+mj-lt"/>
              </a:rPr>
              <a:t>        Feria de talentos individuales hecha por ellos para ellos</a:t>
            </a:r>
            <a:r>
              <a:rPr lang="es-CO" sz="2400" dirty="0" smtClean="0">
                <a:solidFill>
                  <a:schemeClr val="bg1"/>
                </a:solidFill>
                <a:latin typeface="+mj-lt"/>
              </a:rPr>
              <a:t>.</a:t>
            </a:r>
            <a:endParaRPr lang="es-CO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" name="Picture 9" descr="https://pbs.twimg.com/profile_images/1683916920/ICONO_6.png"/>
          <p:cNvPicPr>
            <a:picLocks noChangeAspect="1" noChangeArrowheads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466" y="452053"/>
            <a:ext cx="563548" cy="52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http://pixabay.com/static/uploads/photo/2012/04/18/00/20/globe-36242_640.png"/>
          <p:cNvPicPr>
            <a:picLocks noChangeAspect="1" noChangeArrowheads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752" y="2795745"/>
            <a:ext cx="410127" cy="38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7" descr="http://cache4.asset-cache.net/xc/503240607.jpg?v=2&amp;c=IWSAsset&amp;k=2&amp;d=TSygHrxPC-DW_klpG7z8Fxnep4YyqmLKf2P9H1Kt8XmNtqZhRHwwLDuShjoca9ZB0"/>
          <p:cNvPicPr>
            <a:picLocks noChangeAspect="1" noChangeArrowheads="1"/>
          </p:cNvPicPr>
          <p:nvPr/>
        </p:nvPicPr>
        <p:blipFill rotWithShape="1"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19" r="80514" b="52931"/>
          <a:stretch/>
        </p:blipFill>
        <p:spPr bwMode="auto">
          <a:xfrm>
            <a:off x="8250470" y="1083719"/>
            <a:ext cx="695738" cy="71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/>
          <p:cNvSpPr txBox="1"/>
          <p:nvPr/>
        </p:nvSpPr>
        <p:spPr>
          <a:xfrm>
            <a:off x="8890636" y="447023"/>
            <a:ext cx="31124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" i="1" dirty="0" smtClean="0">
                <a:solidFill>
                  <a:schemeClr val="bg1"/>
                </a:solidFill>
              </a:rPr>
              <a:t>Permitirá llegarle</a:t>
            </a:r>
            <a:r>
              <a:rPr lang="es-CO" sz="1300" i="1" dirty="0" smtClean="0">
                <a:solidFill>
                  <a:schemeClr val="bg1"/>
                </a:solidFill>
              </a:rPr>
              <a:t> </a:t>
            </a:r>
            <a:r>
              <a:rPr lang="es-CO" sz="1300" i="1" dirty="0" smtClean="0">
                <a:solidFill>
                  <a:schemeClr val="bg1"/>
                </a:solidFill>
              </a:rPr>
              <a:t>al nicho pero no </a:t>
            </a:r>
            <a:r>
              <a:rPr lang="es-CO" sz="1300" i="1" dirty="0" smtClean="0">
                <a:solidFill>
                  <a:schemeClr val="bg1"/>
                </a:solidFill>
              </a:rPr>
              <a:t>quedarse </a:t>
            </a:r>
            <a:r>
              <a:rPr lang="es-CO" sz="1300" i="1" dirty="0" smtClean="0">
                <a:solidFill>
                  <a:schemeClr val="bg1"/>
                </a:solidFill>
              </a:rPr>
              <a:t>en él, </a:t>
            </a:r>
            <a:r>
              <a:rPr lang="es-CO" sz="1300" i="1" dirty="0" smtClean="0">
                <a:solidFill>
                  <a:schemeClr val="bg1"/>
                </a:solidFill>
              </a:rPr>
              <a:t>alcanzara </a:t>
            </a:r>
            <a:r>
              <a:rPr lang="es-CO" sz="1300" i="1" dirty="0" smtClean="0">
                <a:solidFill>
                  <a:schemeClr val="bg1"/>
                </a:solidFill>
              </a:rPr>
              <a:t>también a su grupo social.</a:t>
            </a:r>
            <a:endParaRPr lang="es-CO" sz="1300" i="1" dirty="0">
              <a:solidFill>
                <a:schemeClr val="bg1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8890636" y="979975"/>
            <a:ext cx="31260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" i="1" dirty="0" smtClean="0">
                <a:solidFill>
                  <a:schemeClr val="bg1"/>
                </a:solidFill>
                <a:latin typeface="+mj-lt"/>
              </a:rPr>
              <a:t>Siendo el canal directo con el target y potencializando </a:t>
            </a:r>
            <a:r>
              <a:rPr lang="es-CO" sz="1300" i="1" dirty="0" smtClean="0">
                <a:solidFill>
                  <a:schemeClr val="bg1"/>
                </a:solidFill>
                <a:latin typeface="+mj-lt"/>
              </a:rPr>
              <a:t>un medio emergente </a:t>
            </a:r>
            <a:r>
              <a:rPr lang="es-CO" sz="1300" i="1" dirty="0" smtClean="0">
                <a:solidFill>
                  <a:schemeClr val="bg1"/>
                </a:solidFill>
                <a:latin typeface="+mj-lt"/>
              </a:rPr>
              <a:t>ayudará a  impactar,  a ser relevantes y a generar una conexión emocional.</a:t>
            </a:r>
            <a:endParaRPr lang="es-CO" sz="13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8867857" y="1884327"/>
            <a:ext cx="314887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" i="1" dirty="0" smtClean="0">
                <a:solidFill>
                  <a:schemeClr val="bg1"/>
                </a:solidFill>
                <a:latin typeface="+mj-lt"/>
              </a:rPr>
              <a:t>Aportará en alcance y  reforzará no solo la conexión emocional sino el compromiso orgánico con la marca. </a:t>
            </a:r>
            <a:endParaRPr lang="es-CO" sz="13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8877014" y="2714467"/>
            <a:ext cx="31488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" dirty="0" smtClean="0">
                <a:solidFill>
                  <a:schemeClr val="bg1"/>
                </a:solidFill>
                <a:latin typeface="+mj-lt"/>
              </a:rPr>
              <a:t>Plataforma transversal que tendrá la función de convocar, difundir y </a:t>
            </a:r>
            <a:r>
              <a:rPr lang="es-CO" sz="1300" dirty="0" err="1" smtClean="0">
                <a:solidFill>
                  <a:schemeClr val="bg1"/>
                </a:solidFill>
                <a:latin typeface="+mj-lt"/>
              </a:rPr>
              <a:t>viralizar</a:t>
            </a:r>
            <a:r>
              <a:rPr lang="es-CO" sz="1300" dirty="0" smtClean="0">
                <a:solidFill>
                  <a:schemeClr val="bg1"/>
                </a:solidFill>
                <a:latin typeface="+mj-lt"/>
              </a:rPr>
              <a:t> las acciones.</a:t>
            </a:r>
            <a:endParaRPr lang="es-CO" sz="1300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7" name="Picture 2" descr="http://danmurphys.com.au/media/DM/Product/750x2000/917614_0_9999_v1_m5657756983557301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897" y="270186"/>
            <a:ext cx="547886" cy="151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515" y="21381"/>
            <a:ext cx="865131" cy="1960965"/>
          </a:xfrm>
          <a:prstGeom prst="rect">
            <a:avLst/>
          </a:prstGeom>
        </p:spPr>
      </p:pic>
      <p:cxnSp>
        <p:nvCxnSpPr>
          <p:cNvPr id="29" name="Conector recto de flecha 28"/>
          <p:cNvCxnSpPr/>
          <p:nvPr/>
        </p:nvCxnSpPr>
        <p:spPr>
          <a:xfrm>
            <a:off x="1855750" y="644423"/>
            <a:ext cx="1442779" cy="0"/>
          </a:xfrm>
          <a:prstGeom prst="straightConnector1">
            <a:avLst/>
          </a:prstGeom>
          <a:ln w="38100">
            <a:solidFill>
              <a:srgbClr val="DC974C">
                <a:alpha val="68000"/>
              </a:srgbClr>
            </a:solidFill>
            <a:headEnd type="diamond" w="med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/>
          <p:nvPr/>
        </p:nvCxnSpPr>
        <p:spPr>
          <a:xfrm>
            <a:off x="1745139" y="1037840"/>
            <a:ext cx="1442779" cy="0"/>
          </a:xfrm>
          <a:prstGeom prst="straightConnector1">
            <a:avLst/>
          </a:prstGeom>
          <a:ln w="38100">
            <a:solidFill>
              <a:srgbClr val="DC974C">
                <a:alpha val="68000"/>
              </a:srgbClr>
            </a:solidFill>
            <a:headEnd type="stealth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/>
          <p:cNvSpPr txBox="1"/>
          <p:nvPr/>
        </p:nvSpPr>
        <p:spPr>
          <a:xfrm>
            <a:off x="1986763" y="724865"/>
            <a:ext cx="1716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s-CO" sz="1200" b="0" dirty="0" smtClean="0">
                <a:latin typeface="Austie Bost Kitten Klub" panose="02000503000000020003" pitchFamily="2" charset="0"/>
              </a:rPr>
              <a:t>CONECTAR</a:t>
            </a:r>
            <a:endParaRPr lang="es-CO" sz="1200" b="0" dirty="0">
              <a:latin typeface="Austie Bost Kitten Klub" panose="02000503000000020003" pitchFamily="2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1940882" y="1183859"/>
            <a:ext cx="1716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s-CO" sz="1200" b="0" dirty="0" smtClean="0">
                <a:latin typeface="Austie Bost Kitten Klub" panose="02000503000000020003" pitchFamily="2" charset="0"/>
              </a:rPr>
              <a:t>POSICIONAR</a:t>
            </a:r>
            <a:endParaRPr lang="es-CO" sz="1200" b="0" dirty="0">
              <a:latin typeface="Austie Bost Kitten Klub" panose="02000503000000020003" pitchFamily="2" charset="0"/>
            </a:endParaRPr>
          </a:p>
        </p:txBody>
      </p:sp>
      <p:cxnSp>
        <p:nvCxnSpPr>
          <p:cNvPr id="35" name="Conector recto de flecha 34"/>
          <p:cNvCxnSpPr/>
          <p:nvPr/>
        </p:nvCxnSpPr>
        <p:spPr>
          <a:xfrm>
            <a:off x="1855750" y="1487314"/>
            <a:ext cx="1442779" cy="0"/>
          </a:xfrm>
          <a:prstGeom prst="straightConnector1">
            <a:avLst/>
          </a:prstGeom>
          <a:ln w="38100">
            <a:solidFill>
              <a:srgbClr val="DC974C">
                <a:alpha val="68000"/>
              </a:srgbClr>
            </a:solidFill>
            <a:headEnd type="diamond" w="med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11" descr="http://pixabay.com/static/uploads/photo/2012/04/18/00/20/globe-36242_640.png"/>
          <p:cNvPicPr>
            <a:picLocks noChangeAspect="1" noChangeArrowheads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009" y="2144225"/>
            <a:ext cx="308134" cy="28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5" descr="http://thumbs.dreamstime.com/z/garabatos-del-cine-iconos-del-vector-35214445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" t="61021" r="68342" b="11945"/>
          <a:stretch/>
        </p:blipFill>
        <p:spPr bwMode="auto">
          <a:xfrm>
            <a:off x="8444673" y="2302524"/>
            <a:ext cx="360098" cy="35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7" descr="http://cache4.asset-cache.net/xc/503240607.jpg?v=2&amp;c=IWSAsset&amp;k=2&amp;d=TSygHrxPC-DW_klpG7z8Fxnep4YyqmLKf2P9H1Kt8XmNtqZhRHwwLDuShjoca9ZB0"/>
          <p:cNvPicPr>
            <a:picLocks noChangeAspect="1" noChangeArrowheads="1"/>
          </p:cNvPicPr>
          <p:nvPr/>
        </p:nvPicPr>
        <p:blipFill rotWithShape="1"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19" r="80514" b="52931"/>
          <a:stretch/>
        </p:blipFill>
        <p:spPr bwMode="auto">
          <a:xfrm>
            <a:off x="8408723" y="1856369"/>
            <a:ext cx="431999" cy="44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6" t="1816"/>
          <a:stretch/>
        </p:blipFill>
        <p:spPr>
          <a:xfrm>
            <a:off x="9208393" y="3168203"/>
            <a:ext cx="2983607" cy="2398673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8372053" y="3645676"/>
            <a:ext cx="209847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>
                <a:solidFill>
                  <a:schemeClr val="bg1"/>
                </a:solidFill>
                <a:latin typeface="+mj-lt"/>
              </a:rPr>
              <a:t>I</a:t>
            </a:r>
            <a:r>
              <a:rPr lang="es-CO" sz="1600" dirty="0" smtClean="0">
                <a:solidFill>
                  <a:schemeClr val="bg1"/>
                </a:solidFill>
                <a:latin typeface="+mj-lt"/>
              </a:rPr>
              <a:t>nstalar </a:t>
            </a:r>
            <a:r>
              <a:rPr lang="es-CO" sz="1600" dirty="0">
                <a:solidFill>
                  <a:schemeClr val="bg1"/>
                </a:solidFill>
                <a:latin typeface="+mj-lt"/>
              </a:rPr>
              <a:t>apoyos en los semáforos y paradas de las </a:t>
            </a:r>
            <a:r>
              <a:rPr lang="es-CO" sz="1600" dirty="0" err="1">
                <a:solidFill>
                  <a:schemeClr val="bg1"/>
                </a:solidFill>
                <a:latin typeface="+mj-lt"/>
              </a:rPr>
              <a:t>ciclorutas</a:t>
            </a:r>
            <a:r>
              <a:rPr lang="es-CO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CO" sz="1600" dirty="0" smtClean="0">
                <a:solidFill>
                  <a:schemeClr val="bg1"/>
                </a:solidFill>
                <a:latin typeface="+mj-lt"/>
              </a:rPr>
              <a:t>con formas de elementos artísticos que simulen a un artista en acción cuando el ciclista se apoye.</a:t>
            </a:r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5828" y="42511"/>
            <a:ext cx="969348" cy="2060627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53332" y="-64339"/>
            <a:ext cx="2560542" cy="1682642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50898" y="-74262"/>
            <a:ext cx="1359526" cy="749873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22009" y="3104257"/>
            <a:ext cx="2694666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1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2"/>
          <a:srcRect t="47115"/>
          <a:stretch/>
        </p:blipFill>
        <p:spPr>
          <a:xfrm>
            <a:off x="3691598" y="0"/>
            <a:ext cx="3804234" cy="1431534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10037" y="1642817"/>
            <a:ext cx="3247563" cy="718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Reconociendo y exaltando el </a:t>
            </a:r>
            <a:r>
              <a:rPr lang="es-CO" sz="2000" b="1" dirty="0" smtClean="0">
                <a:solidFill>
                  <a:srgbClr val="D78A35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talento que los hace únicos</a:t>
            </a:r>
            <a:r>
              <a:rPr lang="es-CO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089217" y="5269534"/>
            <a:ext cx="5605357" cy="1211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CO" sz="2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creará un espacio en el que </a:t>
            </a:r>
            <a:r>
              <a:rPr lang="es-CO" sz="2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todos  </a:t>
            </a:r>
            <a:r>
              <a:rPr lang="es-CO" sz="2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talentos emergentes se unan para hacer parte del </a:t>
            </a:r>
            <a:r>
              <a:rPr lang="es-CO" sz="2800" b="1" dirty="0" smtClean="0">
                <a:solidFill>
                  <a:srgbClr val="D78A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CO" sz="2800" b="1" dirty="0" smtClean="0">
                <a:solidFill>
                  <a:srgbClr val="D78A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royecto </a:t>
            </a:r>
            <a:r>
              <a:rPr lang="es-CO" sz="2800" b="1" dirty="0" err="1" smtClean="0">
                <a:solidFill>
                  <a:srgbClr val="D78A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Grolsch</a:t>
            </a:r>
            <a:endParaRPr lang="es-CO" sz="2800" b="1" dirty="0" smtClean="0">
              <a:solidFill>
                <a:srgbClr val="D78A3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044690" y="33460"/>
            <a:ext cx="30980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b="0" i="0" dirty="0" smtClean="0">
                <a:solidFill>
                  <a:schemeClr val="bg1"/>
                </a:solidFill>
                <a:effectLst/>
                <a:latin typeface="+mj-lt"/>
              </a:rPr>
              <a:t>“Utiliza </a:t>
            </a:r>
            <a:r>
              <a:rPr lang="es-CO" sz="1400" b="0" i="0" dirty="0" smtClean="0">
                <a:solidFill>
                  <a:schemeClr val="bg1"/>
                </a:solidFill>
                <a:effectLst/>
                <a:latin typeface="+mj-lt"/>
              </a:rPr>
              <a:t>en la vida los talentos que poseas: el bosque estaría muy silencioso si sólo cantasen los pájaros que mejor cantan</a:t>
            </a:r>
            <a:r>
              <a:rPr lang="es-CO" sz="1400" b="0" i="0" dirty="0" smtClean="0">
                <a:solidFill>
                  <a:schemeClr val="bg1"/>
                </a:solidFill>
                <a:effectLst/>
                <a:latin typeface="+mj-lt"/>
              </a:rPr>
              <a:t>.”</a:t>
            </a:r>
          </a:p>
          <a:p>
            <a:pPr algn="ctr"/>
            <a:r>
              <a:rPr lang="es-CO" sz="1400" b="0" i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s-CO" sz="1400" b="1" i="0" dirty="0" smtClean="0">
                <a:solidFill>
                  <a:srgbClr val="D78A35"/>
                </a:solidFill>
                <a:effectLst/>
                <a:latin typeface="+mj-lt"/>
              </a:rPr>
              <a:t>Henry Van </a:t>
            </a:r>
            <a:r>
              <a:rPr lang="es-CO" sz="1400" b="1" i="0" dirty="0" err="1" smtClean="0">
                <a:solidFill>
                  <a:srgbClr val="D78A35"/>
                </a:solidFill>
                <a:effectLst/>
                <a:latin typeface="+mj-lt"/>
              </a:rPr>
              <a:t>Dyke</a:t>
            </a:r>
            <a:endParaRPr lang="es-CO" sz="1400" b="1" dirty="0">
              <a:solidFill>
                <a:srgbClr val="D78A35"/>
              </a:solidFill>
              <a:latin typeface="+mj-lt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313" y="-125043"/>
            <a:ext cx="5941799" cy="559621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 rot="1561381">
            <a:off x="7676234" y="1001642"/>
            <a:ext cx="3037027" cy="263253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5"/>
          <a:srcRect l="11790" t="15662" r="37289" b="22815"/>
          <a:stretch/>
        </p:blipFill>
        <p:spPr>
          <a:xfrm>
            <a:off x="149417" y="55420"/>
            <a:ext cx="1879601" cy="81164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3" t="29945" r="46053" b="40765"/>
          <a:stretch/>
        </p:blipFill>
        <p:spPr>
          <a:xfrm rot="15887856">
            <a:off x="1645660" y="2174466"/>
            <a:ext cx="790287" cy="1015864"/>
          </a:xfrm>
          <a:prstGeom prst="rect">
            <a:avLst/>
          </a:prstGeom>
        </p:spPr>
      </p:pic>
      <p:grpSp>
        <p:nvGrpSpPr>
          <p:cNvPr id="23" name="Grupo 22"/>
          <p:cNvGrpSpPr/>
          <p:nvPr/>
        </p:nvGrpSpPr>
        <p:grpSpPr>
          <a:xfrm>
            <a:off x="2489772" y="2412258"/>
            <a:ext cx="2451100" cy="1972735"/>
            <a:chOff x="3000076" y="2360834"/>
            <a:chExt cx="2451100" cy="1972735"/>
          </a:xfrm>
        </p:grpSpPr>
        <p:pic>
          <p:nvPicPr>
            <p:cNvPr id="4098" name="Picture 2" descr="http://th06.deviantart.net/fs70/200H/f/2012/058/b/1/rayon_png_by_biaanweasley-d4r7mxd.png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7734" y="2428569"/>
              <a:ext cx="1952625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 rotWithShape="1">
            <a:blip r:embed="rId8"/>
            <a:srcRect l="11080" t="7446" r="13347" b="19453"/>
            <a:stretch/>
          </p:blipFill>
          <p:spPr>
            <a:xfrm>
              <a:off x="3000076" y="2360834"/>
              <a:ext cx="2451100" cy="1943100"/>
            </a:xfrm>
            <a:prstGeom prst="rect">
              <a:avLst/>
            </a:prstGeom>
          </p:spPr>
        </p:pic>
      </p:grp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3" t="29945" r="46053" b="40765"/>
          <a:stretch/>
        </p:blipFill>
        <p:spPr>
          <a:xfrm rot="2195653" flipH="1">
            <a:off x="4635935" y="3682947"/>
            <a:ext cx="823423" cy="1015864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531" y="817897"/>
            <a:ext cx="3084843" cy="1176630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40792" y="4505061"/>
            <a:ext cx="2981202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3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8614200" y="192323"/>
            <a:ext cx="3131333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¡</a:t>
            </a:r>
            <a:r>
              <a:rPr lang="es-CO" sz="20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Llevando a la vida el </a:t>
            </a:r>
            <a:r>
              <a:rPr lang="es-CO" sz="24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CO" sz="24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royecto </a:t>
            </a:r>
            <a:r>
              <a:rPr lang="es-CO" sz="2400" b="1" dirty="0" err="1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Grolsch</a:t>
            </a:r>
            <a:r>
              <a:rPr lang="es-CO" sz="24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s-CO" sz="2400" b="1" dirty="0" smtClean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936106" y="1053564"/>
            <a:ext cx="595109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El medio de entrada será el </a:t>
            </a:r>
            <a:r>
              <a:rPr lang="es-CO" dirty="0" smtClean="0">
                <a:solidFill>
                  <a:schemeClr val="bg1"/>
                </a:solidFill>
              </a:rPr>
              <a:t>mas antiguo y fuerte por tradición </a:t>
            </a:r>
            <a:r>
              <a:rPr lang="es-CO" b="1" dirty="0" smtClean="0">
                <a:solidFill>
                  <a:schemeClr val="bg1"/>
                </a:solidFill>
              </a:rPr>
              <a:t>VOZ A VOZ</a:t>
            </a:r>
          </a:p>
          <a:p>
            <a:r>
              <a:rPr lang="es-CO" sz="1600" i="1" dirty="0" smtClean="0">
                <a:solidFill>
                  <a:schemeClr val="bg1"/>
                </a:solidFill>
              </a:rPr>
              <a:t>Permitirá llegarle</a:t>
            </a:r>
            <a:r>
              <a:rPr lang="es-CO" sz="1600" i="1" dirty="0" smtClean="0">
                <a:solidFill>
                  <a:schemeClr val="bg1"/>
                </a:solidFill>
              </a:rPr>
              <a:t> </a:t>
            </a:r>
            <a:r>
              <a:rPr lang="es-CO" sz="1600" i="1" dirty="0" smtClean="0">
                <a:solidFill>
                  <a:schemeClr val="bg1"/>
                </a:solidFill>
              </a:rPr>
              <a:t>al nicho pero no </a:t>
            </a:r>
            <a:r>
              <a:rPr lang="es-CO" sz="1600" i="1" dirty="0" smtClean="0">
                <a:solidFill>
                  <a:schemeClr val="bg1"/>
                </a:solidFill>
              </a:rPr>
              <a:t>quedarse </a:t>
            </a:r>
            <a:r>
              <a:rPr lang="es-CO" sz="1600" i="1" dirty="0" smtClean="0">
                <a:solidFill>
                  <a:schemeClr val="bg1"/>
                </a:solidFill>
              </a:rPr>
              <a:t>en él, </a:t>
            </a:r>
            <a:r>
              <a:rPr lang="es-CO" sz="1600" i="1" dirty="0" smtClean="0">
                <a:solidFill>
                  <a:schemeClr val="bg1"/>
                </a:solidFill>
              </a:rPr>
              <a:t>alcanzara </a:t>
            </a:r>
            <a:r>
              <a:rPr lang="es-CO" sz="1600" i="1" dirty="0" smtClean="0">
                <a:solidFill>
                  <a:schemeClr val="bg1"/>
                </a:solidFill>
              </a:rPr>
              <a:t>también a su grupo social.</a:t>
            </a:r>
            <a:endParaRPr lang="es-CO" sz="1600" i="1" dirty="0">
              <a:solidFill>
                <a:schemeClr val="bg1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5936106" y="2314044"/>
            <a:ext cx="58094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El</a:t>
            </a:r>
            <a:r>
              <a:rPr lang="es-CO" dirty="0" smtClean="0">
                <a:solidFill>
                  <a:schemeClr val="bg1"/>
                </a:solidFill>
              </a:rPr>
              <a:t> ancla: la </a:t>
            </a:r>
            <a:r>
              <a:rPr lang="es-CO" b="1" dirty="0" smtClean="0">
                <a:solidFill>
                  <a:schemeClr val="bg1"/>
                </a:solidFill>
              </a:rPr>
              <a:t>CALLE, </a:t>
            </a:r>
            <a:r>
              <a:rPr lang="es-CO" dirty="0" smtClean="0">
                <a:solidFill>
                  <a:schemeClr val="bg1"/>
                </a:solidFill>
              </a:rPr>
              <a:t>será el </a:t>
            </a:r>
            <a:r>
              <a:rPr lang="es-CO" dirty="0" smtClean="0">
                <a:solidFill>
                  <a:schemeClr val="bg1"/>
                </a:solidFill>
              </a:rPr>
              <a:t>escenario principal y generador de contenido. </a:t>
            </a:r>
            <a:r>
              <a:rPr lang="es-CO" b="1" dirty="0" smtClean="0">
                <a:solidFill>
                  <a:schemeClr val="bg1"/>
                </a:solidFill>
              </a:rPr>
              <a:t>OOH, BTL</a:t>
            </a:r>
            <a:endParaRPr lang="es-CO" b="1" dirty="0" smtClean="0">
              <a:solidFill>
                <a:schemeClr val="bg1"/>
              </a:solidFill>
            </a:endParaRPr>
          </a:p>
          <a:p>
            <a:r>
              <a:rPr lang="es-CO" sz="1600" i="1" dirty="0" smtClean="0">
                <a:solidFill>
                  <a:schemeClr val="bg1"/>
                </a:solidFill>
              </a:rPr>
              <a:t>Siendo el canal directo con el target ayudará a  impactar , ser relevantes y a generar una conexión emocional.</a:t>
            </a:r>
            <a:endParaRPr lang="es-CO" sz="1600" i="1" dirty="0">
              <a:solidFill>
                <a:schemeClr val="bg1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5936106" y="3679725"/>
            <a:ext cx="595109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Vitrinas. Medios que serán la ventana para exaltar los talentos  emergentes .</a:t>
            </a:r>
            <a:r>
              <a:rPr lang="es-CO" b="1" dirty="0" smtClean="0">
                <a:solidFill>
                  <a:schemeClr val="bg1"/>
                </a:solidFill>
              </a:rPr>
              <a:t>OOH, CINE, DIGITAL</a:t>
            </a:r>
            <a:r>
              <a:rPr lang="es-CO" dirty="0" smtClean="0">
                <a:solidFill>
                  <a:schemeClr val="bg1"/>
                </a:solidFill>
              </a:rPr>
              <a:t>.</a:t>
            </a:r>
            <a:endParaRPr lang="es-CO" dirty="0" smtClean="0">
              <a:solidFill>
                <a:schemeClr val="bg1"/>
              </a:solidFill>
            </a:endParaRPr>
          </a:p>
          <a:p>
            <a:r>
              <a:rPr lang="es-CO" sz="1600" i="1" dirty="0" smtClean="0">
                <a:solidFill>
                  <a:schemeClr val="bg1"/>
                </a:solidFill>
              </a:rPr>
              <a:t>Aportará en alcance y  reforzará no solo la conexión emocional sino el compromiso orgánico con la marca. </a:t>
            </a:r>
            <a:endParaRPr lang="es-CO" sz="1600" i="1" dirty="0">
              <a:solidFill>
                <a:schemeClr val="bg1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5936106" y="5048970"/>
            <a:ext cx="36126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Plataforma transversal que tendrá la función de convocar, difundir y </a:t>
            </a:r>
            <a:r>
              <a:rPr lang="es-CO" dirty="0" err="1" smtClean="0">
                <a:solidFill>
                  <a:schemeClr val="bg1"/>
                </a:solidFill>
              </a:rPr>
              <a:t>viralizar</a:t>
            </a:r>
            <a:r>
              <a:rPr lang="es-CO" dirty="0" smtClean="0">
                <a:solidFill>
                  <a:schemeClr val="bg1"/>
                </a:solidFill>
              </a:rPr>
              <a:t> las acciones. </a:t>
            </a:r>
            <a:r>
              <a:rPr lang="es-CO" b="1" dirty="0" smtClean="0">
                <a:solidFill>
                  <a:schemeClr val="bg1"/>
                </a:solidFill>
              </a:rPr>
              <a:t>DIGITAL.</a:t>
            </a:r>
            <a:endParaRPr lang="es-CO" b="1" dirty="0" smtClean="0">
              <a:solidFill>
                <a:schemeClr val="bg1"/>
              </a:solidFill>
            </a:endParaRPr>
          </a:p>
          <a:p>
            <a:endParaRPr lang="es-CO" sz="1600" i="1" dirty="0">
              <a:solidFill>
                <a:schemeClr val="bg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478" y="-34901"/>
            <a:ext cx="2389899" cy="1262406"/>
          </a:xfrm>
          <a:prstGeom prst="rect">
            <a:avLst/>
          </a:prstGeom>
        </p:spPr>
      </p:pic>
      <p:cxnSp>
        <p:nvCxnSpPr>
          <p:cNvPr id="10" name="Conector recto 9"/>
          <p:cNvCxnSpPr/>
          <p:nvPr/>
        </p:nvCxnSpPr>
        <p:spPr>
          <a:xfrm flipH="1">
            <a:off x="8511774" y="131676"/>
            <a:ext cx="2639" cy="854045"/>
          </a:xfrm>
          <a:prstGeom prst="line">
            <a:avLst/>
          </a:prstGeom>
          <a:ln>
            <a:solidFill>
              <a:srgbClr val="DC97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 flipH="1">
            <a:off x="5882826" y="1142717"/>
            <a:ext cx="2182" cy="953393"/>
          </a:xfrm>
          <a:prstGeom prst="line">
            <a:avLst/>
          </a:prstGeom>
          <a:ln>
            <a:solidFill>
              <a:srgbClr val="DC97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H="1">
            <a:off x="5870336" y="2319207"/>
            <a:ext cx="2182" cy="2472855"/>
          </a:xfrm>
          <a:prstGeom prst="line">
            <a:avLst/>
          </a:prstGeom>
          <a:ln>
            <a:solidFill>
              <a:srgbClr val="DC97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 flipH="1">
            <a:off x="5868154" y="5040566"/>
            <a:ext cx="2182" cy="953393"/>
          </a:xfrm>
          <a:prstGeom prst="line">
            <a:avLst/>
          </a:prstGeom>
          <a:ln>
            <a:solidFill>
              <a:srgbClr val="DC97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766" y="1120631"/>
            <a:ext cx="2048434" cy="4767485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6" y="4674114"/>
            <a:ext cx="859959" cy="1949241"/>
          </a:xfrm>
          <a:prstGeom prst="rect">
            <a:avLst/>
          </a:prstGeom>
        </p:spPr>
      </p:pic>
      <p:sp>
        <p:nvSpPr>
          <p:cNvPr id="21" name="Llamada rectangular redondeada 20"/>
          <p:cNvSpPr/>
          <p:nvPr/>
        </p:nvSpPr>
        <p:spPr>
          <a:xfrm>
            <a:off x="465495" y="131675"/>
            <a:ext cx="3544949" cy="4823571"/>
          </a:xfrm>
          <a:prstGeom prst="wedgeRoundRectCallout">
            <a:avLst>
              <a:gd name="adj1" fmla="val -35945"/>
              <a:gd name="adj2" fmla="val 57066"/>
              <a:gd name="adj3" fmla="val 16667"/>
            </a:avLst>
          </a:prstGeom>
          <a:noFill/>
          <a:ln w="28575">
            <a:solidFill>
              <a:srgbClr val="DC974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57" name="Picture 9" descr="https://pbs.twimg.com/profile_images/1683916920/ICONO_6.png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06" y="1131616"/>
            <a:ext cx="552417" cy="55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pixabay.com/static/uploads/photo/2012/04/18/00/20/globe-36242_640.png"/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70" y="2476539"/>
            <a:ext cx="511487" cy="51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http://thumbs.dreamstime.com/z/garabatos-del-cine-iconos-del-vector-3521444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" t="61021" r="68342" b="11945"/>
          <a:stretch/>
        </p:blipFill>
        <p:spPr bwMode="auto">
          <a:xfrm>
            <a:off x="645768" y="3816060"/>
            <a:ext cx="521058" cy="54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http://cache4.asset-cache.net/xc/503240607.jpg?v=2&amp;c=IWSAsset&amp;k=2&amp;d=TSygHrxPC-DW_klpG7z8Fxnep4YyqmLKf2P9H1Kt8XmNtqZhRHwwLDuShjoca9ZB0"/>
          <p:cNvPicPr>
            <a:picLocks noChangeAspect="1" noChangeArrowheads="1"/>
          </p:cNvPicPr>
          <p:nvPr/>
        </p:nvPicPr>
        <p:blipFill rotWithShape="1"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19" r="80514" b="52931"/>
          <a:stretch/>
        </p:blipFill>
        <p:spPr bwMode="auto">
          <a:xfrm>
            <a:off x="645768" y="4325264"/>
            <a:ext cx="535287" cy="58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/>
          <p:cNvSpPr txBox="1"/>
          <p:nvPr/>
        </p:nvSpPr>
        <p:spPr>
          <a:xfrm>
            <a:off x="1442386" y="1186040"/>
            <a:ext cx="10466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 smtClean="0">
                <a:solidFill>
                  <a:schemeClr val="bg1"/>
                </a:solidFill>
                <a:latin typeface="+mj-lt"/>
              </a:rPr>
              <a:t>Penetración</a:t>
            </a:r>
            <a:endParaRPr lang="es-CO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2640529" y="1186041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 smtClean="0">
                <a:solidFill>
                  <a:schemeClr val="bg1"/>
                </a:solidFill>
                <a:latin typeface="+mj-lt"/>
              </a:rPr>
              <a:t>Afinidad</a:t>
            </a:r>
            <a:endParaRPr lang="es-CO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17458" y="6581001"/>
            <a:ext cx="4377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dirty="0" smtClean="0">
                <a:solidFill>
                  <a:srgbClr val="D78A35"/>
                </a:solidFill>
                <a:latin typeface="+mj-lt"/>
              </a:rPr>
              <a:t>Fuente: TGI 2014- HYM 25-40 NSE 4-6 + características actitudinales</a:t>
            </a:r>
            <a:endParaRPr lang="es-CO" sz="1200" dirty="0">
              <a:solidFill>
                <a:srgbClr val="D78A35"/>
              </a:solidFill>
              <a:latin typeface="+mj-lt"/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9"/>
          <a:srcRect t="52355" r="31913" b="33163"/>
          <a:stretch/>
        </p:blipFill>
        <p:spPr>
          <a:xfrm>
            <a:off x="1482737" y="4353060"/>
            <a:ext cx="1950940" cy="630419"/>
          </a:xfrm>
          <a:prstGeom prst="rect">
            <a:avLst/>
          </a:prstGeom>
        </p:spPr>
      </p:pic>
      <p:sp>
        <p:nvSpPr>
          <p:cNvPr id="62" name="CuadroTexto 61"/>
          <p:cNvSpPr txBox="1"/>
          <p:nvPr/>
        </p:nvSpPr>
        <p:spPr>
          <a:xfrm>
            <a:off x="1394148" y="5192643"/>
            <a:ext cx="26739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>
                <a:solidFill>
                  <a:srgbClr val="D78A35"/>
                </a:solidFill>
                <a:latin typeface="+mj-lt"/>
              </a:rPr>
              <a:t>En el ultimo mes…</a:t>
            </a:r>
          </a:p>
          <a:p>
            <a:r>
              <a:rPr lang="es-CO" sz="1400" dirty="0" smtClean="0">
                <a:solidFill>
                  <a:schemeClr val="bg1"/>
                </a:solidFill>
                <a:latin typeface="+mj-lt"/>
              </a:rPr>
              <a:t>Visitó Ferias  12%  </a:t>
            </a:r>
          </a:p>
          <a:p>
            <a:r>
              <a:rPr lang="es-CO" sz="1400" dirty="0" smtClean="0">
                <a:solidFill>
                  <a:schemeClr val="bg1"/>
                </a:solidFill>
                <a:latin typeface="+mj-lt"/>
              </a:rPr>
              <a:t>AFF: 197</a:t>
            </a:r>
          </a:p>
          <a:p>
            <a:r>
              <a:rPr lang="es-CO" sz="1400" dirty="0" smtClean="0">
                <a:solidFill>
                  <a:schemeClr val="bg1"/>
                </a:solidFill>
                <a:latin typeface="+mj-lt"/>
              </a:rPr>
              <a:t>Visitó Eventos Culturales   25%  AFF: 185</a:t>
            </a:r>
            <a:endParaRPr lang="es-CO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520012" y="1743337"/>
            <a:ext cx="33723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 smtClean="0">
                <a:solidFill>
                  <a:schemeClr val="bg1"/>
                </a:solidFill>
              </a:rPr>
              <a:t>Y el Internet le ayuda a mantenerse al tanto de las novedades de tendencias, ferias, música, </a:t>
            </a:r>
            <a:r>
              <a:rPr lang="es-CO" sz="1600" dirty="0" err="1" smtClean="0">
                <a:solidFill>
                  <a:schemeClr val="bg1"/>
                </a:solidFill>
              </a:rPr>
              <a:t>ect</a:t>
            </a:r>
            <a:endParaRPr lang="es-CO" sz="1600" dirty="0"/>
          </a:p>
        </p:txBody>
      </p:sp>
      <p:pic>
        <p:nvPicPr>
          <p:cNvPr id="64" name="Imagen 63"/>
          <p:cNvPicPr>
            <a:picLocks noChangeAspect="1"/>
          </p:cNvPicPr>
          <p:nvPr/>
        </p:nvPicPr>
        <p:blipFill rotWithShape="1">
          <a:blip r:embed="rId9"/>
          <a:srcRect r="31913" b="89840"/>
          <a:stretch/>
        </p:blipFill>
        <p:spPr>
          <a:xfrm>
            <a:off x="1472176" y="1326267"/>
            <a:ext cx="1950940" cy="442252"/>
          </a:xfrm>
          <a:prstGeom prst="rect">
            <a:avLst/>
          </a:prstGeom>
        </p:spPr>
      </p:pic>
      <p:sp>
        <p:nvSpPr>
          <p:cNvPr id="65" name="Rectángulo 64"/>
          <p:cNvSpPr/>
          <p:nvPr/>
        </p:nvSpPr>
        <p:spPr>
          <a:xfrm>
            <a:off x="539425" y="207847"/>
            <a:ext cx="3208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 smtClean="0">
                <a:solidFill>
                  <a:schemeClr val="bg1"/>
                </a:solidFill>
              </a:rPr>
              <a:t>Son personas para las que su grupo social es muy importante pues siente que puede expresarse</a:t>
            </a:r>
            <a:endParaRPr lang="es-CO" sz="1600" dirty="0"/>
          </a:p>
        </p:txBody>
      </p:sp>
      <p:pic>
        <p:nvPicPr>
          <p:cNvPr id="67" name="Imagen 66"/>
          <p:cNvPicPr>
            <a:picLocks noChangeAspect="1"/>
          </p:cNvPicPr>
          <p:nvPr/>
        </p:nvPicPr>
        <p:blipFill rotWithShape="1">
          <a:blip r:embed="rId9"/>
          <a:srcRect t="16789" r="31913" b="73382"/>
          <a:stretch/>
        </p:blipFill>
        <p:spPr>
          <a:xfrm>
            <a:off x="1442386" y="2535279"/>
            <a:ext cx="1950940" cy="427873"/>
          </a:xfrm>
          <a:prstGeom prst="rect">
            <a:avLst/>
          </a:prstGeom>
        </p:spPr>
      </p:pic>
      <p:sp>
        <p:nvSpPr>
          <p:cNvPr id="69" name="Rectángulo 68"/>
          <p:cNvSpPr/>
          <p:nvPr/>
        </p:nvSpPr>
        <p:spPr>
          <a:xfrm>
            <a:off x="488106" y="2945942"/>
            <a:ext cx="36108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 smtClean="0">
                <a:solidFill>
                  <a:schemeClr val="bg1"/>
                </a:solidFill>
              </a:rPr>
              <a:t>Que al final tienen alta relevancia, pues permanece en una constante búsqueda de actividades, la calle se vuelve su aliado</a:t>
            </a:r>
            <a:endParaRPr lang="es-CO" sz="1600" dirty="0">
              <a:solidFill>
                <a:schemeClr val="bg1"/>
              </a:solidFill>
            </a:endParaRPr>
          </a:p>
        </p:txBody>
      </p:sp>
      <p:pic>
        <p:nvPicPr>
          <p:cNvPr id="70" name="Imagen 69"/>
          <p:cNvPicPr>
            <a:picLocks noChangeAspect="1"/>
          </p:cNvPicPr>
          <p:nvPr/>
        </p:nvPicPr>
        <p:blipFill rotWithShape="1">
          <a:blip r:embed="rId9"/>
          <a:srcRect t="33062" r="31913" b="52300"/>
          <a:stretch/>
        </p:blipFill>
        <p:spPr>
          <a:xfrm>
            <a:off x="1473654" y="3806714"/>
            <a:ext cx="1950940" cy="63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4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lamada rectangular redondeada 13"/>
          <p:cNvSpPr/>
          <p:nvPr/>
        </p:nvSpPr>
        <p:spPr>
          <a:xfrm>
            <a:off x="2039814" y="273291"/>
            <a:ext cx="3629465" cy="1260060"/>
          </a:xfrm>
          <a:prstGeom prst="wedgeRoundRectCallout">
            <a:avLst>
              <a:gd name="adj1" fmla="val -35649"/>
              <a:gd name="adj2" fmla="val 77620"/>
              <a:gd name="adj3" fmla="val 16667"/>
            </a:avLst>
          </a:prstGeom>
          <a:solidFill>
            <a:schemeClr val="bg1"/>
          </a:solidFill>
          <a:ln w="28575">
            <a:solidFill>
              <a:srgbClr val="DC974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93" y="223041"/>
            <a:ext cx="1833122" cy="902314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35637" y="2167425"/>
            <a:ext cx="5233643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>
                <a:solidFill>
                  <a:schemeClr val="bg1"/>
                </a:solidFill>
              </a:rPr>
              <a:t>Se iniciará la búsqueda de nuestros </a:t>
            </a:r>
            <a:r>
              <a:rPr lang="es-CO" sz="2400" b="1" dirty="0" smtClean="0">
                <a:solidFill>
                  <a:schemeClr val="bg1"/>
                </a:solidFill>
              </a:rPr>
              <a:t>5 </a:t>
            </a:r>
            <a:r>
              <a:rPr lang="es-CO" sz="2400" b="1" dirty="0">
                <a:solidFill>
                  <a:schemeClr val="bg1"/>
                </a:solidFill>
              </a:rPr>
              <a:t>talentos emergentes</a:t>
            </a:r>
            <a:r>
              <a:rPr lang="es-CO" b="1" dirty="0">
                <a:solidFill>
                  <a:srgbClr val="D78A35"/>
                </a:solidFill>
              </a:rPr>
              <a:t> </a:t>
            </a:r>
            <a:r>
              <a:rPr lang="es-CO" dirty="0">
                <a:solidFill>
                  <a:schemeClr val="bg1"/>
                </a:solidFill>
              </a:rPr>
              <a:t>trabajando bajo el </a:t>
            </a:r>
            <a:r>
              <a:rPr lang="es-CO" dirty="0" err="1">
                <a:solidFill>
                  <a:schemeClr val="bg1"/>
                </a:solidFill>
              </a:rPr>
              <a:t>insight</a:t>
            </a:r>
            <a:r>
              <a:rPr lang="es-CO" dirty="0">
                <a:solidFill>
                  <a:schemeClr val="bg1"/>
                </a:solidFill>
              </a:rPr>
              <a:t> “Todos tenemos un amigo con </a:t>
            </a:r>
            <a:r>
              <a:rPr lang="es-CO" dirty="0" smtClean="0">
                <a:solidFill>
                  <a:schemeClr val="bg1"/>
                </a:solidFill>
              </a:rPr>
              <a:t>talento”.</a:t>
            </a:r>
            <a:endParaRPr lang="es-CO" dirty="0" smtClean="0">
              <a:solidFill>
                <a:schemeClr val="bg1"/>
              </a:solidFill>
            </a:endParaRPr>
          </a:p>
          <a:p>
            <a:pPr algn="just"/>
            <a:r>
              <a:rPr lang="es-CO" dirty="0" smtClean="0">
                <a:solidFill>
                  <a:schemeClr val="bg1"/>
                </a:solidFill>
              </a:rPr>
              <a:t>Para esto habrá un grupo de personas que se encargará de hacer los contactos con los posibles cómplices (amigos, compañeros, </a:t>
            </a:r>
            <a:r>
              <a:rPr lang="es-CO" dirty="0" err="1" smtClean="0">
                <a:solidFill>
                  <a:schemeClr val="bg1"/>
                </a:solidFill>
              </a:rPr>
              <a:t>etc</a:t>
            </a:r>
            <a:r>
              <a:rPr lang="es-CO" dirty="0" smtClean="0">
                <a:solidFill>
                  <a:schemeClr val="bg1"/>
                </a:solidFill>
              </a:rPr>
              <a:t>) que postularan a su talento emergente, el cual no sabrá de la postulación.</a:t>
            </a:r>
          </a:p>
          <a:p>
            <a:pPr algn="just"/>
            <a:r>
              <a:rPr lang="es-CO" sz="1600" i="1" dirty="0" smtClean="0">
                <a:solidFill>
                  <a:srgbClr val="D78A35"/>
                </a:solidFill>
              </a:rPr>
              <a:t>Esta búsqueda se realizará en Agencias creativas, talleres de arte, fotografía, pintura, cine, etc. </a:t>
            </a:r>
            <a:r>
              <a:rPr lang="es-CO" sz="1600" i="1" dirty="0" smtClean="0">
                <a:solidFill>
                  <a:srgbClr val="D78A35"/>
                </a:solidFill>
              </a:rPr>
              <a:t>Espacios culturales y ferias independientes</a:t>
            </a:r>
            <a:r>
              <a:rPr lang="es-CO" sz="1600" i="1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es-CO" dirty="0" smtClean="0">
                <a:solidFill>
                  <a:schemeClr val="bg1"/>
                </a:solidFill>
              </a:rPr>
              <a:t>Adicionalmente se contactará un </a:t>
            </a:r>
            <a:r>
              <a:rPr lang="es-CO" sz="2000" b="1" dirty="0" smtClean="0">
                <a:solidFill>
                  <a:schemeClr val="bg1"/>
                </a:solidFill>
              </a:rPr>
              <a:t>Cineasta emergente </a:t>
            </a:r>
            <a:r>
              <a:rPr lang="es-CO" dirty="0" smtClean="0">
                <a:solidFill>
                  <a:schemeClr val="bg1"/>
                </a:solidFill>
              </a:rPr>
              <a:t>quien será el encargado de registrar todo el proyecto desde el momento de la búsqueda</a:t>
            </a:r>
            <a:r>
              <a:rPr lang="es-CO" sz="1600" dirty="0" smtClean="0">
                <a:solidFill>
                  <a:schemeClr val="bg1"/>
                </a:solidFill>
              </a:rPr>
              <a:t>.</a:t>
            </a:r>
            <a:endParaRPr lang="es-CO" sz="1600" i="1" dirty="0" smtClean="0">
              <a:solidFill>
                <a:schemeClr val="bg1"/>
              </a:solidFill>
            </a:endParaRPr>
          </a:p>
        </p:txBody>
      </p:sp>
      <p:pic>
        <p:nvPicPr>
          <p:cNvPr id="12" name="Picture 9" descr="https://pbs.twimg.com/profile_images/1683916920/ICONO_6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143" y="207922"/>
            <a:ext cx="842253" cy="84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14"/>
          <p:cNvSpPr/>
          <p:nvPr/>
        </p:nvSpPr>
        <p:spPr>
          <a:xfrm>
            <a:off x="2788926" y="375687"/>
            <a:ext cx="27360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 smtClean="0">
                <a:solidFill>
                  <a:srgbClr val="D78A35"/>
                </a:solidFill>
              </a:rPr>
              <a:t>La expectativa sobre la postulación generará ruido dentro del grupo social y espacios del postulado.</a:t>
            </a:r>
            <a:endParaRPr lang="es-CO" sz="1600" dirty="0">
              <a:solidFill>
                <a:srgbClr val="D78A35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6299520" y="743745"/>
            <a:ext cx="55314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>
                <a:solidFill>
                  <a:schemeClr val="bg1"/>
                </a:solidFill>
              </a:rPr>
              <a:t>Paralelo a la búsqueda se realizará la </a:t>
            </a:r>
            <a:r>
              <a:rPr lang="es-CO" b="1" dirty="0" smtClean="0">
                <a:solidFill>
                  <a:schemeClr val="bg1"/>
                </a:solidFill>
              </a:rPr>
              <a:t>convocatoria a la feria </a:t>
            </a:r>
            <a:r>
              <a:rPr lang="es-CO" b="1" dirty="0" err="1" smtClean="0">
                <a:solidFill>
                  <a:schemeClr val="bg1"/>
                </a:solidFill>
              </a:rPr>
              <a:t>Grolsch</a:t>
            </a:r>
            <a:r>
              <a:rPr lang="es-CO" b="1" dirty="0" smtClean="0">
                <a:solidFill>
                  <a:schemeClr val="bg1"/>
                </a:solidFill>
              </a:rPr>
              <a:t> </a:t>
            </a:r>
            <a:r>
              <a:rPr lang="es-CO" dirty="0" smtClean="0">
                <a:solidFill>
                  <a:schemeClr val="bg1"/>
                </a:solidFill>
              </a:rPr>
              <a:t>de talentos emergentes, en donde además de promover la asistencia se incentivará a la inscripción para participar por un </a:t>
            </a:r>
            <a:r>
              <a:rPr lang="es-CO" b="1" dirty="0" smtClean="0">
                <a:solidFill>
                  <a:schemeClr val="bg1"/>
                </a:solidFill>
              </a:rPr>
              <a:t>espacio gratuito </a:t>
            </a:r>
            <a:r>
              <a:rPr lang="es-CO" dirty="0" smtClean="0">
                <a:solidFill>
                  <a:schemeClr val="bg1"/>
                </a:solidFill>
              </a:rPr>
              <a:t>en donde tendrán la posibilidad de </a:t>
            </a:r>
            <a:r>
              <a:rPr lang="es-CO" b="1" dirty="0" smtClean="0">
                <a:solidFill>
                  <a:schemeClr val="bg1"/>
                </a:solidFill>
              </a:rPr>
              <a:t>exponer su marca independiente</a:t>
            </a:r>
            <a:r>
              <a:rPr lang="es-CO" dirty="0" smtClean="0">
                <a:solidFill>
                  <a:schemeClr val="bg1"/>
                </a:solidFill>
              </a:rPr>
              <a:t>. </a:t>
            </a:r>
          </a:p>
        </p:txBody>
      </p:sp>
      <p:cxnSp>
        <p:nvCxnSpPr>
          <p:cNvPr id="18" name="Conector recto 17"/>
          <p:cNvCxnSpPr/>
          <p:nvPr/>
        </p:nvCxnSpPr>
        <p:spPr>
          <a:xfrm flipH="1">
            <a:off x="6011664" y="314394"/>
            <a:ext cx="2639" cy="5745605"/>
          </a:xfrm>
          <a:prstGeom prst="line">
            <a:avLst/>
          </a:prstGeom>
          <a:ln>
            <a:solidFill>
              <a:srgbClr val="DC97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lamada rectangular redondeada 18"/>
          <p:cNvSpPr/>
          <p:nvPr/>
        </p:nvSpPr>
        <p:spPr>
          <a:xfrm>
            <a:off x="6337236" y="2470638"/>
            <a:ext cx="5455976" cy="2495062"/>
          </a:xfrm>
          <a:prstGeom prst="wedgeRoundRectCallout">
            <a:avLst>
              <a:gd name="adj1" fmla="val 22454"/>
              <a:gd name="adj2" fmla="val -59162"/>
              <a:gd name="adj3" fmla="val 16667"/>
            </a:avLst>
          </a:prstGeom>
          <a:solidFill>
            <a:schemeClr val="bg1"/>
          </a:solidFill>
          <a:ln w="28575">
            <a:solidFill>
              <a:srgbClr val="DC974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 19"/>
          <p:cNvSpPr/>
          <p:nvPr/>
        </p:nvSpPr>
        <p:spPr>
          <a:xfrm>
            <a:off x="6727174" y="2560997"/>
            <a:ext cx="458433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 smtClean="0">
                <a:solidFill>
                  <a:srgbClr val="D78A35"/>
                </a:solidFill>
              </a:rPr>
              <a:t>Se usará Facebook como plataforma principal para la convocatoria con formatos debidamente segmentados que aporten visibilidad,  </a:t>
            </a:r>
            <a:r>
              <a:rPr lang="es-CO" b="1" dirty="0" err="1">
                <a:solidFill>
                  <a:srgbClr val="D78A35"/>
                </a:solidFill>
              </a:rPr>
              <a:t>Like</a:t>
            </a:r>
            <a:r>
              <a:rPr lang="es-CO" b="1" dirty="0">
                <a:solidFill>
                  <a:srgbClr val="D78A35"/>
                </a:solidFill>
              </a:rPr>
              <a:t> </a:t>
            </a:r>
            <a:r>
              <a:rPr lang="es-CO" b="1" dirty="0" smtClean="0">
                <a:solidFill>
                  <a:srgbClr val="D78A35"/>
                </a:solidFill>
              </a:rPr>
              <a:t>Ad: </a:t>
            </a:r>
            <a:r>
              <a:rPr lang="es-CO" sz="1600" dirty="0" smtClean="0">
                <a:solidFill>
                  <a:srgbClr val="D78A35"/>
                </a:solidFill>
              </a:rPr>
              <a:t>trafico </a:t>
            </a:r>
            <a:r>
              <a:rPr lang="es-CO" sz="1600" dirty="0">
                <a:solidFill>
                  <a:srgbClr val="D78A35"/>
                </a:solidFill>
              </a:rPr>
              <a:t>nuevo al </a:t>
            </a:r>
            <a:r>
              <a:rPr lang="es-CO" sz="1600" dirty="0" err="1">
                <a:solidFill>
                  <a:srgbClr val="D78A35"/>
                </a:solidFill>
              </a:rPr>
              <a:t>fanpage</a:t>
            </a:r>
            <a:r>
              <a:rPr lang="es-CO" sz="1600" dirty="0">
                <a:solidFill>
                  <a:srgbClr val="D78A35"/>
                </a:solidFill>
              </a:rPr>
              <a:t> –nuevos </a:t>
            </a:r>
            <a:r>
              <a:rPr lang="es-CO" sz="1600" dirty="0" smtClean="0">
                <a:solidFill>
                  <a:srgbClr val="D78A35"/>
                </a:solidFill>
              </a:rPr>
              <a:t>seguidores y </a:t>
            </a:r>
            <a:r>
              <a:rPr lang="es-CO" b="1" dirty="0" smtClean="0">
                <a:solidFill>
                  <a:srgbClr val="D78A35"/>
                </a:solidFill>
              </a:rPr>
              <a:t>Page Post: </a:t>
            </a:r>
            <a:r>
              <a:rPr lang="es-CO" sz="1600" dirty="0" smtClean="0">
                <a:solidFill>
                  <a:srgbClr val="D78A35"/>
                </a:solidFill>
              </a:rPr>
              <a:t>Fidelización-</a:t>
            </a:r>
            <a:r>
              <a:rPr lang="es-CO" sz="1600" dirty="0" err="1" smtClean="0">
                <a:solidFill>
                  <a:srgbClr val="D78A35"/>
                </a:solidFill>
              </a:rPr>
              <a:t>Engage</a:t>
            </a:r>
            <a:r>
              <a:rPr lang="es-CO" sz="1600" dirty="0" smtClean="0">
                <a:solidFill>
                  <a:srgbClr val="D78A35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 smtClean="0">
                <a:solidFill>
                  <a:srgbClr val="D78A35"/>
                </a:solidFill>
              </a:rPr>
              <a:t>Presencias fijas en Webs </a:t>
            </a:r>
            <a:r>
              <a:rPr lang="es-CO" sz="1600" dirty="0">
                <a:solidFill>
                  <a:srgbClr val="D78A35"/>
                </a:solidFill>
                <a:sym typeface="Wingdings" panose="05000000000000000000" pitchFamily="2" charset="2"/>
              </a:rPr>
              <a:t>relacionadas con Diseño, Música, arte, </a:t>
            </a:r>
            <a:r>
              <a:rPr lang="es-CO" sz="1600" dirty="0" smtClean="0">
                <a:solidFill>
                  <a:srgbClr val="D78A35"/>
                </a:solidFill>
                <a:sym typeface="Wingdings" panose="05000000000000000000" pitchFamily="2" charset="2"/>
              </a:rPr>
              <a:t>tendencias, etc.</a:t>
            </a:r>
            <a:endParaRPr lang="es-CO" sz="1600" dirty="0">
              <a:solidFill>
                <a:srgbClr val="D78A35"/>
              </a:solidFill>
            </a:endParaRPr>
          </a:p>
          <a:p>
            <a:pPr algn="just"/>
            <a:endParaRPr lang="es-CO" sz="1600" dirty="0">
              <a:solidFill>
                <a:srgbClr val="D78A35"/>
              </a:solidFill>
            </a:endParaRPr>
          </a:p>
        </p:txBody>
      </p:sp>
      <p:pic>
        <p:nvPicPr>
          <p:cNvPr id="21" name="Picture 11" descr="http://pixabay.com/static/uploads/photo/2012/04/18/00/20/globe-36242_640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8281" y="2179650"/>
            <a:ext cx="664646" cy="66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3" descr="http://3.bp.blogspot.com/-THSt9XBwcEc/Uo6_db3j_JI/AAAAAAAAMF4/mrVsB6w_3QA/s1600/image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792" b="68750" l="32520" r="567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36" t="14461" r="42195" b="31250"/>
          <a:stretch/>
        </p:blipFill>
        <p:spPr bwMode="auto">
          <a:xfrm rot="19877498">
            <a:off x="6402090" y="2828852"/>
            <a:ext cx="650167" cy="94313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www.shock.co/sites/default/files/band-images/logoshock6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481" y="4345970"/>
            <a:ext cx="506835" cy="50683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3.bp.blogspot.com/_nWNxqaqzExM/TJ1J7Miho-I/AAAAAAAAA70/xReWSbarHZo/s1600/Revista+Cartel+Urbano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6" t="13584" r="9510" b="15711"/>
          <a:stretch/>
        </p:blipFill>
        <p:spPr bwMode="auto">
          <a:xfrm>
            <a:off x="9019339" y="4499662"/>
            <a:ext cx="1146307" cy="28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http://api.ning.com/files/2xZA678gEnttyL*xsoX5XERf-jhxuCNhVJ96-six0-pOJ8MI3hoTsSKhLwrwXB5Lj-FV2wK8MLhQggOQX19NSOfGFIq6SzQh/logorevistapym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902" y="4513767"/>
            <a:ext cx="627078" cy="28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vignette4.wikia.nocookie.net/uncyclopedia/images/e/ec/Vice_Logo.png/revision/latest?cb=2014061317462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002" y="4485299"/>
            <a:ext cx="970288" cy="30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1083" y="1098965"/>
            <a:ext cx="2566638" cy="536494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4207" y="1532649"/>
            <a:ext cx="2651990" cy="89619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29745" y="23874"/>
            <a:ext cx="587095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3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63" y="200178"/>
            <a:ext cx="2420322" cy="106689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226338" y="673287"/>
            <a:ext cx="917826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>
                <a:solidFill>
                  <a:schemeClr val="bg1"/>
                </a:solidFill>
              </a:rPr>
              <a:t>Se pedirá a los cómplices de los Talentos elegidos en la etapa de búsqueda (quienes siguen ajenos a la postulación) que los lleven a un bar en donde </a:t>
            </a:r>
            <a:r>
              <a:rPr lang="es-CO" sz="2000" b="1" dirty="0" smtClean="0">
                <a:solidFill>
                  <a:schemeClr val="bg1"/>
                </a:solidFill>
              </a:rPr>
              <a:t>serán sorprendidos con pequeños detalles </a:t>
            </a:r>
            <a:r>
              <a:rPr lang="es-CO" dirty="0" smtClean="0">
                <a:solidFill>
                  <a:schemeClr val="bg1"/>
                </a:solidFill>
              </a:rPr>
              <a:t>que para ellos sean especiales,  partiendo de información que previament</a:t>
            </a:r>
            <a:r>
              <a:rPr lang="es-CO" dirty="0" smtClean="0">
                <a:solidFill>
                  <a:schemeClr val="bg1"/>
                </a:solidFill>
              </a:rPr>
              <a:t>e los cómplices nos revelaron.</a:t>
            </a:r>
          </a:p>
          <a:p>
            <a:pPr algn="just"/>
            <a:r>
              <a:rPr lang="es-CO" sz="1600" i="1" dirty="0" smtClean="0">
                <a:solidFill>
                  <a:schemeClr val="bg1"/>
                </a:solidFill>
              </a:rPr>
              <a:t>Ej</a:t>
            </a:r>
            <a:r>
              <a:rPr lang="es-CO" sz="1600" i="1" dirty="0">
                <a:solidFill>
                  <a:schemeClr val="bg1"/>
                </a:solidFill>
              </a:rPr>
              <a:t>. </a:t>
            </a:r>
            <a:r>
              <a:rPr lang="es-CO" sz="1600" i="1" dirty="0">
                <a:solidFill>
                  <a:schemeClr val="bg1"/>
                </a:solidFill>
              </a:rPr>
              <a:t>Se le acerca una persona desconocida a profesarle admiración por su marca independiente / le entregan una free </a:t>
            </a:r>
            <a:r>
              <a:rPr lang="es-CO" sz="1600" i="1" dirty="0" err="1">
                <a:solidFill>
                  <a:schemeClr val="bg1"/>
                </a:solidFill>
              </a:rPr>
              <a:t>card</a:t>
            </a:r>
            <a:r>
              <a:rPr lang="es-CO" sz="1600" i="1" dirty="0">
                <a:solidFill>
                  <a:schemeClr val="bg1"/>
                </a:solidFill>
              </a:rPr>
              <a:t> de su grupo favorito / de las personas que están en el grupo solo a él le regalan una cerveza </a:t>
            </a:r>
            <a:r>
              <a:rPr lang="es-CO" sz="1600" i="1" dirty="0" err="1">
                <a:solidFill>
                  <a:schemeClr val="bg1"/>
                </a:solidFill>
              </a:rPr>
              <a:t>Grolsch</a:t>
            </a:r>
            <a:r>
              <a:rPr lang="es-CO" sz="1600" i="1" dirty="0">
                <a:solidFill>
                  <a:schemeClr val="bg1"/>
                </a:solidFill>
              </a:rPr>
              <a:t> cortesía de casa</a:t>
            </a:r>
            <a:r>
              <a:rPr lang="es-CO" sz="1600" i="1" dirty="0" smtClean="0">
                <a:solidFill>
                  <a:schemeClr val="bg1"/>
                </a:solidFill>
              </a:rPr>
              <a:t>.</a:t>
            </a:r>
            <a:endParaRPr lang="es-CO" sz="1600" i="1" dirty="0" smtClean="0">
              <a:solidFill>
                <a:schemeClr val="bg1"/>
              </a:solidFill>
            </a:endParaRPr>
          </a:p>
          <a:p>
            <a:pPr algn="just"/>
            <a:r>
              <a:rPr lang="es-CO" dirty="0" smtClean="0">
                <a:solidFill>
                  <a:schemeClr val="bg1"/>
                </a:solidFill>
              </a:rPr>
              <a:t>Luego de haber despertado la curiosidad  se  les acerca una persona </a:t>
            </a:r>
            <a:r>
              <a:rPr lang="es-CO" dirty="0" err="1" smtClean="0">
                <a:solidFill>
                  <a:schemeClr val="bg1"/>
                </a:solidFill>
              </a:rPr>
              <a:t>Grolsch</a:t>
            </a:r>
            <a:r>
              <a:rPr lang="es-CO" dirty="0" smtClean="0">
                <a:solidFill>
                  <a:schemeClr val="bg1"/>
                </a:solidFill>
              </a:rPr>
              <a:t>, quien tras saludarlos con nombre propio y hacer alusión a su talento,  les contará sobre su interés por </a:t>
            </a:r>
            <a:r>
              <a:rPr lang="es-CO" sz="2000" b="1" dirty="0" smtClean="0">
                <a:solidFill>
                  <a:schemeClr val="bg1"/>
                </a:solidFill>
              </a:rPr>
              <a:t>hacerlos parte de un nuevo proyecto </a:t>
            </a:r>
            <a:r>
              <a:rPr lang="es-CO" dirty="0" smtClean="0">
                <a:solidFill>
                  <a:schemeClr val="bg1"/>
                </a:solidFill>
              </a:rPr>
              <a:t>del cual no da detalles, razón por la que </a:t>
            </a:r>
            <a:r>
              <a:rPr lang="es-CO" b="1" dirty="0" smtClean="0">
                <a:solidFill>
                  <a:schemeClr val="bg1"/>
                </a:solidFill>
              </a:rPr>
              <a:t>los invita a la Feria </a:t>
            </a:r>
            <a:r>
              <a:rPr lang="es-CO" b="1" dirty="0" err="1" smtClean="0">
                <a:solidFill>
                  <a:schemeClr val="bg1"/>
                </a:solidFill>
              </a:rPr>
              <a:t>Grolsch</a:t>
            </a:r>
            <a:r>
              <a:rPr lang="es-CO" dirty="0" smtClean="0">
                <a:solidFill>
                  <a:schemeClr val="bg1"/>
                </a:solidFill>
              </a:rPr>
              <a:t> en donde les contará en que consiste el proyecto.</a:t>
            </a:r>
            <a:endParaRPr lang="es-CO" sz="1600" i="1" dirty="0" smtClean="0">
              <a:solidFill>
                <a:schemeClr val="bg1"/>
              </a:solidFill>
            </a:endParaRPr>
          </a:p>
        </p:txBody>
      </p:sp>
      <p:cxnSp>
        <p:nvCxnSpPr>
          <p:cNvPr id="7" name="Conector recto 6"/>
          <p:cNvCxnSpPr/>
          <p:nvPr/>
        </p:nvCxnSpPr>
        <p:spPr>
          <a:xfrm flipH="1">
            <a:off x="1" y="3911307"/>
            <a:ext cx="12191999" cy="39423"/>
          </a:xfrm>
          <a:prstGeom prst="line">
            <a:avLst/>
          </a:prstGeom>
          <a:ln>
            <a:solidFill>
              <a:srgbClr val="DC97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64" y="1392160"/>
            <a:ext cx="1229179" cy="2786139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1500072" y="3941821"/>
            <a:ext cx="10120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s-CO" sz="1400" b="0" dirty="0" smtClean="0">
                <a:latin typeface="+mj-lt"/>
              </a:rPr>
              <a:t>CINEASTA ESTARÁ TRABAJANDO COMO CAMARA OCULTA CAPTANDO LAS REACCIONES DE SORPRESA DURANTE LA NOCHE.</a:t>
            </a:r>
            <a:endParaRPr lang="es-CO" sz="1400" b="0" dirty="0">
              <a:latin typeface="+mj-lt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3" r="70881" b="37853"/>
          <a:stretch/>
        </p:blipFill>
        <p:spPr>
          <a:xfrm rot="20103612">
            <a:off x="10313972" y="3589514"/>
            <a:ext cx="984203" cy="72243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8467" y="4383720"/>
            <a:ext cx="2677724" cy="569350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>
            <a:off x="183894" y="4938334"/>
            <a:ext cx="913790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 smtClean="0">
                <a:solidFill>
                  <a:schemeClr val="bg1"/>
                </a:solidFill>
              </a:rPr>
              <a:t>En la feria </a:t>
            </a:r>
            <a:r>
              <a:rPr lang="es-CO" dirty="0" err="1" smtClean="0">
                <a:solidFill>
                  <a:schemeClr val="bg1"/>
                </a:solidFill>
              </a:rPr>
              <a:t>Grolsch</a:t>
            </a:r>
            <a:r>
              <a:rPr lang="es-CO" dirty="0" smtClean="0">
                <a:solidFill>
                  <a:schemeClr val="bg1"/>
                </a:solidFill>
              </a:rPr>
              <a:t> se reunirán los 5 artistas emergentes y sus amigos junto con los demás asistentes al evento. Es en ese momento en el que los sorprenderemos contándoles públicamente que </a:t>
            </a:r>
            <a:r>
              <a:rPr lang="es-CO" sz="2000" b="1" dirty="0" err="1" smtClean="0">
                <a:solidFill>
                  <a:schemeClr val="bg1"/>
                </a:solidFill>
              </a:rPr>
              <a:t>Grolsch</a:t>
            </a:r>
            <a:r>
              <a:rPr lang="es-CO" sz="2000" b="1" dirty="0" smtClean="0">
                <a:solidFill>
                  <a:schemeClr val="bg1"/>
                </a:solidFill>
              </a:rPr>
              <a:t> los seleccionó para exaltar su talento</a:t>
            </a:r>
            <a:r>
              <a:rPr lang="es-CO" dirty="0" smtClean="0">
                <a:solidFill>
                  <a:schemeClr val="bg1"/>
                </a:solidFill>
              </a:rPr>
              <a:t> diseñando durante la feria parte de una gran Vitrina </a:t>
            </a:r>
            <a:r>
              <a:rPr lang="es-CO" dirty="0" err="1" smtClean="0">
                <a:solidFill>
                  <a:schemeClr val="bg1"/>
                </a:solidFill>
              </a:rPr>
              <a:t>Grolsch</a:t>
            </a:r>
            <a:r>
              <a:rPr lang="es-CO" dirty="0" smtClean="0">
                <a:solidFill>
                  <a:schemeClr val="bg1"/>
                </a:solidFill>
              </a:rPr>
              <a:t> que será expuesta en 3 ciudades principales del País.</a:t>
            </a:r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7202" y="38637"/>
            <a:ext cx="7157324" cy="89619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894" y="4181092"/>
            <a:ext cx="7407282" cy="101812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456" y="1063873"/>
            <a:ext cx="2139881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5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90" y="946333"/>
            <a:ext cx="3670110" cy="78035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139813" y="695993"/>
            <a:ext cx="350253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Esta feria será la </a:t>
            </a:r>
            <a:r>
              <a:rPr lang="es-CO" sz="2000" b="1" dirty="0" smtClean="0">
                <a:solidFill>
                  <a:schemeClr val="bg1"/>
                </a:solidFill>
              </a:rPr>
              <a:t>reunión de todos los talentos individuales </a:t>
            </a:r>
            <a:r>
              <a:rPr lang="es-CO" dirty="0" smtClean="0">
                <a:solidFill>
                  <a:schemeClr val="bg1"/>
                </a:solidFill>
              </a:rPr>
              <a:t>quienes sin imaginarlo crearán una </a:t>
            </a:r>
            <a:r>
              <a:rPr lang="es-CO" sz="2000" b="1" dirty="0" smtClean="0">
                <a:solidFill>
                  <a:schemeClr val="bg1"/>
                </a:solidFill>
              </a:rPr>
              <a:t>FERIA DE ELLOS PARA ELLOS</a:t>
            </a:r>
            <a:r>
              <a:rPr lang="es-CO" dirty="0" smtClean="0">
                <a:solidFill>
                  <a:schemeClr val="bg1"/>
                </a:solidFill>
              </a:rPr>
              <a:t>.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9" name="Llamada rectangular redondeada 8"/>
          <p:cNvSpPr/>
          <p:nvPr/>
        </p:nvSpPr>
        <p:spPr>
          <a:xfrm>
            <a:off x="7848600" y="612224"/>
            <a:ext cx="4190985" cy="2927655"/>
          </a:xfrm>
          <a:prstGeom prst="wedgeRoundRectCallout">
            <a:avLst>
              <a:gd name="adj1" fmla="val 21873"/>
              <a:gd name="adj2" fmla="val -44612"/>
              <a:gd name="adj3" fmla="val 16667"/>
            </a:avLst>
          </a:prstGeom>
          <a:solidFill>
            <a:schemeClr val="bg1"/>
          </a:solidFill>
          <a:ln w="28575">
            <a:solidFill>
              <a:srgbClr val="DC974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Picture 11" descr="http://pixabay.com/static/uploads/photo/2012/04/18/00/20/globe-36242_640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7788" y="485763"/>
            <a:ext cx="537661" cy="53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3" t="29945" r="46053" b="40765"/>
          <a:stretch/>
        </p:blipFill>
        <p:spPr>
          <a:xfrm rot="15206181" flipH="1">
            <a:off x="823198" y="2418438"/>
            <a:ext cx="396972" cy="44746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1" t="60618" r="46040" b="6157"/>
          <a:stretch/>
        </p:blipFill>
        <p:spPr>
          <a:xfrm>
            <a:off x="834496" y="3539879"/>
            <a:ext cx="298622" cy="432291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 rot="21315499">
            <a:off x="640597" y="3784815"/>
            <a:ext cx="309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s-CO" sz="2000" b="0" dirty="0" smtClean="0">
                <a:latin typeface="Scratched Letters" pitchFamily="2" charset="0"/>
              </a:rPr>
              <a:t>Espacio de </a:t>
            </a:r>
            <a:r>
              <a:rPr lang="es-CO" sz="2000" b="0" dirty="0" err="1" smtClean="0">
                <a:latin typeface="Scratched Letters" pitchFamily="2" charset="0"/>
              </a:rPr>
              <a:t>creacion</a:t>
            </a:r>
            <a:endParaRPr lang="es-CO" sz="2000" b="0" dirty="0">
              <a:latin typeface="Scratched Letters" pitchFamily="2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1" t="60618" r="46040" b="6157"/>
          <a:stretch/>
        </p:blipFill>
        <p:spPr>
          <a:xfrm rot="13412064">
            <a:off x="6810603" y="3915920"/>
            <a:ext cx="329165" cy="439833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3" t="29945" r="46053" b="40765"/>
          <a:stretch/>
        </p:blipFill>
        <p:spPr>
          <a:xfrm rot="15920753" flipH="1">
            <a:off x="10088339" y="3854029"/>
            <a:ext cx="461961" cy="52071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3" r="70881" b="37853"/>
          <a:stretch/>
        </p:blipFill>
        <p:spPr>
          <a:xfrm rot="20103612">
            <a:off x="5420960" y="5585771"/>
            <a:ext cx="844115" cy="61960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1" t="60618" r="46040" b="6157"/>
          <a:stretch/>
        </p:blipFill>
        <p:spPr>
          <a:xfrm rot="19408710">
            <a:off x="6289512" y="5824596"/>
            <a:ext cx="272037" cy="363498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8091284" y="629154"/>
            <a:ext cx="3729744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500" dirty="0" smtClean="0">
                <a:solidFill>
                  <a:srgbClr val="D78A35"/>
                </a:solidFill>
              </a:rPr>
              <a:t>Con el fin de </a:t>
            </a:r>
            <a:r>
              <a:rPr lang="es-CO" sz="1500" b="1" dirty="0" smtClean="0">
                <a:solidFill>
                  <a:srgbClr val="D78A35"/>
                </a:solidFill>
              </a:rPr>
              <a:t>ampliar el alcance</a:t>
            </a:r>
            <a:r>
              <a:rPr lang="es-CO" sz="1500" dirty="0" smtClean="0">
                <a:solidFill>
                  <a:srgbClr val="D78A35"/>
                </a:solidFill>
              </a:rPr>
              <a:t> y llegar al target que no se encuentra en Bogotá o que no pudo asistir, se hará </a:t>
            </a:r>
            <a:r>
              <a:rPr lang="es-CO" sz="1500" b="1" dirty="0" smtClean="0">
                <a:solidFill>
                  <a:srgbClr val="D78A35"/>
                </a:solidFill>
              </a:rPr>
              <a:t>transmisión de la feria vía </a:t>
            </a:r>
            <a:r>
              <a:rPr lang="es-CO" sz="1500" b="1" dirty="0" err="1" smtClean="0">
                <a:solidFill>
                  <a:srgbClr val="D78A35"/>
                </a:solidFill>
              </a:rPr>
              <a:t>Streaming</a:t>
            </a:r>
            <a:r>
              <a:rPr lang="es-CO" sz="1500" b="1" dirty="0" smtClean="0">
                <a:solidFill>
                  <a:srgbClr val="D78A35"/>
                </a:solidFill>
              </a:rPr>
              <a:t> </a:t>
            </a:r>
            <a:r>
              <a:rPr lang="es-CO" sz="1500" dirty="0" smtClean="0">
                <a:solidFill>
                  <a:srgbClr val="D78A35"/>
                </a:solidFill>
              </a:rPr>
              <a:t>desde la WEB de La X (emisora líder en música alternativa) y la liderará su director </a:t>
            </a:r>
            <a:r>
              <a:rPr lang="es-CO" sz="1500" b="1" dirty="0" smtClean="0">
                <a:solidFill>
                  <a:srgbClr val="D78A35"/>
                </a:solidFill>
              </a:rPr>
              <a:t>Alejandro Marin </a:t>
            </a:r>
            <a:r>
              <a:rPr lang="es-CO" sz="1500" dirty="0" smtClean="0">
                <a:solidFill>
                  <a:srgbClr val="D78A35"/>
                </a:solidFill>
              </a:rPr>
              <a:t>(referente de música para el Target) quien previamente habrá invitado a través de sus redes a seguir la transmisión.</a:t>
            </a:r>
          </a:p>
          <a:p>
            <a:r>
              <a:rPr lang="es-CO" sz="1500" dirty="0" smtClean="0">
                <a:solidFill>
                  <a:srgbClr val="D78A35"/>
                </a:solidFill>
              </a:rPr>
              <a:t>El hecho de migrar al .</a:t>
            </a:r>
            <a:r>
              <a:rPr lang="es-CO" sz="1500" dirty="0" err="1" smtClean="0">
                <a:solidFill>
                  <a:srgbClr val="D78A35"/>
                </a:solidFill>
              </a:rPr>
              <a:t>com</a:t>
            </a:r>
            <a:r>
              <a:rPr lang="es-CO" sz="1500" dirty="0" smtClean="0">
                <a:solidFill>
                  <a:srgbClr val="D78A35"/>
                </a:solidFill>
              </a:rPr>
              <a:t> nos permite </a:t>
            </a:r>
            <a:r>
              <a:rPr lang="es-CO" sz="1600" b="1" dirty="0" smtClean="0">
                <a:solidFill>
                  <a:srgbClr val="D78A35"/>
                </a:solidFill>
              </a:rPr>
              <a:t>usar diferente y eficazmente las audiencias de la radio</a:t>
            </a:r>
            <a:r>
              <a:rPr lang="es-CO" sz="1500" dirty="0" smtClean="0">
                <a:solidFill>
                  <a:srgbClr val="D78A35"/>
                </a:solidFill>
              </a:rPr>
              <a:t>.</a:t>
            </a:r>
          </a:p>
        </p:txBody>
      </p:sp>
      <p:pic>
        <p:nvPicPr>
          <p:cNvPr id="5122" name="Picture 2" descr="http://laxelectronica.com/wp-content/uploads/2014/12/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533" y="1573625"/>
            <a:ext cx="509773" cy="50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uadroTexto 25"/>
          <p:cNvSpPr txBox="1"/>
          <p:nvPr/>
        </p:nvSpPr>
        <p:spPr>
          <a:xfrm>
            <a:off x="4073130" y="2217991"/>
            <a:ext cx="363114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Cada artista será libre de </a:t>
            </a:r>
            <a:r>
              <a:rPr lang="es-CO" sz="2000" b="1" dirty="0" smtClean="0">
                <a:solidFill>
                  <a:schemeClr val="bg1"/>
                </a:solidFill>
              </a:rPr>
              <a:t>expresar su talento en un espacio abierto</a:t>
            </a:r>
            <a:r>
              <a:rPr lang="es-CO" dirty="0" smtClean="0">
                <a:solidFill>
                  <a:schemeClr val="bg1"/>
                </a:solidFill>
              </a:rPr>
              <a:t> a los asistentes convocados.</a:t>
            </a:r>
            <a:endParaRPr lang="es-CO" dirty="0">
              <a:solidFill>
                <a:schemeClr val="bg1"/>
              </a:solidFill>
            </a:endParaRPr>
          </a:p>
        </p:txBody>
      </p:sp>
      <p:cxnSp>
        <p:nvCxnSpPr>
          <p:cNvPr id="27" name="Conector recto 26"/>
          <p:cNvCxnSpPr/>
          <p:nvPr/>
        </p:nvCxnSpPr>
        <p:spPr>
          <a:xfrm flipH="1">
            <a:off x="72075" y="2109322"/>
            <a:ext cx="7570272" cy="39423"/>
          </a:xfrm>
          <a:prstGeom prst="line">
            <a:avLst/>
          </a:prstGeom>
          <a:ln>
            <a:solidFill>
              <a:srgbClr val="DC97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n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3118" y="2217991"/>
            <a:ext cx="3133616" cy="432854"/>
          </a:xfrm>
          <a:prstGeom prst="rect">
            <a:avLst/>
          </a:prstGeom>
        </p:spPr>
      </p:pic>
      <p:pic>
        <p:nvPicPr>
          <p:cNvPr id="5120" name="Imagen 51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75524" y="6153266"/>
            <a:ext cx="1999661" cy="402371"/>
          </a:xfrm>
          <a:prstGeom prst="rect">
            <a:avLst/>
          </a:prstGeom>
        </p:spPr>
      </p:pic>
      <p:pic>
        <p:nvPicPr>
          <p:cNvPr id="5121" name="Imagen 51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25530" y="3340400"/>
            <a:ext cx="2017951" cy="634039"/>
          </a:xfrm>
          <a:prstGeom prst="rect">
            <a:avLst/>
          </a:prstGeom>
        </p:spPr>
      </p:pic>
      <p:pic>
        <p:nvPicPr>
          <p:cNvPr id="5123" name="Imagen 51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91450" y="3506123"/>
            <a:ext cx="156071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2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8" y="229965"/>
            <a:ext cx="3481118" cy="914479"/>
          </a:xfrm>
          <a:prstGeom prst="rect">
            <a:avLst/>
          </a:prstGeom>
        </p:spPr>
      </p:pic>
      <p:sp>
        <p:nvSpPr>
          <p:cNvPr id="8" name="Llamada rectangular redondeada 7"/>
          <p:cNvSpPr/>
          <p:nvPr/>
        </p:nvSpPr>
        <p:spPr>
          <a:xfrm>
            <a:off x="254001" y="1435756"/>
            <a:ext cx="3434728" cy="3301344"/>
          </a:xfrm>
          <a:prstGeom prst="wedgeRoundRectCallout">
            <a:avLst>
              <a:gd name="adj1" fmla="val 21873"/>
              <a:gd name="adj2" fmla="val -44612"/>
              <a:gd name="adj3" fmla="val 16667"/>
            </a:avLst>
          </a:prstGeom>
          <a:solidFill>
            <a:schemeClr val="bg1"/>
          </a:solidFill>
          <a:ln w="28575">
            <a:solidFill>
              <a:srgbClr val="DC974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Llamada rectangular redondeada 9"/>
          <p:cNvSpPr/>
          <p:nvPr/>
        </p:nvSpPr>
        <p:spPr>
          <a:xfrm>
            <a:off x="3828343" y="1041400"/>
            <a:ext cx="4354180" cy="5295900"/>
          </a:xfrm>
          <a:prstGeom prst="wedgeRoundRectCallout">
            <a:avLst>
              <a:gd name="adj1" fmla="val 21873"/>
              <a:gd name="adj2" fmla="val -44612"/>
              <a:gd name="adj3" fmla="val 16667"/>
            </a:avLst>
          </a:prstGeom>
          <a:solidFill>
            <a:schemeClr val="bg1"/>
          </a:solidFill>
          <a:ln w="28575">
            <a:solidFill>
              <a:srgbClr val="DC974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Llamada rectangular redondeada 10"/>
          <p:cNvSpPr/>
          <p:nvPr/>
        </p:nvSpPr>
        <p:spPr>
          <a:xfrm>
            <a:off x="8280401" y="979591"/>
            <a:ext cx="3619500" cy="3897209"/>
          </a:xfrm>
          <a:prstGeom prst="wedgeRoundRectCallout">
            <a:avLst>
              <a:gd name="adj1" fmla="val 21873"/>
              <a:gd name="adj2" fmla="val -44612"/>
              <a:gd name="adj3" fmla="val 16667"/>
            </a:avLst>
          </a:prstGeom>
          <a:solidFill>
            <a:schemeClr val="bg1"/>
          </a:solidFill>
          <a:ln w="28575">
            <a:solidFill>
              <a:srgbClr val="DC974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Picture 11" descr="http://pixabay.com/static/uploads/photo/2012/04/18/00/20/globe-36242_640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773" y="1021179"/>
            <a:ext cx="537661" cy="53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5" descr="http://thumbs.dreamstime.com/z/garabatos-del-cine-iconos-del-vector-3521444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" t="61021" r="68342" b="11945"/>
          <a:stretch/>
        </p:blipFill>
        <p:spPr bwMode="auto">
          <a:xfrm>
            <a:off x="8182523" y="776224"/>
            <a:ext cx="714483" cy="75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7" descr="http://cache4.asset-cache.net/xc/503240607.jpg?v=2&amp;c=IWSAsset&amp;k=2&amp;d=TSygHrxPC-DW_klpG7z8Fxnep4YyqmLKf2P9H1Kt8XmNtqZhRHwwLDuShjoca9ZB0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19" r="80514" b="52931"/>
          <a:stretch/>
        </p:blipFill>
        <p:spPr bwMode="auto">
          <a:xfrm>
            <a:off x="88957" y="1152702"/>
            <a:ext cx="812743" cy="89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360657" y="2075198"/>
            <a:ext cx="3155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b="1" dirty="0" smtClean="0">
                <a:solidFill>
                  <a:srgbClr val="D78A35"/>
                </a:solidFill>
              </a:rPr>
              <a:t>Exaltaremos a los 5 talentos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4006176" y="1580055"/>
            <a:ext cx="40202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 smtClean="0">
                <a:solidFill>
                  <a:srgbClr val="D78A35"/>
                </a:solidFill>
              </a:rPr>
              <a:t>Ayudará a </a:t>
            </a:r>
            <a:r>
              <a:rPr lang="es-CO" b="1" dirty="0" smtClean="0">
                <a:solidFill>
                  <a:srgbClr val="D78A35"/>
                </a:solidFill>
              </a:rPr>
              <a:t>amplificar todo el contenido </a:t>
            </a:r>
            <a:r>
              <a:rPr lang="es-CO" sz="1600" dirty="0" smtClean="0">
                <a:solidFill>
                  <a:srgbClr val="D78A35"/>
                </a:solidFill>
              </a:rPr>
              <a:t>de video generado previamente. Así que tendremos presencia en plataformas como Facebook, redes de video (compra programática) y LaX.com en donde estará alojado el video del </a:t>
            </a:r>
            <a:r>
              <a:rPr lang="es-CO" sz="1600" dirty="0" err="1" smtClean="0">
                <a:solidFill>
                  <a:srgbClr val="D78A35"/>
                </a:solidFill>
              </a:rPr>
              <a:t>streaming</a:t>
            </a:r>
            <a:r>
              <a:rPr lang="es-CO" sz="1600" dirty="0">
                <a:solidFill>
                  <a:srgbClr val="D78A35"/>
                </a:solidFill>
              </a:rPr>
              <a:t> </a:t>
            </a:r>
            <a:r>
              <a:rPr lang="es-CO" sz="1600" dirty="0" smtClean="0">
                <a:solidFill>
                  <a:srgbClr val="D78A35"/>
                </a:solidFill>
              </a:rPr>
              <a:t>desde un principio.</a:t>
            </a:r>
          </a:p>
          <a:p>
            <a:pPr algn="just"/>
            <a:r>
              <a:rPr lang="es-CO" sz="1600" dirty="0" smtClean="0">
                <a:solidFill>
                  <a:srgbClr val="D78A35"/>
                </a:solidFill>
              </a:rPr>
              <a:t>En un primer momento el </a:t>
            </a:r>
            <a:r>
              <a:rPr lang="es-CO" sz="1600" dirty="0" err="1" smtClean="0">
                <a:solidFill>
                  <a:srgbClr val="D78A35"/>
                </a:solidFill>
              </a:rPr>
              <a:t>streaming</a:t>
            </a:r>
            <a:r>
              <a:rPr lang="es-CO" sz="1600" dirty="0" smtClean="0">
                <a:solidFill>
                  <a:srgbClr val="D78A35"/>
                </a:solidFill>
              </a:rPr>
              <a:t> y los apartes de la feria, en donde participan </a:t>
            </a:r>
            <a:r>
              <a:rPr lang="es-CO" sz="2000" b="1" dirty="0" smtClean="0">
                <a:solidFill>
                  <a:srgbClr val="D78A35"/>
                </a:solidFill>
              </a:rPr>
              <a:t>todos los artistas</a:t>
            </a:r>
            <a:r>
              <a:rPr lang="es-CO" b="1" dirty="0" smtClean="0">
                <a:solidFill>
                  <a:srgbClr val="D78A35"/>
                </a:solidFill>
              </a:rPr>
              <a:t> </a:t>
            </a:r>
            <a:r>
              <a:rPr lang="es-CO" sz="1600" dirty="0" smtClean="0">
                <a:solidFill>
                  <a:srgbClr val="D78A35"/>
                </a:solidFill>
              </a:rPr>
              <a:t>, será la comunicación difundida.</a:t>
            </a:r>
          </a:p>
          <a:p>
            <a:pPr algn="just"/>
            <a:r>
              <a:rPr lang="es-CO" sz="1600" dirty="0" smtClean="0">
                <a:solidFill>
                  <a:srgbClr val="D78A35"/>
                </a:solidFill>
              </a:rPr>
              <a:t>Posteriormente será el cortometraje del </a:t>
            </a:r>
            <a:r>
              <a:rPr lang="es-CO" b="1" dirty="0" smtClean="0">
                <a:solidFill>
                  <a:srgbClr val="D78A35"/>
                </a:solidFill>
              </a:rPr>
              <a:t>cineasta</a:t>
            </a:r>
            <a:r>
              <a:rPr lang="es-CO" sz="1600" dirty="0" smtClean="0">
                <a:solidFill>
                  <a:srgbClr val="D78A35"/>
                </a:solidFill>
              </a:rPr>
              <a:t>, en donde se expone todo el proyecto </a:t>
            </a:r>
            <a:r>
              <a:rPr lang="es-CO" sz="1600" dirty="0" err="1" smtClean="0">
                <a:solidFill>
                  <a:srgbClr val="D78A35"/>
                </a:solidFill>
              </a:rPr>
              <a:t>Grolsch</a:t>
            </a:r>
            <a:r>
              <a:rPr lang="es-CO" sz="1600" dirty="0" smtClean="0">
                <a:solidFill>
                  <a:srgbClr val="D78A35"/>
                </a:solidFill>
              </a:rPr>
              <a:t>, el que se difunda con mayor fuerza ya que por su formato y contenido tiene un gran potencial de </a:t>
            </a:r>
            <a:r>
              <a:rPr lang="es-CO" sz="1600" dirty="0" err="1" smtClean="0">
                <a:solidFill>
                  <a:srgbClr val="D78A35"/>
                </a:solidFill>
              </a:rPr>
              <a:t>viralización</a:t>
            </a:r>
            <a:r>
              <a:rPr lang="es-CO" sz="1600" dirty="0" smtClean="0">
                <a:solidFill>
                  <a:srgbClr val="D78A35"/>
                </a:solidFill>
              </a:rPr>
              <a:t>.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571448" y="2538233"/>
            <a:ext cx="28383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 smtClean="0">
                <a:solidFill>
                  <a:srgbClr val="D78A35"/>
                </a:solidFill>
              </a:rPr>
              <a:t>El diseño creado por ellos en la feria se implementará en una Gran Vitrina ubicada zonas de alto tráfico del target en las 3 principales ciudades, Bogotá, Medellín y Cartagena.</a:t>
            </a:r>
          </a:p>
          <a:p>
            <a:pPr algn="just"/>
            <a:r>
              <a:rPr lang="es-CO" sz="1600" dirty="0" err="1" smtClean="0">
                <a:solidFill>
                  <a:srgbClr val="D78A35"/>
                </a:solidFill>
              </a:rPr>
              <a:t>Ej</a:t>
            </a:r>
            <a:r>
              <a:rPr lang="es-CO" sz="1600" dirty="0" smtClean="0">
                <a:solidFill>
                  <a:srgbClr val="D78A35"/>
                </a:solidFill>
              </a:rPr>
              <a:t> Bogotá – </a:t>
            </a:r>
            <a:r>
              <a:rPr lang="es-CO" sz="1600" dirty="0" err="1" smtClean="0">
                <a:solidFill>
                  <a:srgbClr val="D78A35"/>
                </a:solidFill>
              </a:rPr>
              <a:t>Cll</a:t>
            </a:r>
            <a:r>
              <a:rPr lang="es-CO" sz="1600" dirty="0" smtClean="0">
                <a:solidFill>
                  <a:srgbClr val="D78A35"/>
                </a:solidFill>
              </a:rPr>
              <a:t> 85 con 11</a:t>
            </a:r>
          </a:p>
        </p:txBody>
      </p:sp>
      <p:pic>
        <p:nvPicPr>
          <p:cNvPr id="7170" name="Picture 2" descr="https://bose-gadget.gloto.com/images/YouTube-logo-full_color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6" t="24521" r="12560" b="22845"/>
          <a:stretch/>
        </p:blipFill>
        <p:spPr bwMode="auto">
          <a:xfrm>
            <a:off x="4484457" y="5787405"/>
            <a:ext cx="1192713" cy="52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3" descr="http://3.bp.blogspot.com/-THSt9XBwcEc/Uo6_db3j_JI/AAAAAAAAMF4/mrVsB6w_3QA/s1600/image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792" b="68750" l="32520" r="567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36" t="14461" r="42195" b="31250"/>
          <a:stretch/>
        </p:blipFill>
        <p:spPr bwMode="auto">
          <a:xfrm rot="19877498">
            <a:off x="5897252" y="5731452"/>
            <a:ext cx="403703" cy="5856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laxelectronica.com/wp-content/uploads/2014/12/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547" y="5769372"/>
            <a:ext cx="509773" cy="50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uadroTexto 24"/>
          <p:cNvSpPr txBox="1"/>
          <p:nvPr/>
        </p:nvSpPr>
        <p:spPr>
          <a:xfrm>
            <a:off x="8797407" y="1783961"/>
            <a:ext cx="3200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b="1" dirty="0" smtClean="0">
                <a:solidFill>
                  <a:srgbClr val="D78A35"/>
                </a:solidFill>
              </a:rPr>
              <a:t>Exaltaremos al Cineasta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8456867" y="2295048"/>
            <a:ext cx="32665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 smtClean="0">
                <a:solidFill>
                  <a:srgbClr val="D78A35"/>
                </a:solidFill>
              </a:rPr>
              <a:t>El cortometraje creado por el cineasta será llevado a salas de cine independientes de las principales ciudades. Así mismo tendrá presencia en la salas de Cine Colombia y </a:t>
            </a:r>
            <a:r>
              <a:rPr lang="es-CO" sz="1600" dirty="0" err="1" smtClean="0">
                <a:solidFill>
                  <a:srgbClr val="D78A35"/>
                </a:solidFill>
              </a:rPr>
              <a:t>Cinemark</a:t>
            </a:r>
            <a:r>
              <a:rPr lang="es-CO" sz="1600" dirty="0" smtClean="0">
                <a:solidFill>
                  <a:srgbClr val="D78A35"/>
                </a:solidFill>
              </a:rPr>
              <a:t> que tienen mayor enfoque en el cine arte.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1131" y="1324460"/>
            <a:ext cx="1066892" cy="859611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77675" y="977794"/>
            <a:ext cx="1694835" cy="859611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65885" y="-55096"/>
            <a:ext cx="7157324" cy="101812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98651" y="902555"/>
            <a:ext cx="111566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5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764" y="0"/>
            <a:ext cx="5602236" cy="43434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8" y="229965"/>
            <a:ext cx="3481118" cy="91447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07434" y="1478954"/>
            <a:ext cx="1854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  <a:latin typeface="+mj-lt"/>
              </a:rPr>
              <a:t>El grueso del target se moviliza en Bicicleta</a:t>
            </a:r>
            <a:endParaRPr lang="es-CO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1084700" y="6480175"/>
            <a:ext cx="4374000" cy="365125"/>
          </a:xfrm>
        </p:spPr>
        <p:txBody>
          <a:bodyPr/>
          <a:lstStyle/>
          <a:p>
            <a:r>
              <a:rPr lang="es-CO" dirty="0" smtClean="0">
                <a:solidFill>
                  <a:srgbClr val="D78A35"/>
                </a:solidFill>
              </a:rPr>
              <a:t>www.</a:t>
            </a:r>
            <a:r>
              <a:rPr lang="es-CO" b="1" dirty="0" smtClean="0">
                <a:solidFill>
                  <a:srgbClr val="D78A35"/>
                </a:solidFill>
              </a:rPr>
              <a:t>movilidad</a:t>
            </a:r>
            <a:r>
              <a:rPr lang="es-CO" dirty="0" smtClean="0">
                <a:solidFill>
                  <a:srgbClr val="D78A35"/>
                </a:solidFill>
              </a:rPr>
              <a:t>bogota.gov.co</a:t>
            </a:r>
            <a:endParaRPr lang="en-GB" dirty="0">
              <a:solidFill>
                <a:srgbClr val="D78A35"/>
              </a:solidFill>
            </a:endParaRPr>
          </a:p>
        </p:txBody>
      </p:sp>
      <p:sp>
        <p:nvSpPr>
          <p:cNvPr id="8" name="2 CuadroTexto"/>
          <p:cNvSpPr txBox="1"/>
          <p:nvPr/>
        </p:nvSpPr>
        <p:spPr>
          <a:xfrm>
            <a:off x="1701730" y="2269219"/>
            <a:ext cx="22412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solidFill>
                  <a:schemeClr val="bg1"/>
                </a:solidFill>
                <a:latin typeface="+mj-lt"/>
              </a:rPr>
              <a:t>En Bogotá, por ejemplo, el </a:t>
            </a:r>
            <a:r>
              <a:rPr lang="es-CO" b="1" dirty="0" smtClean="0">
                <a:solidFill>
                  <a:srgbClr val="D78A35"/>
                </a:solidFill>
                <a:latin typeface="+mj-lt"/>
              </a:rPr>
              <a:t>65% de la </a:t>
            </a:r>
            <a:r>
              <a:rPr lang="es-CO" b="1" dirty="0" smtClean="0">
                <a:solidFill>
                  <a:srgbClr val="D78A35"/>
                </a:solidFill>
                <a:latin typeface="+mj-lt"/>
              </a:rPr>
              <a:t>población </a:t>
            </a:r>
            <a:r>
              <a:rPr lang="es-CO" sz="1600" dirty="0" smtClean="0">
                <a:solidFill>
                  <a:schemeClr val="bg1"/>
                </a:solidFill>
                <a:latin typeface="+mj-lt"/>
              </a:rPr>
              <a:t>se </a:t>
            </a:r>
            <a:r>
              <a:rPr lang="es-CO" sz="1600" dirty="0" smtClean="0">
                <a:solidFill>
                  <a:schemeClr val="bg1"/>
                </a:solidFill>
                <a:latin typeface="+mj-lt"/>
              </a:rPr>
              <a:t>transporta actualmente en </a:t>
            </a:r>
            <a:r>
              <a:rPr lang="es-CO" sz="1600" dirty="0" smtClean="0">
                <a:solidFill>
                  <a:schemeClr val="bg1"/>
                </a:solidFill>
                <a:latin typeface="+mj-lt"/>
              </a:rPr>
              <a:t>Biciclet</a:t>
            </a:r>
            <a:r>
              <a:rPr lang="es-CO" sz="1600" dirty="0" smtClean="0">
                <a:solidFill>
                  <a:schemeClr val="bg1"/>
                </a:solidFill>
                <a:latin typeface="+mj-lt"/>
              </a:rPr>
              <a:t>a.</a:t>
            </a:r>
            <a:endParaRPr lang="es-CO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2 CuadroTexto"/>
          <p:cNvSpPr txBox="1"/>
          <p:nvPr/>
        </p:nvSpPr>
        <p:spPr>
          <a:xfrm>
            <a:off x="541858" y="3735782"/>
            <a:ext cx="2793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 smtClean="0">
                <a:solidFill>
                  <a:schemeClr val="bg1"/>
                </a:solidFill>
                <a:latin typeface="+mj-lt"/>
              </a:rPr>
              <a:t>Al ciclista le incomoda la idea de bajarse del sillín cada vez que se detiene en un semáforo.</a:t>
            </a:r>
          </a:p>
          <a:p>
            <a:pPr algn="just"/>
            <a:r>
              <a:rPr lang="es-CO" sz="1600" dirty="0" smtClean="0">
                <a:solidFill>
                  <a:schemeClr val="bg1"/>
                </a:solidFill>
                <a:latin typeface="+mj-lt"/>
              </a:rPr>
              <a:t>Las señalizaciones y semáforos se han convertido en su forma de sostenerse.</a:t>
            </a:r>
            <a:endParaRPr lang="es-CO" sz="1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3" t="29945" r="46053" b="40765"/>
          <a:stretch/>
        </p:blipFill>
        <p:spPr>
          <a:xfrm rot="473713" flipH="1">
            <a:off x="1806369" y="1719021"/>
            <a:ext cx="511302" cy="517534"/>
          </a:xfrm>
          <a:prstGeom prst="rect">
            <a:avLst/>
          </a:prstGeom>
        </p:spPr>
      </p:pic>
      <p:sp>
        <p:nvSpPr>
          <p:cNvPr id="17" name="2 CuadroTexto"/>
          <p:cNvSpPr txBox="1"/>
          <p:nvPr/>
        </p:nvSpPr>
        <p:spPr>
          <a:xfrm>
            <a:off x="569278" y="5538879"/>
            <a:ext cx="2766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 smtClean="0">
                <a:solidFill>
                  <a:schemeClr val="bg1"/>
                </a:solidFill>
                <a:latin typeface="+mj-lt"/>
              </a:rPr>
              <a:t>El primero que llega es el único que alcanza</a:t>
            </a:r>
            <a:endParaRPr lang="es-CO" sz="1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1" t="60618" r="46040" b="6157"/>
          <a:stretch/>
        </p:blipFill>
        <p:spPr>
          <a:xfrm rot="13412064">
            <a:off x="3544442" y="3177628"/>
            <a:ext cx="1192809" cy="1593841"/>
          </a:xfrm>
          <a:prstGeom prst="rect">
            <a:avLst/>
          </a:prstGeom>
        </p:spPr>
      </p:pic>
      <p:sp>
        <p:nvSpPr>
          <p:cNvPr id="19" name="2 CuadroTexto"/>
          <p:cNvSpPr txBox="1"/>
          <p:nvPr/>
        </p:nvSpPr>
        <p:spPr>
          <a:xfrm>
            <a:off x="4904137" y="1568173"/>
            <a:ext cx="36810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 smtClean="0">
                <a:solidFill>
                  <a:schemeClr val="bg1"/>
                </a:solidFill>
                <a:latin typeface="+mj-lt"/>
              </a:rPr>
              <a:t>Se creará una alianza con las alcaldías con el fin de instalar apoyos en los semáforos y paradas de las </a:t>
            </a:r>
            <a:r>
              <a:rPr lang="es-CO" sz="1600" dirty="0" err="1" smtClean="0">
                <a:solidFill>
                  <a:schemeClr val="bg1"/>
                </a:solidFill>
                <a:latin typeface="+mj-lt"/>
              </a:rPr>
              <a:t>ciclorutas</a:t>
            </a:r>
            <a:r>
              <a:rPr lang="es-CO" sz="1600" dirty="0" smtClean="0">
                <a:solidFill>
                  <a:schemeClr val="bg1"/>
                </a:solidFill>
                <a:latin typeface="+mj-lt"/>
              </a:rPr>
              <a:t> de las vías principales, aportando con esto al bienestar del ciclista. Así mismo estos puntos se convertirán en contacto directo con el target, los cuales usaremos para reforzar la estrategia y afianzar los lazos emocionales con este grupo objetivo.</a:t>
            </a:r>
          </a:p>
        </p:txBody>
      </p:sp>
      <p:sp>
        <p:nvSpPr>
          <p:cNvPr id="20" name="2 CuadroTexto"/>
          <p:cNvSpPr txBox="1"/>
          <p:nvPr/>
        </p:nvSpPr>
        <p:spPr>
          <a:xfrm>
            <a:off x="4904137" y="3943073"/>
            <a:ext cx="3681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 smtClean="0">
                <a:solidFill>
                  <a:schemeClr val="bg1"/>
                </a:solidFill>
                <a:latin typeface="+mj-lt"/>
              </a:rPr>
              <a:t>Los apoyos tendrán forma de elementos artísticos como un lápiz, pincel o micrófono y llevaran un banderín que dirá “</a:t>
            </a:r>
            <a:r>
              <a:rPr lang="es-CO" sz="1600" dirty="0" err="1" smtClean="0">
                <a:solidFill>
                  <a:schemeClr val="bg1"/>
                </a:solidFill>
                <a:latin typeface="+mj-lt"/>
              </a:rPr>
              <a:t>Grolsch</a:t>
            </a:r>
            <a:r>
              <a:rPr lang="es-CO" sz="1600" dirty="0" smtClean="0">
                <a:solidFill>
                  <a:schemeClr val="bg1"/>
                </a:solidFill>
                <a:latin typeface="+mj-lt"/>
              </a:rPr>
              <a:t> apoya el talento emergente” de esta forma cuando el ciclista se tome del apoyo simulará ser un artista en acción. 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9565" y="143951"/>
            <a:ext cx="5712447" cy="1280271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744" y="3105379"/>
            <a:ext cx="1225402" cy="64623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0180" y="5010603"/>
            <a:ext cx="1152244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4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18"/>
          <a:stretch/>
        </p:blipFill>
        <p:spPr>
          <a:xfrm>
            <a:off x="14671" y="2402644"/>
            <a:ext cx="12168000" cy="443367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390062" y="1653367"/>
            <a:ext cx="1931831" cy="1358776"/>
          </a:xfrm>
          <a:prstGeom prst="rect">
            <a:avLst/>
          </a:prstGeom>
          <a:noFill/>
          <a:ln w="38100">
            <a:solidFill>
              <a:srgbClr val="DC97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DFB917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460181" y="1653367"/>
            <a:ext cx="1624885" cy="1358776"/>
          </a:xfrm>
          <a:prstGeom prst="rect">
            <a:avLst/>
          </a:prstGeom>
          <a:noFill/>
          <a:ln w="38100">
            <a:solidFill>
              <a:srgbClr val="DC97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DFB917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282168" y="1653367"/>
            <a:ext cx="3190042" cy="1358776"/>
          </a:xfrm>
          <a:prstGeom prst="rect">
            <a:avLst/>
          </a:prstGeom>
          <a:noFill/>
          <a:ln w="38100">
            <a:solidFill>
              <a:srgbClr val="DC97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DFB917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689261" y="1653367"/>
            <a:ext cx="3223696" cy="1358776"/>
          </a:xfrm>
          <a:prstGeom prst="rect">
            <a:avLst/>
          </a:prstGeom>
          <a:noFill/>
          <a:ln w="38100">
            <a:solidFill>
              <a:srgbClr val="DC97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DFB917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05626" y="2257183"/>
            <a:ext cx="22840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s-CO" sz="1500" b="0" dirty="0" smtClean="0">
                <a:latin typeface="Austie Bost Kitten Klub" panose="02000503000000020003" pitchFamily="2" charset="0"/>
              </a:rPr>
              <a:t>RECLUTAMIENTO</a:t>
            </a:r>
            <a:endParaRPr lang="es-CO" sz="1500" b="0" dirty="0">
              <a:latin typeface="Austie Bost Kitten Klub" panose="02000503000000020003" pitchFamily="2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582156" y="2167524"/>
            <a:ext cx="22840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s-CO" sz="1500" b="0" dirty="0" smtClean="0">
                <a:latin typeface="Austie Bost Kitten Klub" panose="02000503000000020003" pitchFamily="2" charset="0"/>
              </a:rPr>
              <a:t>CONTACTO &amp; SORPRESA</a:t>
            </a:r>
            <a:endParaRPr lang="es-CO" sz="1500" b="0" dirty="0">
              <a:latin typeface="Austie Bost Kitten Klub" panose="02000503000000020003" pitchFamily="2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395555" y="2245999"/>
            <a:ext cx="30438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s-CO" sz="1500" b="0" dirty="0" smtClean="0">
                <a:latin typeface="Austie Bost Kitten Klub" panose="02000503000000020003" pitchFamily="2" charset="0"/>
              </a:rPr>
              <a:t>MOMENTO DE LA VERDAD</a:t>
            </a:r>
            <a:endParaRPr lang="es-CO" sz="1500" b="0" dirty="0">
              <a:latin typeface="Austie Bost Kitten Klub" panose="02000503000000020003" pitchFamily="2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8689261" y="2210772"/>
            <a:ext cx="31113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s-CO" sz="1500" b="0" dirty="0" smtClean="0">
                <a:latin typeface="Austie Bost Kitten Klub" panose="02000503000000020003" pitchFamily="2" charset="0"/>
              </a:rPr>
              <a:t>AMPLIFICACIÓN DE LA ESTRATEGIA</a:t>
            </a:r>
            <a:endParaRPr lang="es-CO" sz="1500" b="0" dirty="0">
              <a:latin typeface="Austie Bost Kitten Klub" panose="02000503000000020003" pitchFamily="2" charset="0"/>
            </a:endParaRPr>
          </a:p>
        </p:txBody>
      </p:sp>
      <p:cxnSp>
        <p:nvCxnSpPr>
          <p:cNvPr id="14" name="Conector recto 13"/>
          <p:cNvCxnSpPr/>
          <p:nvPr/>
        </p:nvCxnSpPr>
        <p:spPr>
          <a:xfrm flipV="1">
            <a:off x="1405626" y="1385444"/>
            <a:ext cx="3580328" cy="2148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V="1">
            <a:off x="5454074" y="1369580"/>
            <a:ext cx="2807597" cy="2148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>
            <a:off x="8689261" y="1430257"/>
            <a:ext cx="3204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V="1">
            <a:off x="1417427" y="3184144"/>
            <a:ext cx="1790164" cy="2148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 flipV="1">
            <a:off x="3527416" y="3165694"/>
            <a:ext cx="5012029" cy="1845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 flipV="1">
            <a:off x="8689261" y="3165694"/>
            <a:ext cx="3196809" cy="1845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9" descr="https://pbs.twimg.com/profile_images/1683916920/ICONO_6.pn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9" y="3665209"/>
            <a:ext cx="415039" cy="41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1" descr="http://pixabay.com/static/uploads/photo/2012/04/18/00/20/globe-36242_640.pn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" y="4401593"/>
            <a:ext cx="384287" cy="38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5" descr="http://thumbs.dreamstime.com/z/garabatos-del-cine-iconos-del-vector-3521444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" t="61021" r="68342" b="11945"/>
          <a:stretch/>
        </p:blipFill>
        <p:spPr bwMode="auto">
          <a:xfrm>
            <a:off x="180002" y="5104390"/>
            <a:ext cx="449094" cy="47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7" descr="http://cache4.asset-cache.net/xc/503240607.jpg?v=2&amp;c=IWSAsset&amp;k=2&amp;d=TSygHrxPC-DW_klpG7z8Fxnep4YyqmLKf2P9H1Kt8XmNtqZhRHwwLDuShjoca9ZB0"/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19" r="80514" b="52931"/>
          <a:stretch/>
        </p:blipFill>
        <p:spPr bwMode="auto">
          <a:xfrm>
            <a:off x="104605" y="5911210"/>
            <a:ext cx="489786" cy="53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ángulo redondeado 41"/>
          <p:cNvSpPr/>
          <p:nvPr/>
        </p:nvSpPr>
        <p:spPr>
          <a:xfrm>
            <a:off x="1936375" y="3742588"/>
            <a:ext cx="6480000" cy="29044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4" name="Rectángulo redondeado 43"/>
          <p:cNvSpPr/>
          <p:nvPr/>
        </p:nvSpPr>
        <p:spPr>
          <a:xfrm>
            <a:off x="1936375" y="4395046"/>
            <a:ext cx="1109852" cy="29044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" name="CuadroTexto 48"/>
          <p:cNvSpPr txBox="1"/>
          <p:nvPr/>
        </p:nvSpPr>
        <p:spPr>
          <a:xfrm>
            <a:off x="655960" y="413354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VOD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665351" y="4345100"/>
            <a:ext cx="133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Redes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51" name="Rectángulo 50"/>
          <p:cNvSpPr/>
          <p:nvPr/>
        </p:nvSpPr>
        <p:spPr>
          <a:xfrm>
            <a:off x="641812" y="4562024"/>
            <a:ext cx="855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 err="1" smtClean="0">
                <a:solidFill>
                  <a:schemeClr val="bg1"/>
                </a:solidFill>
              </a:rPr>
              <a:t>Display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52" name="Rectángulo 51"/>
          <p:cNvSpPr/>
          <p:nvPr/>
        </p:nvSpPr>
        <p:spPr>
          <a:xfrm>
            <a:off x="659742" y="4902682"/>
            <a:ext cx="1650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Independientes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53" name="Rectángulo 52"/>
          <p:cNvSpPr/>
          <p:nvPr/>
        </p:nvSpPr>
        <p:spPr>
          <a:xfrm>
            <a:off x="659742" y="5204271"/>
            <a:ext cx="1054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Cine Arte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655959" y="5677257"/>
            <a:ext cx="1057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Vitrinas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665351" y="6013512"/>
            <a:ext cx="133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BTL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57" name="Rectángulo 56"/>
          <p:cNvSpPr/>
          <p:nvPr/>
        </p:nvSpPr>
        <p:spPr>
          <a:xfrm>
            <a:off x="641812" y="6382835"/>
            <a:ext cx="1867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Medio Emergente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58" name="Rectángulo redondeado 57"/>
          <p:cNvSpPr/>
          <p:nvPr/>
        </p:nvSpPr>
        <p:spPr>
          <a:xfrm>
            <a:off x="5356409" y="4412976"/>
            <a:ext cx="6536851" cy="291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" name="Rectángulo redondeado 58"/>
          <p:cNvSpPr/>
          <p:nvPr/>
        </p:nvSpPr>
        <p:spPr>
          <a:xfrm>
            <a:off x="9820830" y="5175484"/>
            <a:ext cx="1224000" cy="291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" name="Rectángulo redondeado 59"/>
          <p:cNvSpPr/>
          <p:nvPr/>
        </p:nvSpPr>
        <p:spPr>
          <a:xfrm>
            <a:off x="8668871" y="5661203"/>
            <a:ext cx="1224000" cy="291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" name="Rectángulo redondeado 60"/>
          <p:cNvSpPr/>
          <p:nvPr/>
        </p:nvSpPr>
        <p:spPr>
          <a:xfrm>
            <a:off x="10555940" y="6415060"/>
            <a:ext cx="1224000" cy="291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" name="Rectángulo redondeado 61"/>
          <p:cNvSpPr/>
          <p:nvPr/>
        </p:nvSpPr>
        <p:spPr>
          <a:xfrm>
            <a:off x="1862125" y="6033728"/>
            <a:ext cx="6912000" cy="291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" name="Elipse 65"/>
          <p:cNvSpPr/>
          <p:nvPr/>
        </p:nvSpPr>
        <p:spPr>
          <a:xfrm>
            <a:off x="11547444" y="4373440"/>
            <a:ext cx="540000" cy="540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" name="Elipse 66"/>
          <p:cNvSpPr/>
          <p:nvPr/>
        </p:nvSpPr>
        <p:spPr>
          <a:xfrm>
            <a:off x="11547444" y="5103222"/>
            <a:ext cx="540000" cy="540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" name="Elipse 67"/>
          <p:cNvSpPr/>
          <p:nvPr/>
        </p:nvSpPr>
        <p:spPr>
          <a:xfrm>
            <a:off x="11547444" y="5833003"/>
            <a:ext cx="540000" cy="540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" name="CuadroTexto 68"/>
          <p:cNvSpPr txBox="1"/>
          <p:nvPr/>
        </p:nvSpPr>
        <p:spPr>
          <a:xfrm>
            <a:off x="11547444" y="5938948"/>
            <a:ext cx="644556" cy="37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55%</a:t>
            </a:r>
            <a:endParaRPr lang="es-CO" b="1" dirty="0"/>
          </a:p>
        </p:txBody>
      </p:sp>
      <p:sp>
        <p:nvSpPr>
          <p:cNvPr id="70" name="CuadroTexto 69"/>
          <p:cNvSpPr txBox="1"/>
          <p:nvPr/>
        </p:nvSpPr>
        <p:spPr>
          <a:xfrm>
            <a:off x="11547444" y="5191247"/>
            <a:ext cx="644556" cy="37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5%</a:t>
            </a:r>
            <a:endParaRPr lang="es-CO" b="1" dirty="0"/>
          </a:p>
        </p:txBody>
      </p:sp>
      <p:sp>
        <p:nvSpPr>
          <p:cNvPr id="71" name="CuadroTexto 70"/>
          <p:cNvSpPr txBox="1"/>
          <p:nvPr/>
        </p:nvSpPr>
        <p:spPr>
          <a:xfrm>
            <a:off x="11547444" y="4480696"/>
            <a:ext cx="644556" cy="37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40%</a:t>
            </a:r>
            <a:endParaRPr lang="es-CO" b="1" dirty="0"/>
          </a:p>
        </p:txBody>
      </p:sp>
      <p:pic>
        <p:nvPicPr>
          <p:cNvPr id="72" name="Imagen 7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8115" y="-261147"/>
            <a:ext cx="10546994" cy="41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1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1510</Words>
  <Application>Microsoft Office PowerPoint</Application>
  <PresentationFormat>Panorámica</PresentationFormat>
  <Paragraphs>90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Arial</vt:lpstr>
      <vt:lpstr>Austie Bost Kitten Klub</vt:lpstr>
      <vt:lpstr>Calibri</vt:lpstr>
      <vt:lpstr>Calibri Light</vt:lpstr>
      <vt:lpstr>Scratched Letters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 Cortes</dc:creator>
  <cp:lastModifiedBy>Laura Cortes</cp:lastModifiedBy>
  <cp:revision>211</cp:revision>
  <dcterms:created xsi:type="dcterms:W3CDTF">2015-03-22T18:37:54Z</dcterms:created>
  <dcterms:modified xsi:type="dcterms:W3CDTF">2015-03-23T17:06:48Z</dcterms:modified>
</cp:coreProperties>
</file>