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63" r:id="rId3"/>
    <p:sldId id="265" r:id="rId4"/>
    <p:sldId id="260" r:id="rId5"/>
    <p:sldId id="262" r:id="rId6"/>
    <p:sldId id="269" r:id="rId7"/>
    <p:sldId id="271" r:id="rId8"/>
    <p:sldId id="261" r:id="rId9"/>
    <p:sldId id="266" r:id="rId10"/>
    <p:sldId id="267" r:id="rId11"/>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AF45"/>
    <a:srgbClr val="04C84F"/>
    <a:srgbClr val="891227"/>
    <a:srgbClr val="28C8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p:scale>
          <a:sx n="96" d="100"/>
          <a:sy n="96" d="100"/>
        </p:scale>
        <p:origin x="-246" y="-3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Hoja_de_c_lculo_de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Outdoor</c:v>
                </c:pt>
              </c:strCache>
            </c:strRef>
          </c:tx>
          <c:spPr>
            <a:solidFill>
              <a:srgbClr val="04C84F"/>
            </a:solidFill>
            <a:ln>
              <a:noFill/>
            </a:ln>
            <a:effectLst/>
          </c:spPr>
          <c:invertIfNegative val="0"/>
          <c:dPt>
            <c:idx val="0"/>
            <c:invertIfNegative val="0"/>
            <c:bubble3D val="0"/>
          </c:dPt>
          <c:cat>
            <c:strRef>
              <c:f>Hoja1!$A$2</c:f>
              <c:strCache>
                <c:ptCount val="1"/>
                <c:pt idx="0">
                  <c:v>Investment</c:v>
                </c:pt>
              </c:strCache>
            </c:strRef>
          </c:cat>
          <c:val>
            <c:numRef>
              <c:f>Hoja1!$B$2</c:f>
              <c:numCache>
                <c:formatCode>0%</c:formatCode>
                <c:ptCount val="1"/>
                <c:pt idx="0">
                  <c:v>0.91</c:v>
                </c:pt>
              </c:numCache>
            </c:numRef>
          </c:val>
        </c:ser>
        <c:ser>
          <c:idx val="1"/>
          <c:order val="1"/>
          <c:tx>
            <c:strRef>
              <c:f>Hoja1!$C$1</c:f>
              <c:strCache>
                <c:ptCount val="1"/>
                <c:pt idx="0">
                  <c:v>Digital</c:v>
                </c:pt>
              </c:strCache>
            </c:strRef>
          </c:tx>
          <c:spPr>
            <a:solidFill>
              <a:schemeClr val="accent2"/>
            </a:solidFill>
            <a:ln>
              <a:noFill/>
            </a:ln>
            <a:effectLst/>
          </c:spPr>
          <c:invertIfNegative val="0"/>
          <c:dPt>
            <c:idx val="0"/>
            <c:invertIfNegative val="0"/>
            <c:bubble3D val="0"/>
            <c:spPr>
              <a:solidFill>
                <a:schemeClr val="bg1"/>
              </a:solidFill>
              <a:ln>
                <a:noFill/>
              </a:ln>
              <a:effectLst/>
            </c:spPr>
          </c:dPt>
          <c:cat>
            <c:strRef>
              <c:f>Hoja1!$A$2</c:f>
              <c:strCache>
                <c:ptCount val="1"/>
                <c:pt idx="0">
                  <c:v>Investment</c:v>
                </c:pt>
              </c:strCache>
            </c:strRef>
          </c:cat>
          <c:val>
            <c:numRef>
              <c:f>Hoja1!$C$2</c:f>
              <c:numCache>
                <c:formatCode>0%</c:formatCode>
                <c:ptCount val="1"/>
                <c:pt idx="0">
                  <c:v>0.06</c:v>
                </c:pt>
              </c:numCache>
            </c:numRef>
          </c:val>
        </c:ser>
        <c:ser>
          <c:idx val="2"/>
          <c:order val="2"/>
          <c:tx>
            <c:strRef>
              <c:f>Hoja1!$D$1</c:f>
              <c:strCache>
                <c:ptCount val="1"/>
                <c:pt idx="0">
                  <c:v>Mobile</c:v>
                </c:pt>
              </c:strCache>
            </c:strRef>
          </c:tx>
          <c:spPr>
            <a:solidFill>
              <a:schemeClr val="bg1"/>
            </a:solidFill>
            <a:ln>
              <a:noFill/>
            </a:ln>
            <a:effectLst/>
          </c:spPr>
          <c:invertIfNegative val="0"/>
          <c:dPt>
            <c:idx val="0"/>
            <c:invertIfNegative val="0"/>
            <c:bubble3D val="0"/>
            <c:spPr>
              <a:solidFill>
                <a:srgbClr val="891227"/>
              </a:solidFill>
              <a:ln>
                <a:noFill/>
              </a:ln>
              <a:effectLst/>
            </c:spPr>
          </c:dPt>
          <c:cat>
            <c:strRef>
              <c:f>Hoja1!$A$2</c:f>
              <c:strCache>
                <c:ptCount val="1"/>
                <c:pt idx="0">
                  <c:v>Investment</c:v>
                </c:pt>
              </c:strCache>
            </c:strRef>
          </c:cat>
          <c:val>
            <c:numRef>
              <c:f>Hoja1!$D$2</c:f>
              <c:numCache>
                <c:formatCode>0%</c:formatCode>
                <c:ptCount val="1"/>
                <c:pt idx="0">
                  <c:v>0.03</c:v>
                </c:pt>
              </c:numCache>
            </c:numRef>
          </c:val>
        </c:ser>
        <c:dLbls>
          <c:showLegendKey val="0"/>
          <c:showVal val="0"/>
          <c:showCatName val="0"/>
          <c:showSerName val="0"/>
          <c:showPercent val="0"/>
          <c:showBubbleSize val="0"/>
        </c:dLbls>
        <c:gapWidth val="150"/>
        <c:overlap val="100"/>
        <c:axId val="36162560"/>
        <c:axId val="36381440"/>
      </c:barChart>
      <c:catAx>
        <c:axId val="36162560"/>
        <c:scaling>
          <c:orientation val="minMax"/>
        </c:scaling>
        <c:delete val="1"/>
        <c:axPos val="l"/>
        <c:numFmt formatCode="General" sourceLinked="1"/>
        <c:majorTickMark val="none"/>
        <c:minorTickMark val="none"/>
        <c:tickLblPos val="nextTo"/>
        <c:crossAx val="36381440"/>
        <c:crosses val="autoZero"/>
        <c:auto val="1"/>
        <c:lblAlgn val="ctr"/>
        <c:lblOffset val="100"/>
        <c:noMultiLvlLbl val="0"/>
      </c:catAx>
      <c:valAx>
        <c:axId val="36381440"/>
        <c:scaling>
          <c:orientation val="minMax"/>
          <c:min val="0"/>
        </c:scaling>
        <c:delete val="1"/>
        <c:axPos val="b"/>
        <c:numFmt formatCode="0%" sourceLinked="1"/>
        <c:majorTickMark val="out"/>
        <c:minorTickMark val="none"/>
        <c:tickLblPos val="nextTo"/>
        <c:crossAx val="36162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E49402FE-8BF0-4EF4-A0A3-AEAE44FEC537}" type="datetimeFigureOut">
              <a:rPr lang="es-CO" smtClean="0"/>
              <a:t>22/03/2015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886CE08-7112-4D2E-BC8B-B1FF567F49EE}" type="slidenum">
              <a:rPr lang="es-CO" smtClean="0"/>
              <a:t>‹Nº›</a:t>
            </a:fld>
            <a:endParaRPr lang="es-CO"/>
          </a:p>
        </p:txBody>
      </p:sp>
    </p:spTree>
    <p:extLst>
      <p:ext uri="{BB962C8B-B14F-4D97-AF65-F5344CB8AC3E}">
        <p14:creationId xmlns:p14="http://schemas.microsoft.com/office/powerpoint/2010/main" val="3943257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49402FE-8BF0-4EF4-A0A3-AEAE44FEC537}" type="datetimeFigureOut">
              <a:rPr lang="es-CO" smtClean="0"/>
              <a:t>22/03/2015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886CE08-7112-4D2E-BC8B-B1FF567F49EE}" type="slidenum">
              <a:rPr lang="es-CO" smtClean="0"/>
              <a:t>‹Nº›</a:t>
            </a:fld>
            <a:endParaRPr lang="es-CO"/>
          </a:p>
        </p:txBody>
      </p:sp>
    </p:spTree>
    <p:extLst>
      <p:ext uri="{BB962C8B-B14F-4D97-AF65-F5344CB8AC3E}">
        <p14:creationId xmlns:p14="http://schemas.microsoft.com/office/powerpoint/2010/main" val="1507084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49402FE-8BF0-4EF4-A0A3-AEAE44FEC537}" type="datetimeFigureOut">
              <a:rPr lang="es-CO" smtClean="0"/>
              <a:t>22/03/2015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886CE08-7112-4D2E-BC8B-B1FF567F49EE}" type="slidenum">
              <a:rPr lang="es-CO" smtClean="0"/>
              <a:t>‹Nº›</a:t>
            </a:fld>
            <a:endParaRPr lang="es-CO"/>
          </a:p>
        </p:txBody>
      </p:sp>
    </p:spTree>
    <p:extLst>
      <p:ext uri="{BB962C8B-B14F-4D97-AF65-F5344CB8AC3E}">
        <p14:creationId xmlns:p14="http://schemas.microsoft.com/office/powerpoint/2010/main" val="865834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49402FE-8BF0-4EF4-A0A3-AEAE44FEC537}" type="datetimeFigureOut">
              <a:rPr lang="es-CO" smtClean="0"/>
              <a:t>22/03/2015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886CE08-7112-4D2E-BC8B-B1FF567F49EE}" type="slidenum">
              <a:rPr lang="es-CO" smtClean="0"/>
              <a:t>‹Nº›</a:t>
            </a:fld>
            <a:endParaRPr lang="es-CO"/>
          </a:p>
        </p:txBody>
      </p:sp>
    </p:spTree>
    <p:extLst>
      <p:ext uri="{BB962C8B-B14F-4D97-AF65-F5344CB8AC3E}">
        <p14:creationId xmlns:p14="http://schemas.microsoft.com/office/powerpoint/2010/main" val="2808141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49402FE-8BF0-4EF4-A0A3-AEAE44FEC537}" type="datetimeFigureOut">
              <a:rPr lang="es-CO" smtClean="0"/>
              <a:t>22/03/2015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886CE08-7112-4D2E-BC8B-B1FF567F49EE}" type="slidenum">
              <a:rPr lang="es-CO" smtClean="0"/>
              <a:t>‹Nº›</a:t>
            </a:fld>
            <a:endParaRPr lang="es-CO"/>
          </a:p>
        </p:txBody>
      </p:sp>
    </p:spTree>
    <p:extLst>
      <p:ext uri="{BB962C8B-B14F-4D97-AF65-F5344CB8AC3E}">
        <p14:creationId xmlns:p14="http://schemas.microsoft.com/office/powerpoint/2010/main" val="3248726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49402FE-8BF0-4EF4-A0A3-AEAE44FEC537}" type="datetimeFigureOut">
              <a:rPr lang="es-CO" smtClean="0"/>
              <a:t>22/03/2015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7886CE08-7112-4D2E-BC8B-B1FF567F49EE}" type="slidenum">
              <a:rPr lang="es-CO" smtClean="0"/>
              <a:t>‹Nº›</a:t>
            </a:fld>
            <a:endParaRPr lang="es-CO"/>
          </a:p>
        </p:txBody>
      </p:sp>
    </p:spTree>
    <p:extLst>
      <p:ext uri="{BB962C8B-B14F-4D97-AF65-F5344CB8AC3E}">
        <p14:creationId xmlns:p14="http://schemas.microsoft.com/office/powerpoint/2010/main" val="2019230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49402FE-8BF0-4EF4-A0A3-AEAE44FEC537}" type="datetimeFigureOut">
              <a:rPr lang="es-CO" smtClean="0"/>
              <a:t>22/03/2015</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7886CE08-7112-4D2E-BC8B-B1FF567F49EE}" type="slidenum">
              <a:rPr lang="es-CO" smtClean="0"/>
              <a:t>‹Nº›</a:t>
            </a:fld>
            <a:endParaRPr lang="es-CO"/>
          </a:p>
        </p:txBody>
      </p:sp>
    </p:spTree>
    <p:extLst>
      <p:ext uri="{BB962C8B-B14F-4D97-AF65-F5344CB8AC3E}">
        <p14:creationId xmlns:p14="http://schemas.microsoft.com/office/powerpoint/2010/main" val="1778939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49402FE-8BF0-4EF4-A0A3-AEAE44FEC537}" type="datetimeFigureOut">
              <a:rPr lang="es-CO" smtClean="0"/>
              <a:t>22/03/2015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7886CE08-7112-4D2E-BC8B-B1FF567F49EE}" type="slidenum">
              <a:rPr lang="es-CO" smtClean="0"/>
              <a:t>‹Nº›</a:t>
            </a:fld>
            <a:endParaRPr lang="es-CO"/>
          </a:p>
        </p:txBody>
      </p:sp>
    </p:spTree>
    <p:extLst>
      <p:ext uri="{BB962C8B-B14F-4D97-AF65-F5344CB8AC3E}">
        <p14:creationId xmlns:p14="http://schemas.microsoft.com/office/powerpoint/2010/main" val="1513293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9402FE-8BF0-4EF4-A0A3-AEAE44FEC537}" type="datetimeFigureOut">
              <a:rPr lang="es-CO" smtClean="0"/>
              <a:t>22/03/2015</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7886CE08-7112-4D2E-BC8B-B1FF567F49EE}" type="slidenum">
              <a:rPr lang="es-CO" smtClean="0"/>
              <a:t>‹Nº›</a:t>
            </a:fld>
            <a:endParaRPr lang="es-CO"/>
          </a:p>
        </p:txBody>
      </p:sp>
    </p:spTree>
    <p:extLst>
      <p:ext uri="{BB962C8B-B14F-4D97-AF65-F5344CB8AC3E}">
        <p14:creationId xmlns:p14="http://schemas.microsoft.com/office/powerpoint/2010/main" val="1642989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49402FE-8BF0-4EF4-A0A3-AEAE44FEC537}" type="datetimeFigureOut">
              <a:rPr lang="es-CO" smtClean="0"/>
              <a:t>22/03/2015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7886CE08-7112-4D2E-BC8B-B1FF567F49EE}" type="slidenum">
              <a:rPr lang="es-CO" smtClean="0"/>
              <a:t>‹Nº›</a:t>
            </a:fld>
            <a:endParaRPr lang="es-CO"/>
          </a:p>
        </p:txBody>
      </p:sp>
    </p:spTree>
    <p:extLst>
      <p:ext uri="{BB962C8B-B14F-4D97-AF65-F5344CB8AC3E}">
        <p14:creationId xmlns:p14="http://schemas.microsoft.com/office/powerpoint/2010/main" val="641732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49402FE-8BF0-4EF4-A0A3-AEAE44FEC537}" type="datetimeFigureOut">
              <a:rPr lang="es-CO" smtClean="0"/>
              <a:t>22/03/2015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7886CE08-7112-4D2E-BC8B-B1FF567F49EE}" type="slidenum">
              <a:rPr lang="es-CO" smtClean="0"/>
              <a:t>‹Nº›</a:t>
            </a:fld>
            <a:endParaRPr lang="es-CO"/>
          </a:p>
        </p:txBody>
      </p:sp>
    </p:spTree>
    <p:extLst>
      <p:ext uri="{BB962C8B-B14F-4D97-AF65-F5344CB8AC3E}">
        <p14:creationId xmlns:p14="http://schemas.microsoft.com/office/powerpoint/2010/main" val="1033812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9402FE-8BF0-4EF4-A0A3-AEAE44FEC537}" type="datetimeFigureOut">
              <a:rPr lang="es-CO" smtClean="0"/>
              <a:t>22/03/2015</a:t>
            </a:fld>
            <a:endParaRPr lang="es-C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86CE08-7112-4D2E-BC8B-B1FF567F49EE}" type="slidenum">
              <a:rPr lang="es-CO" smtClean="0"/>
              <a:t>‹Nº›</a:t>
            </a:fld>
            <a:endParaRPr lang="es-CO"/>
          </a:p>
        </p:txBody>
      </p:sp>
    </p:spTree>
    <p:extLst>
      <p:ext uri="{BB962C8B-B14F-4D97-AF65-F5344CB8AC3E}">
        <p14:creationId xmlns:p14="http://schemas.microsoft.com/office/powerpoint/2010/main" val="6331964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jpe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wallsave.com/wallpapers/1600x1000/minimalist/439967/minimalist-de-escritorio-madera-vieja-gratis-439967.jpg"/>
          <p:cNvPicPr>
            <a:picLocks noChangeAspect="1" noChangeArrowheads="1"/>
          </p:cNvPicPr>
          <p:nvPr/>
        </p:nvPicPr>
        <p:blipFill rotWithShape="1">
          <a:blip r:embed="rId2">
            <a:extLst>
              <a:ext uri="{28A0092B-C50C-407E-A947-70E740481C1C}">
                <a14:useLocalDpi xmlns:a14="http://schemas.microsoft.com/office/drawing/2010/main" val="0"/>
              </a:ext>
            </a:extLst>
          </a:blip>
          <a:srcRect l="13011" r="3070"/>
          <a:stretch/>
        </p:blipFill>
        <p:spPr bwMode="auto">
          <a:xfrm>
            <a:off x="-32084" y="0"/>
            <a:ext cx="920816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48126" y="0"/>
            <a:ext cx="9192126" cy="6858000"/>
          </a:xfrm>
          <a:prstGeom prst="rect">
            <a:avLst/>
          </a:prstGeom>
          <a:gradFill flip="none" rotWithShape="1">
            <a:gsLst>
              <a:gs pos="0">
                <a:schemeClr val="bg1">
                  <a:alpha val="0"/>
                  <a:lumMod val="0"/>
                </a:schemeClr>
              </a:gs>
              <a:gs pos="92000">
                <a:schemeClr val="tx1">
                  <a:lumMod val="85000"/>
                  <a:lumOff val="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2134" y="4395817"/>
            <a:ext cx="3834004" cy="1605776"/>
          </a:xfrm>
          <a:prstGeom prst="rect">
            <a:avLst/>
          </a:prstGeom>
        </p:spPr>
      </p:pic>
      <p:sp>
        <p:nvSpPr>
          <p:cNvPr id="9" name="CuadroTexto 8"/>
          <p:cNvSpPr txBox="1"/>
          <p:nvPr/>
        </p:nvSpPr>
        <p:spPr>
          <a:xfrm>
            <a:off x="5791101" y="1151923"/>
            <a:ext cx="2679451" cy="584775"/>
          </a:xfrm>
          <a:prstGeom prst="rect">
            <a:avLst/>
          </a:prstGeom>
          <a:noFill/>
        </p:spPr>
        <p:txBody>
          <a:bodyPr wrap="none" rtlCol="0">
            <a:spAutoFit/>
          </a:bodyPr>
          <a:lstStyle/>
          <a:p>
            <a:r>
              <a:rPr lang="es-CO" sz="3200" spc="300" dirty="0" smtClean="0">
                <a:solidFill>
                  <a:schemeClr val="bg1"/>
                </a:solidFill>
                <a:latin typeface="Calmont" pitchFamily="2" charset="0"/>
              </a:rPr>
              <a:t>SWING TOP</a:t>
            </a:r>
            <a:endParaRPr lang="es-CO" sz="3200" spc="300" dirty="0">
              <a:solidFill>
                <a:schemeClr val="bg1"/>
              </a:solidFill>
              <a:latin typeface="Calmont" pitchFamily="2" charset="0"/>
            </a:endParaRPr>
          </a:p>
        </p:txBody>
      </p:sp>
      <p:pic>
        <p:nvPicPr>
          <p:cNvPr id="4100" name="Picture 4" descr="http://www.beeradvice.com.au/wp-content/Grolsch-Swing-Top-Bott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84" y="1828799"/>
            <a:ext cx="3810000" cy="5029201"/>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p:cNvSpPr txBox="1"/>
          <p:nvPr/>
        </p:nvSpPr>
        <p:spPr>
          <a:xfrm>
            <a:off x="5812196" y="1413300"/>
            <a:ext cx="2549096" cy="830997"/>
          </a:xfrm>
          <a:prstGeom prst="rect">
            <a:avLst/>
          </a:prstGeom>
          <a:noFill/>
        </p:spPr>
        <p:txBody>
          <a:bodyPr wrap="none" rtlCol="0">
            <a:spAutoFit/>
          </a:bodyPr>
          <a:lstStyle/>
          <a:p>
            <a:r>
              <a:rPr lang="es-CO" sz="4800" dirty="0" smtClean="0">
                <a:solidFill>
                  <a:srgbClr val="4DAF45"/>
                </a:solidFill>
                <a:latin typeface="Coolvetica Rg" panose="020B0603030602020004" pitchFamily="34" charset="0"/>
              </a:rPr>
              <a:t>THE CITY</a:t>
            </a:r>
            <a:endParaRPr lang="es-CO" sz="4800" dirty="0">
              <a:solidFill>
                <a:srgbClr val="4DAF45"/>
              </a:solidFill>
              <a:latin typeface="Coolvetica Rg" panose="020B0603030602020004" pitchFamily="34" charset="0"/>
            </a:endParaRPr>
          </a:p>
        </p:txBody>
      </p:sp>
      <p:sp>
        <p:nvSpPr>
          <p:cNvPr id="20" name="CuadroTexto 19"/>
          <p:cNvSpPr txBox="1"/>
          <p:nvPr/>
        </p:nvSpPr>
        <p:spPr>
          <a:xfrm>
            <a:off x="5812196" y="607379"/>
            <a:ext cx="2637260" cy="830997"/>
          </a:xfrm>
          <a:prstGeom prst="rect">
            <a:avLst/>
          </a:prstGeom>
          <a:noFill/>
        </p:spPr>
        <p:txBody>
          <a:bodyPr wrap="none" rtlCol="0">
            <a:spAutoFit/>
          </a:bodyPr>
          <a:lstStyle/>
          <a:p>
            <a:r>
              <a:rPr lang="es-CO" sz="4800" spc="300" dirty="0" smtClean="0">
                <a:solidFill>
                  <a:schemeClr val="bg1"/>
                </a:solidFill>
                <a:latin typeface="Calmont" pitchFamily="2" charset="0"/>
              </a:rPr>
              <a:t>MEDIOS</a:t>
            </a:r>
            <a:endParaRPr lang="es-CO" sz="4800" spc="300" dirty="0">
              <a:solidFill>
                <a:schemeClr val="bg1"/>
              </a:solidFill>
              <a:latin typeface="Calmont" pitchFamily="2" charset="0"/>
            </a:endParaRPr>
          </a:p>
        </p:txBody>
      </p:sp>
      <p:sp>
        <p:nvSpPr>
          <p:cNvPr id="21" name="Rectángulo redondeado 20"/>
          <p:cNvSpPr/>
          <p:nvPr/>
        </p:nvSpPr>
        <p:spPr>
          <a:xfrm>
            <a:off x="5662860" y="607031"/>
            <a:ext cx="2807692" cy="162755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22" name="Conector recto 21"/>
          <p:cNvCxnSpPr/>
          <p:nvPr/>
        </p:nvCxnSpPr>
        <p:spPr>
          <a:xfrm flipV="1">
            <a:off x="7822451" y="2234591"/>
            <a:ext cx="1353633"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a:off x="-69222" y="603431"/>
            <a:ext cx="6408898"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8860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8126" y="0"/>
            <a:ext cx="9224210" cy="6858000"/>
            <a:chOff x="-48126" y="0"/>
            <a:chExt cx="9224210" cy="6858000"/>
          </a:xfrm>
        </p:grpSpPr>
        <p:pic>
          <p:nvPicPr>
            <p:cNvPr id="5" name="Picture 2" descr="http://www.wallsave.com/wallpapers/1600x1000/minimalist/439967/minimalist-de-escritorio-madera-vieja-gratis-439967.jpg"/>
            <p:cNvPicPr>
              <a:picLocks noChangeAspect="1" noChangeArrowheads="1"/>
            </p:cNvPicPr>
            <p:nvPr/>
          </p:nvPicPr>
          <p:blipFill rotWithShape="1">
            <a:blip r:embed="rId2">
              <a:extLst>
                <a:ext uri="{28A0092B-C50C-407E-A947-70E740481C1C}">
                  <a14:useLocalDpi xmlns:a14="http://schemas.microsoft.com/office/drawing/2010/main" val="0"/>
                </a:ext>
              </a:extLst>
            </a:blip>
            <a:srcRect l="13011" r="3070"/>
            <a:stretch/>
          </p:blipFill>
          <p:spPr bwMode="auto">
            <a:xfrm>
              <a:off x="-32084" y="0"/>
              <a:ext cx="9208168"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48126" y="0"/>
              <a:ext cx="9192126" cy="6858000"/>
            </a:xfrm>
            <a:prstGeom prst="rect">
              <a:avLst/>
            </a:prstGeom>
            <a:gradFill flip="none" rotWithShape="1">
              <a:gsLst>
                <a:gs pos="0">
                  <a:schemeClr val="bg1">
                    <a:alpha val="0"/>
                    <a:lumMod val="0"/>
                  </a:schemeClr>
                </a:gs>
                <a:gs pos="92000">
                  <a:schemeClr val="tx1">
                    <a:lumMod val="85000"/>
                    <a:lumOff val="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33" name="Rectángulo 32"/>
          <p:cNvSpPr/>
          <p:nvPr/>
        </p:nvSpPr>
        <p:spPr>
          <a:xfrm>
            <a:off x="-19198" y="0"/>
            <a:ext cx="9192126" cy="6858000"/>
          </a:xfrm>
          <a:prstGeom prst="rect">
            <a:avLst/>
          </a:prstGeom>
          <a:gradFill flip="none" rotWithShape="1">
            <a:gsLst>
              <a:gs pos="0">
                <a:schemeClr val="bg1">
                  <a:alpha val="0"/>
                  <a:lumMod val="0"/>
                </a:schemeClr>
              </a:gs>
              <a:gs pos="92000">
                <a:schemeClr val="tx1">
                  <a:lumMod val="85000"/>
                  <a:lumOff val="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10" name="Rectángulo redondeado 9"/>
          <p:cNvSpPr/>
          <p:nvPr/>
        </p:nvSpPr>
        <p:spPr>
          <a:xfrm>
            <a:off x="6553346" y="303516"/>
            <a:ext cx="2066541" cy="475974"/>
          </a:xfrm>
          <a:prstGeom prst="roundRect">
            <a:avLst/>
          </a:prstGeom>
          <a:solidFill>
            <a:srgbClr val="4DA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p:cNvSpPr txBox="1"/>
          <p:nvPr/>
        </p:nvSpPr>
        <p:spPr>
          <a:xfrm>
            <a:off x="6918003" y="174671"/>
            <a:ext cx="1337226" cy="646331"/>
          </a:xfrm>
          <a:prstGeom prst="rect">
            <a:avLst/>
          </a:prstGeom>
          <a:noFill/>
        </p:spPr>
        <p:txBody>
          <a:bodyPr wrap="none" rtlCol="0">
            <a:spAutoFit/>
          </a:bodyPr>
          <a:lstStyle/>
          <a:p>
            <a:r>
              <a:rPr lang="es-CO" sz="3600" dirty="0" smtClean="0">
                <a:solidFill>
                  <a:schemeClr val="bg1"/>
                </a:solidFill>
                <a:latin typeface="Motion Picture Personal Use " panose="02000000000000000000" pitchFamily="2" charset="0"/>
              </a:rPr>
              <a:t>Resumen</a:t>
            </a:r>
            <a:endParaRPr lang="es-CO" sz="3600" dirty="0">
              <a:solidFill>
                <a:schemeClr val="bg1"/>
              </a:solidFill>
              <a:latin typeface="Motion Picture Personal Use " panose="02000000000000000000" pitchFamily="2" charset="0"/>
            </a:endParaRPr>
          </a:p>
        </p:txBody>
      </p:sp>
      <p:sp>
        <p:nvSpPr>
          <p:cNvPr id="16" name="CuadroTexto 15"/>
          <p:cNvSpPr txBox="1"/>
          <p:nvPr/>
        </p:nvSpPr>
        <p:spPr>
          <a:xfrm>
            <a:off x="575769" y="1222377"/>
            <a:ext cx="3565111" cy="1169551"/>
          </a:xfrm>
          <a:prstGeom prst="rect">
            <a:avLst/>
          </a:prstGeom>
          <a:noFill/>
        </p:spPr>
        <p:txBody>
          <a:bodyPr wrap="square" rtlCol="0">
            <a:spAutoFit/>
          </a:bodyPr>
          <a:lstStyle/>
          <a:p>
            <a:pPr algn="just"/>
            <a:r>
              <a:rPr lang="es-CO" sz="1400" dirty="0">
                <a:solidFill>
                  <a:schemeClr val="bg1"/>
                </a:solidFill>
                <a:latin typeface="Century Gothic" panose="020B0502020202020204" pitchFamily="34" charset="0"/>
              </a:rPr>
              <a:t>Presentar a Grolsch de una manera natural e interactiva, que despierte la curiosidad de los consumidores dándoles libertad de expresar su autenticidad.</a:t>
            </a:r>
          </a:p>
        </p:txBody>
      </p:sp>
      <p:sp>
        <p:nvSpPr>
          <p:cNvPr id="17" name="Marcador de contenido 2"/>
          <p:cNvSpPr txBox="1">
            <a:spLocks/>
          </p:cNvSpPr>
          <p:nvPr/>
        </p:nvSpPr>
        <p:spPr>
          <a:xfrm>
            <a:off x="575769" y="861481"/>
            <a:ext cx="3382687" cy="5997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O" sz="2400" dirty="0">
                <a:solidFill>
                  <a:srgbClr val="4DAF45"/>
                </a:solidFill>
                <a:latin typeface="Coolvetica Rg" panose="020B0603030602020004" pitchFamily="34" charset="0"/>
              </a:rPr>
              <a:t>TRABAJO POR HACER</a:t>
            </a:r>
          </a:p>
          <a:p>
            <a:endParaRPr lang="es-CO" sz="2400" dirty="0" smtClean="0">
              <a:solidFill>
                <a:srgbClr val="00B050"/>
              </a:solidFill>
              <a:effectLst>
                <a:outerShdw blurRad="38100" dist="38100" dir="2700000" algn="tl">
                  <a:srgbClr val="000000">
                    <a:alpha val="43137"/>
                  </a:srgbClr>
                </a:outerShdw>
              </a:effectLst>
            </a:endParaRPr>
          </a:p>
          <a:p>
            <a:endParaRPr lang="es-CO" sz="2400" dirty="0">
              <a:solidFill>
                <a:srgbClr val="00B050"/>
              </a:solidFill>
              <a:effectLst>
                <a:outerShdw blurRad="38100" dist="38100" dir="2700000" algn="tl">
                  <a:srgbClr val="000000">
                    <a:alpha val="43137"/>
                  </a:srgbClr>
                </a:outerShdw>
              </a:effectLst>
            </a:endParaRPr>
          </a:p>
        </p:txBody>
      </p:sp>
      <p:cxnSp>
        <p:nvCxnSpPr>
          <p:cNvPr id="19" name="Conector recto 18"/>
          <p:cNvCxnSpPr/>
          <p:nvPr/>
        </p:nvCxnSpPr>
        <p:spPr>
          <a:xfrm>
            <a:off x="1649840" y="2697019"/>
            <a:ext cx="0" cy="4102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ángulo 20"/>
          <p:cNvSpPr/>
          <p:nvPr/>
        </p:nvSpPr>
        <p:spPr>
          <a:xfrm>
            <a:off x="1689059" y="2682029"/>
            <a:ext cx="2494247" cy="461665"/>
          </a:xfrm>
          <a:prstGeom prst="rect">
            <a:avLst/>
          </a:prstGeom>
        </p:spPr>
        <p:txBody>
          <a:bodyPr wrap="square">
            <a:spAutoFit/>
          </a:bodyPr>
          <a:lstStyle/>
          <a:p>
            <a:pPr algn="just"/>
            <a:r>
              <a:rPr lang="es-CO" sz="1200" dirty="0">
                <a:solidFill>
                  <a:schemeClr val="bg1"/>
                </a:solidFill>
                <a:latin typeface="Century Gothic" panose="020B0502020202020204" pitchFamily="34" charset="0"/>
              </a:rPr>
              <a:t>Convertirnos en los aliados de la </a:t>
            </a:r>
            <a:r>
              <a:rPr lang="es-CO" sz="1200" b="1" i="1" dirty="0">
                <a:solidFill>
                  <a:schemeClr val="bg1"/>
                </a:solidFill>
                <a:latin typeface="Century Gothic" panose="020B0502020202020204" pitchFamily="34" charset="0"/>
              </a:rPr>
              <a:t>verdadera</a:t>
            </a:r>
            <a:r>
              <a:rPr lang="es-CO" sz="1200" dirty="0">
                <a:solidFill>
                  <a:schemeClr val="bg1"/>
                </a:solidFill>
                <a:latin typeface="Century Gothic" panose="020B0502020202020204" pitchFamily="34" charset="0"/>
              </a:rPr>
              <a:t> autenticidad.</a:t>
            </a:r>
          </a:p>
        </p:txBody>
      </p:sp>
      <p:sp>
        <p:nvSpPr>
          <p:cNvPr id="22" name="Marcador de contenido 2"/>
          <p:cNvSpPr txBox="1">
            <a:spLocks/>
          </p:cNvSpPr>
          <p:nvPr/>
        </p:nvSpPr>
        <p:spPr>
          <a:xfrm>
            <a:off x="620738" y="2726999"/>
            <a:ext cx="3382687" cy="5997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O" sz="1800" dirty="0" smtClean="0">
                <a:solidFill>
                  <a:srgbClr val="4DAF45"/>
                </a:solidFill>
                <a:latin typeface="Coolvetica Rg" panose="020B0603030602020004" pitchFamily="34" charset="0"/>
              </a:rPr>
              <a:t>Ambición</a:t>
            </a:r>
            <a:endParaRPr lang="es-CO" sz="1800" dirty="0">
              <a:solidFill>
                <a:srgbClr val="4DAF45"/>
              </a:solidFill>
              <a:latin typeface="Coolvetica Rg" panose="020B0603030602020004" pitchFamily="34" charset="0"/>
            </a:endParaRPr>
          </a:p>
          <a:p>
            <a:endParaRPr lang="es-CO" sz="1800" dirty="0" smtClean="0">
              <a:solidFill>
                <a:srgbClr val="00B050"/>
              </a:solidFill>
              <a:effectLst>
                <a:outerShdw blurRad="38100" dist="38100" dir="2700000" algn="tl">
                  <a:srgbClr val="000000">
                    <a:alpha val="43137"/>
                  </a:srgbClr>
                </a:outerShdw>
              </a:effectLst>
            </a:endParaRPr>
          </a:p>
          <a:p>
            <a:endParaRPr lang="es-CO" sz="1800" dirty="0">
              <a:solidFill>
                <a:srgbClr val="00B050"/>
              </a:solidFill>
              <a:effectLst>
                <a:outerShdw blurRad="38100" dist="38100" dir="2700000" algn="tl">
                  <a:srgbClr val="000000">
                    <a:alpha val="43137"/>
                  </a:srgbClr>
                </a:outerShdw>
              </a:effectLst>
            </a:endParaRPr>
          </a:p>
        </p:txBody>
      </p:sp>
      <p:cxnSp>
        <p:nvCxnSpPr>
          <p:cNvPr id="24" name="Conector recto 23"/>
          <p:cNvCxnSpPr/>
          <p:nvPr/>
        </p:nvCxnSpPr>
        <p:spPr>
          <a:xfrm>
            <a:off x="1640601" y="3414663"/>
            <a:ext cx="0" cy="4102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Marcador de contenido 2"/>
          <p:cNvSpPr txBox="1">
            <a:spLocks/>
          </p:cNvSpPr>
          <p:nvPr/>
        </p:nvSpPr>
        <p:spPr>
          <a:xfrm>
            <a:off x="656469" y="3444643"/>
            <a:ext cx="3382687" cy="5997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O" sz="1800" dirty="0" smtClean="0">
                <a:solidFill>
                  <a:srgbClr val="4DAF45"/>
                </a:solidFill>
                <a:latin typeface="Coolvetica Rg" panose="020B0603030602020004" pitchFamily="34" charset="0"/>
              </a:rPr>
              <a:t>Barrera</a:t>
            </a:r>
            <a:endParaRPr lang="es-CO" sz="1800" dirty="0">
              <a:solidFill>
                <a:srgbClr val="4DAF45"/>
              </a:solidFill>
              <a:latin typeface="Coolvetica Rg" panose="020B0603030602020004" pitchFamily="34" charset="0"/>
            </a:endParaRPr>
          </a:p>
          <a:p>
            <a:endParaRPr lang="es-CO" sz="1800" dirty="0" smtClean="0">
              <a:solidFill>
                <a:srgbClr val="00B050"/>
              </a:solidFill>
              <a:effectLst>
                <a:outerShdw blurRad="38100" dist="38100" dir="2700000" algn="tl">
                  <a:srgbClr val="000000">
                    <a:alpha val="43137"/>
                  </a:srgbClr>
                </a:outerShdw>
              </a:effectLst>
            </a:endParaRPr>
          </a:p>
          <a:p>
            <a:endParaRPr lang="es-CO" sz="1800" dirty="0">
              <a:solidFill>
                <a:srgbClr val="00B050"/>
              </a:solidFill>
              <a:effectLst>
                <a:outerShdw blurRad="38100" dist="38100" dir="2700000" algn="tl">
                  <a:srgbClr val="000000">
                    <a:alpha val="43137"/>
                  </a:srgbClr>
                </a:outerShdw>
              </a:effectLst>
            </a:endParaRPr>
          </a:p>
        </p:txBody>
      </p:sp>
      <p:sp>
        <p:nvSpPr>
          <p:cNvPr id="27" name="Rectángulo 26"/>
          <p:cNvSpPr/>
          <p:nvPr/>
        </p:nvSpPr>
        <p:spPr>
          <a:xfrm>
            <a:off x="1689059" y="3388954"/>
            <a:ext cx="2743893" cy="461665"/>
          </a:xfrm>
          <a:prstGeom prst="rect">
            <a:avLst/>
          </a:prstGeom>
        </p:spPr>
        <p:txBody>
          <a:bodyPr wrap="square">
            <a:spAutoFit/>
          </a:bodyPr>
          <a:lstStyle/>
          <a:p>
            <a:r>
              <a:rPr lang="es-CO" sz="1200" dirty="0">
                <a:solidFill>
                  <a:schemeClr val="bg1"/>
                </a:solidFill>
                <a:latin typeface="Century Gothic" panose="020B0502020202020204" pitchFamily="34" charset="0"/>
              </a:rPr>
              <a:t>Hoy resulta difícil sentirse único cuando todo se vuelve masivo.</a:t>
            </a:r>
          </a:p>
        </p:txBody>
      </p:sp>
      <p:sp>
        <p:nvSpPr>
          <p:cNvPr id="28" name="Rectángulo 27"/>
          <p:cNvSpPr/>
          <p:nvPr/>
        </p:nvSpPr>
        <p:spPr>
          <a:xfrm>
            <a:off x="1764010" y="4185036"/>
            <a:ext cx="2410058" cy="1384995"/>
          </a:xfrm>
          <a:prstGeom prst="rect">
            <a:avLst/>
          </a:prstGeom>
        </p:spPr>
        <p:txBody>
          <a:bodyPr wrap="square">
            <a:spAutoFit/>
          </a:bodyPr>
          <a:lstStyle/>
          <a:p>
            <a:pPr algn="just"/>
            <a:r>
              <a:rPr lang="es-CO" sz="1400" dirty="0">
                <a:solidFill>
                  <a:schemeClr val="bg1"/>
                </a:solidFill>
                <a:latin typeface="Century Gothic" panose="020B0502020202020204" pitchFamily="34" charset="0"/>
              </a:rPr>
              <a:t>Abrirles las puertas a un mundo Grolsch a aquellos cazadores de autenticidad en el que puedan sentirse únicos y diferenciarse.</a:t>
            </a:r>
          </a:p>
        </p:txBody>
      </p:sp>
      <p:cxnSp>
        <p:nvCxnSpPr>
          <p:cNvPr id="30" name="Conector recto 29"/>
          <p:cNvCxnSpPr/>
          <p:nvPr/>
        </p:nvCxnSpPr>
        <p:spPr>
          <a:xfrm>
            <a:off x="1664971" y="4147099"/>
            <a:ext cx="0" cy="13329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Marcador de contenido 2"/>
          <p:cNvSpPr txBox="1">
            <a:spLocks/>
          </p:cNvSpPr>
          <p:nvPr/>
        </p:nvSpPr>
        <p:spPr>
          <a:xfrm>
            <a:off x="598354" y="4474216"/>
            <a:ext cx="3382687" cy="5997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O" dirty="0" smtClean="0">
                <a:solidFill>
                  <a:srgbClr val="891227"/>
                </a:solidFill>
                <a:latin typeface="Coolvetica Rg" panose="020B0603030602020004" pitchFamily="34" charset="0"/>
              </a:rPr>
              <a:t>RETO</a:t>
            </a:r>
            <a:endParaRPr lang="es-CO" dirty="0">
              <a:solidFill>
                <a:srgbClr val="891227"/>
              </a:solidFill>
              <a:latin typeface="Coolvetica Rg" panose="020B0603030602020004" pitchFamily="34" charset="0"/>
            </a:endParaRPr>
          </a:p>
          <a:p>
            <a:endParaRPr lang="es-CO" sz="3200" dirty="0" smtClean="0">
              <a:solidFill>
                <a:srgbClr val="891227"/>
              </a:solidFill>
              <a:effectLst>
                <a:outerShdw blurRad="38100" dist="38100" dir="2700000" algn="tl">
                  <a:srgbClr val="000000">
                    <a:alpha val="43137"/>
                  </a:srgbClr>
                </a:outerShdw>
              </a:effectLst>
            </a:endParaRPr>
          </a:p>
          <a:p>
            <a:endParaRPr lang="es-CO" sz="3200" dirty="0">
              <a:solidFill>
                <a:srgbClr val="891227"/>
              </a:solidFill>
              <a:effectLst>
                <a:outerShdw blurRad="38100" dist="38100" dir="2700000" algn="tl">
                  <a:srgbClr val="000000">
                    <a:alpha val="43137"/>
                  </a:srgbClr>
                </a:outerShdw>
              </a:effectLst>
            </a:endParaRPr>
          </a:p>
        </p:txBody>
      </p:sp>
      <p:sp>
        <p:nvSpPr>
          <p:cNvPr id="35" name="CuadroTexto 34"/>
          <p:cNvSpPr txBox="1"/>
          <p:nvPr/>
        </p:nvSpPr>
        <p:spPr>
          <a:xfrm>
            <a:off x="5744283" y="1806391"/>
            <a:ext cx="2679451" cy="584775"/>
          </a:xfrm>
          <a:prstGeom prst="rect">
            <a:avLst/>
          </a:prstGeom>
          <a:noFill/>
        </p:spPr>
        <p:txBody>
          <a:bodyPr wrap="none" rtlCol="0">
            <a:spAutoFit/>
          </a:bodyPr>
          <a:lstStyle/>
          <a:p>
            <a:r>
              <a:rPr lang="es-CO" sz="3200" spc="300" dirty="0" smtClean="0">
                <a:solidFill>
                  <a:schemeClr val="bg1"/>
                </a:solidFill>
                <a:latin typeface="Calmont" pitchFamily="2" charset="0"/>
              </a:rPr>
              <a:t>SWING TOP</a:t>
            </a:r>
            <a:endParaRPr lang="es-CO" sz="3200" spc="300" dirty="0">
              <a:solidFill>
                <a:schemeClr val="bg1"/>
              </a:solidFill>
              <a:latin typeface="Calmont" pitchFamily="2" charset="0"/>
            </a:endParaRPr>
          </a:p>
        </p:txBody>
      </p:sp>
      <p:sp>
        <p:nvSpPr>
          <p:cNvPr id="36" name="CuadroTexto 35"/>
          <p:cNvSpPr txBox="1"/>
          <p:nvPr/>
        </p:nvSpPr>
        <p:spPr>
          <a:xfrm>
            <a:off x="5765378" y="2067768"/>
            <a:ext cx="2549096" cy="830997"/>
          </a:xfrm>
          <a:prstGeom prst="rect">
            <a:avLst/>
          </a:prstGeom>
          <a:noFill/>
        </p:spPr>
        <p:txBody>
          <a:bodyPr wrap="none" rtlCol="0">
            <a:spAutoFit/>
          </a:bodyPr>
          <a:lstStyle/>
          <a:p>
            <a:r>
              <a:rPr lang="es-CO" sz="4800" dirty="0" smtClean="0">
                <a:solidFill>
                  <a:srgbClr val="4DAF45"/>
                </a:solidFill>
                <a:latin typeface="Coolvetica Rg" panose="020B0603030602020004" pitchFamily="34" charset="0"/>
              </a:rPr>
              <a:t>THE CITY</a:t>
            </a:r>
            <a:endParaRPr lang="es-CO" sz="4800" dirty="0">
              <a:solidFill>
                <a:srgbClr val="4DAF45"/>
              </a:solidFill>
              <a:latin typeface="Coolvetica Rg" panose="020B0603030602020004" pitchFamily="34" charset="0"/>
            </a:endParaRPr>
          </a:p>
        </p:txBody>
      </p:sp>
      <p:sp>
        <p:nvSpPr>
          <p:cNvPr id="37" name="Rectángulo 36"/>
          <p:cNvSpPr/>
          <p:nvPr/>
        </p:nvSpPr>
        <p:spPr>
          <a:xfrm>
            <a:off x="2274804" y="5995693"/>
            <a:ext cx="5676184" cy="584775"/>
          </a:xfrm>
          <a:prstGeom prst="rect">
            <a:avLst/>
          </a:prstGeom>
        </p:spPr>
        <p:txBody>
          <a:bodyPr wrap="square">
            <a:spAutoFit/>
          </a:bodyPr>
          <a:lstStyle/>
          <a:p>
            <a:pPr algn="ctr"/>
            <a:r>
              <a:rPr lang="es-CO" sz="1600" dirty="0">
                <a:solidFill>
                  <a:schemeClr val="bg1"/>
                </a:solidFill>
                <a:effectLst>
                  <a:outerShdw blurRad="38100" dist="38100" dir="2700000" algn="tl">
                    <a:srgbClr val="000000">
                      <a:alpha val="43137"/>
                    </a:srgbClr>
                  </a:outerShdw>
                </a:effectLst>
                <a:latin typeface="Calmont" pitchFamily="2" charset="0"/>
              </a:rPr>
              <a:t>Lo que me hace singular es poder descubrir lo que otras personas desconocen. </a:t>
            </a:r>
          </a:p>
        </p:txBody>
      </p:sp>
      <p:pic>
        <p:nvPicPr>
          <p:cNvPr id="38" name="Picture 8" descr="http://duben.com.co/images/comilla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6219" y="5878169"/>
            <a:ext cx="691024" cy="642165"/>
          </a:xfrm>
          <a:prstGeom prst="rect">
            <a:avLst/>
          </a:prstGeom>
          <a:noFill/>
          <a:extLst>
            <a:ext uri="{909E8E84-426E-40DD-AFC4-6F175D3DCCD1}">
              <a14:hiddenFill xmlns:a14="http://schemas.microsoft.com/office/drawing/2010/main">
                <a:solidFill>
                  <a:srgbClr val="FFFFFF"/>
                </a:solidFill>
              </a14:hiddenFill>
            </a:ext>
          </a:extLst>
        </p:spPr>
      </p:pic>
      <p:sp>
        <p:nvSpPr>
          <p:cNvPr id="40" name="CuadroTexto 39"/>
          <p:cNvSpPr txBox="1"/>
          <p:nvPr/>
        </p:nvSpPr>
        <p:spPr>
          <a:xfrm>
            <a:off x="-136465" y="6151002"/>
            <a:ext cx="2025624" cy="369332"/>
          </a:xfrm>
          <a:prstGeom prst="rect">
            <a:avLst/>
          </a:prstGeom>
          <a:noFill/>
        </p:spPr>
        <p:txBody>
          <a:bodyPr wrap="square" rtlCol="0">
            <a:spAutoFit/>
          </a:bodyPr>
          <a:lstStyle/>
          <a:p>
            <a:pPr algn="ctr"/>
            <a:r>
              <a:rPr lang="es-CO" b="1" dirty="0" smtClean="0">
                <a:solidFill>
                  <a:srgbClr val="28C8AA"/>
                </a:solidFill>
                <a:latin typeface="Calmont" pitchFamily="2" charset="0"/>
              </a:rPr>
              <a:t>INSIGHT</a:t>
            </a:r>
            <a:endParaRPr lang="es-CO" b="1" dirty="0">
              <a:solidFill>
                <a:srgbClr val="28C8AA"/>
              </a:solidFill>
              <a:latin typeface="Calmont" pitchFamily="2" charset="0"/>
            </a:endParaRPr>
          </a:p>
        </p:txBody>
      </p:sp>
      <p:sp>
        <p:nvSpPr>
          <p:cNvPr id="41" name="Marcador de contenido 2"/>
          <p:cNvSpPr>
            <a:spLocks noGrp="1"/>
          </p:cNvSpPr>
          <p:nvPr>
            <p:ph idx="1"/>
          </p:nvPr>
        </p:nvSpPr>
        <p:spPr>
          <a:xfrm>
            <a:off x="5535389" y="1077280"/>
            <a:ext cx="3038246" cy="800374"/>
          </a:xfrm>
        </p:spPr>
        <p:txBody>
          <a:bodyPr>
            <a:normAutofit/>
          </a:bodyPr>
          <a:lstStyle/>
          <a:p>
            <a:pPr marL="0" indent="0" algn="ctr">
              <a:buNone/>
            </a:pPr>
            <a:r>
              <a:rPr lang="es-CO" sz="1400" dirty="0">
                <a:solidFill>
                  <a:srgbClr val="4DAF45"/>
                </a:solidFill>
                <a:latin typeface="Century Gothic" panose="020B0502020202020204" pitchFamily="34" charset="0"/>
              </a:rPr>
              <a:t>Vamos a darle a las personas Grolsch la oportunidad de ver lo que otros no pueden ver.</a:t>
            </a:r>
          </a:p>
        </p:txBody>
      </p:sp>
      <p:cxnSp>
        <p:nvCxnSpPr>
          <p:cNvPr id="42" name="Conector recto 41"/>
          <p:cNvCxnSpPr/>
          <p:nvPr/>
        </p:nvCxnSpPr>
        <p:spPr>
          <a:xfrm flipV="1">
            <a:off x="5416308" y="1803848"/>
            <a:ext cx="3190637"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a:xfrm flipV="1">
            <a:off x="5459208" y="2836158"/>
            <a:ext cx="3190637"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a:xfrm flipV="1">
            <a:off x="671793" y="2510751"/>
            <a:ext cx="3469087"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flipV="1">
            <a:off x="613268" y="758766"/>
            <a:ext cx="3469087"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7" name="Picture 2" descr="http://a4.mzstatic.com/us/r30/Purple/v4/eb/fd/23/ebfd23ef-775b-1ee0-431b-b247ea76967b/screen568x568.jpe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315" t="36097" r="18684" b="30100"/>
          <a:stretch/>
        </p:blipFill>
        <p:spPr bwMode="auto">
          <a:xfrm>
            <a:off x="239311" y="2726999"/>
            <a:ext cx="343893" cy="343893"/>
          </a:xfrm>
          <a:prstGeom prst="ellipse">
            <a:avLst/>
          </a:prstGeom>
          <a:noFill/>
          <a:extLst>
            <a:ext uri="{909E8E84-426E-40DD-AFC4-6F175D3DCCD1}">
              <a14:hiddenFill xmlns:a14="http://schemas.microsoft.com/office/drawing/2010/main">
                <a:solidFill>
                  <a:srgbClr val="FFFFFF"/>
                </a:solidFill>
              </a14:hiddenFill>
            </a:ext>
          </a:extLst>
        </p:spPr>
      </p:pic>
      <p:pic>
        <p:nvPicPr>
          <p:cNvPr id="48" name="Picture 2" descr="http://a4.mzstatic.com/us/r30/Purple/v4/eb/fd/23/ebfd23ef-775b-1ee0-431b-b247ea76967b/screen568x568.jpe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315" t="36097" r="18684" b="30100"/>
          <a:stretch/>
        </p:blipFill>
        <p:spPr bwMode="auto">
          <a:xfrm>
            <a:off x="239311" y="3459814"/>
            <a:ext cx="343893" cy="343893"/>
          </a:xfrm>
          <a:prstGeom prst="ellipse">
            <a:avLst/>
          </a:prstGeom>
          <a:noFill/>
          <a:extLst>
            <a:ext uri="{909E8E84-426E-40DD-AFC4-6F175D3DCCD1}">
              <a14:hiddenFill xmlns:a14="http://schemas.microsoft.com/office/drawing/2010/main">
                <a:solidFill>
                  <a:srgbClr val="FFFFFF"/>
                </a:solidFill>
              </a14:hiddenFill>
            </a:ext>
          </a:extLst>
        </p:spPr>
      </p:pic>
      <p:pic>
        <p:nvPicPr>
          <p:cNvPr id="49" name="Picture 2" descr="http://a4.mzstatic.com/us/r30/Purple/v4/eb/fd/23/ebfd23ef-775b-1ee0-431b-b247ea76967b/screen568x568.jpe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315" t="36097" r="18684" b="30100"/>
          <a:stretch/>
        </p:blipFill>
        <p:spPr bwMode="auto">
          <a:xfrm>
            <a:off x="239311" y="4549746"/>
            <a:ext cx="343893" cy="343893"/>
          </a:xfrm>
          <a:prstGeom prst="ellipse">
            <a:avLst/>
          </a:prstGeom>
          <a:noFill/>
          <a:extLst>
            <a:ext uri="{909E8E84-426E-40DD-AFC4-6F175D3DCCD1}">
              <a14:hiddenFill xmlns:a14="http://schemas.microsoft.com/office/drawing/2010/main">
                <a:solidFill>
                  <a:srgbClr val="FFFFFF"/>
                </a:solidFill>
              </a14:hiddenFill>
            </a:ext>
          </a:extLst>
        </p:spPr>
      </p:pic>
      <p:sp>
        <p:nvSpPr>
          <p:cNvPr id="52" name="CuadroTexto 51"/>
          <p:cNvSpPr txBox="1"/>
          <p:nvPr/>
        </p:nvSpPr>
        <p:spPr>
          <a:xfrm>
            <a:off x="5543109" y="2939441"/>
            <a:ext cx="1374894" cy="461665"/>
          </a:xfrm>
          <a:prstGeom prst="rect">
            <a:avLst/>
          </a:prstGeom>
          <a:noFill/>
        </p:spPr>
        <p:txBody>
          <a:bodyPr wrap="square" rtlCol="0">
            <a:spAutoFit/>
          </a:bodyPr>
          <a:lstStyle/>
          <a:p>
            <a:pPr algn="ctr"/>
            <a:r>
              <a:rPr lang="es-CO" sz="1200" b="1" dirty="0">
                <a:solidFill>
                  <a:schemeClr val="bg1"/>
                </a:solidFill>
                <a:latin typeface="Calmont" pitchFamily="2" charset="0"/>
              </a:rPr>
              <a:t>Lo que ven los demás</a:t>
            </a:r>
          </a:p>
        </p:txBody>
      </p:sp>
      <p:sp>
        <p:nvSpPr>
          <p:cNvPr id="53" name="CuadroTexto 52"/>
          <p:cNvSpPr txBox="1"/>
          <p:nvPr/>
        </p:nvSpPr>
        <p:spPr>
          <a:xfrm>
            <a:off x="6940843" y="2934115"/>
            <a:ext cx="1452912" cy="461665"/>
          </a:xfrm>
          <a:prstGeom prst="rect">
            <a:avLst/>
          </a:prstGeom>
          <a:noFill/>
        </p:spPr>
        <p:txBody>
          <a:bodyPr wrap="square" rtlCol="0">
            <a:spAutoFit/>
          </a:bodyPr>
          <a:lstStyle/>
          <a:p>
            <a:pPr algn="ctr"/>
            <a:r>
              <a:rPr lang="es-CO" sz="1200" b="1" dirty="0" smtClean="0">
                <a:solidFill>
                  <a:schemeClr val="bg1"/>
                </a:solidFill>
                <a:latin typeface="Calmont" pitchFamily="2" charset="0"/>
              </a:rPr>
              <a:t>Lo que ven los </a:t>
            </a:r>
            <a:r>
              <a:rPr lang="es-CO" sz="1200" b="1" dirty="0" smtClean="0">
                <a:solidFill>
                  <a:srgbClr val="4DAF45"/>
                </a:solidFill>
                <a:latin typeface="Calmont" pitchFamily="2" charset="0"/>
              </a:rPr>
              <a:t>Grolsch</a:t>
            </a:r>
            <a:endParaRPr lang="es-CO" sz="1200" b="1" dirty="0">
              <a:solidFill>
                <a:srgbClr val="4DAF45"/>
              </a:solidFill>
              <a:latin typeface="Calmont" pitchFamily="2" charset="0"/>
            </a:endParaRPr>
          </a:p>
        </p:txBody>
      </p:sp>
      <p:cxnSp>
        <p:nvCxnSpPr>
          <p:cNvPr id="54" name="Conector recto 53"/>
          <p:cNvCxnSpPr/>
          <p:nvPr/>
        </p:nvCxnSpPr>
        <p:spPr>
          <a:xfrm>
            <a:off x="4818597" y="734776"/>
            <a:ext cx="0" cy="483525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39" name="Picture 8" descr="http://duben.com.co/images/comilla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flipV="1">
            <a:off x="7917329" y="5953616"/>
            <a:ext cx="691024" cy="64216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6519"/>
          <a:stretch/>
        </p:blipFill>
        <p:spPr bwMode="auto">
          <a:xfrm>
            <a:off x="5684479" y="3402309"/>
            <a:ext cx="2971148" cy="2571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60673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wallsave.com/wallpapers/1600x1000/minimalist/439967/minimalist-de-escritorio-madera-vieja-gratis-439967.jpg"/>
          <p:cNvPicPr>
            <a:picLocks noChangeAspect="1" noChangeArrowheads="1"/>
          </p:cNvPicPr>
          <p:nvPr/>
        </p:nvPicPr>
        <p:blipFill rotWithShape="1">
          <a:blip r:embed="rId2">
            <a:extLst>
              <a:ext uri="{28A0092B-C50C-407E-A947-70E740481C1C}">
                <a14:useLocalDpi xmlns:a14="http://schemas.microsoft.com/office/drawing/2010/main" val="0"/>
              </a:ext>
            </a:extLst>
          </a:blip>
          <a:srcRect l="13011" r="3070"/>
          <a:stretch/>
        </p:blipFill>
        <p:spPr bwMode="auto">
          <a:xfrm>
            <a:off x="-32084" y="0"/>
            <a:ext cx="9208168"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12"/>
          <p:cNvSpPr/>
          <p:nvPr/>
        </p:nvSpPr>
        <p:spPr>
          <a:xfrm>
            <a:off x="0" y="0"/>
            <a:ext cx="9192126" cy="6858000"/>
          </a:xfrm>
          <a:prstGeom prst="rect">
            <a:avLst/>
          </a:prstGeom>
          <a:gradFill flip="none" rotWithShape="1">
            <a:gsLst>
              <a:gs pos="2000">
                <a:schemeClr val="bg1">
                  <a:alpha val="0"/>
                  <a:lumMod val="0"/>
                </a:schemeClr>
              </a:gs>
              <a:gs pos="100000">
                <a:schemeClr val="tx1">
                  <a:lumMod val="85000"/>
                  <a:lumOff val="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ángulo 5"/>
          <p:cNvSpPr/>
          <p:nvPr/>
        </p:nvSpPr>
        <p:spPr>
          <a:xfrm>
            <a:off x="2566738" y="3012061"/>
            <a:ext cx="6116072" cy="369332"/>
          </a:xfrm>
          <a:prstGeom prst="rect">
            <a:avLst/>
          </a:prstGeom>
          <a:noFill/>
        </p:spPr>
        <p:txBody>
          <a:bodyPr wrap="square" rtlCol="0">
            <a:spAutoFit/>
          </a:bodyPr>
          <a:lstStyle/>
          <a:p>
            <a:pPr algn="just"/>
            <a:r>
              <a:rPr lang="es-CO" sz="1600" dirty="0">
                <a:solidFill>
                  <a:schemeClr val="bg1"/>
                </a:solidFill>
                <a:latin typeface="Century Gothic" panose="020B0502020202020204" pitchFamily="34" charset="0"/>
              </a:rPr>
              <a:t>Convertirnos en los aliados de la </a:t>
            </a:r>
            <a:r>
              <a:rPr lang="es-CO" b="1" i="1" dirty="0" smtClean="0">
                <a:solidFill>
                  <a:schemeClr val="bg1"/>
                </a:solidFill>
                <a:latin typeface="Century Gothic" panose="020B0502020202020204" pitchFamily="34" charset="0"/>
              </a:rPr>
              <a:t>verdadera</a:t>
            </a:r>
            <a:r>
              <a:rPr lang="es-CO" sz="1600" dirty="0" smtClean="0">
                <a:solidFill>
                  <a:schemeClr val="bg1"/>
                </a:solidFill>
                <a:latin typeface="Century Gothic" panose="020B0502020202020204" pitchFamily="34" charset="0"/>
              </a:rPr>
              <a:t> autenticidad</a:t>
            </a:r>
            <a:r>
              <a:rPr lang="es-CO" sz="1600" dirty="0">
                <a:solidFill>
                  <a:schemeClr val="bg1"/>
                </a:solidFill>
                <a:latin typeface="Century Gothic" panose="020B0502020202020204" pitchFamily="34" charset="0"/>
              </a:rPr>
              <a:t>.</a:t>
            </a:r>
          </a:p>
        </p:txBody>
      </p:sp>
      <p:sp>
        <p:nvSpPr>
          <p:cNvPr id="8" name="Marcador de contenido 2"/>
          <p:cNvSpPr txBox="1">
            <a:spLocks/>
          </p:cNvSpPr>
          <p:nvPr/>
        </p:nvSpPr>
        <p:spPr>
          <a:xfrm>
            <a:off x="604697" y="669430"/>
            <a:ext cx="6178718" cy="5997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O" sz="4000" spc="-150" dirty="0" smtClean="0">
                <a:solidFill>
                  <a:srgbClr val="4DAF45"/>
                </a:solidFill>
                <a:effectLst>
                  <a:outerShdw blurRad="38100" dist="38100" dir="2700000" algn="tl">
                    <a:srgbClr val="000000">
                      <a:alpha val="43137"/>
                    </a:srgbClr>
                  </a:outerShdw>
                </a:effectLst>
                <a:latin typeface="Bebas Neue" panose="020B0606020202050201" pitchFamily="34" charset="0"/>
              </a:rPr>
              <a:t>¿CUÁL ES EL TRABAJO POR HACER?</a:t>
            </a:r>
          </a:p>
          <a:p>
            <a:endParaRPr lang="es-CO" sz="2400" dirty="0" smtClean="0">
              <a:solidFill>
                <a:srgbClr val="00B050"/>
              </a:solidFill>
              <a:effectLst>
                <a:outerShdw blurRad="38100" dist="38100" dir="2700000" algn="tl">
                  <a:srgbClr val="000000">
                    <a:alpha val="43137"/>
                  </a:srgbClr>
                </a:outerShdw>
              </a:effectLst>
            </a:endParaRPr>
          </a:p>
          <a:p>
            <a:endParaRPr lang="es-CO" sz="2400" dirty="0">
              <a:solidFill>
                <a:srgbClr val="00B050"/>
              </a:solidFill>
              <a:effectLst>
                <a:outerShdw blurRad="38100" dist="38100" dir="2700000" algn="tl">
                  <a:srgbClr val="000000">
                    <a:alpha val="43137"/>
                  </a:srgbClr>
                </a:outerShdw>
              </a:effectLst>
            </a:endParaRPr>
          </a:p>
        </p:txBody>
      </p:sp>
      <p:sp>
        <p:nvSpPr>
          <p:cNvPr id="10" name="CuadroTexto 9"/>
          <p:cNvSpPr txBox="1"/>
          <p:nvPr/>
        </p:nvSpPr>
        <p:spPr>
          <a:xfrm>
            <a:off x="620739" y="1237367"/>
            <a:ext cx="7592819" cy="830997"/>
          </a:xfrm>
          <a:prstGeom prst="rect">
            <a:avLst/>
          </a:prstGeom>
          <a:noFill/>
        </p:spPr>
        <p:txBody>
          <a:bodyPr wrap="square" rtlCol="0">
            <a:spAutoFit/>
          </a:bodyPr>
          <a:lstStyle/>
          <a:p>
            <a:pPr algn="just"/>
            <a:r>
              <a:rPr lang="es-CO" sz="1600" dirty="0">
                <a:solidFill>
                  <a:schemeClr val="bg1"/>
                </a:solidFill>
                <a:latin typeface="Century Gothic" panose="020B0502020202020204" pitchFamily="34" charset="0"/>
              </a:rPr>
              <a:t>Presentar a Grolsch de una manera natural e interactiva, que despierte la curiosidad de los consumidores dándoles libertad </a:t>
            </a:r>
            <a:r>
              <a:rPr lang="es-CO" sz="1600" dirty="0" smtClean="0">
                <a:solidFill>
                  <a:schemeClr val="bg1"/>
                </a:solidFill>
                <a:latin typeface="Century Gothic" panose="020B0502020202020204" pitchFamily="34" charset="0"/>
              </a:rPr>
              <a:t>de expresar su autenticidad.</a:t>
            </a:r>
            <a:endParaRPr lang="es-CO" sz="1600" dirty="0">
              <a:solidFill>
                <a:schemeClr val="bg1"/>
              </a:solidFill>
              <a:latin typeface="Century Gothic" panose="020B0502020202020204" pitchFamily="34" charset="0"/>
            </a:endParaRPr>
          </a:p>
        </p:txBody>
      </p:sp>
      <p:sp>
        <p:nvSpPr>
          <p:cNvPr id="12" name="CuadroTexto 11"/>
          <p:cNvSpPr txBox="1"/>
          <p:nvPr/>
        </p:nvSpPr>
        <p:spPr>
          <a:xfrm>
            <a:off x="2590802" y="2624179"/>
            <a:ext cx="4099199" cy="584775"/>
          </a:xfrm>
          <a:prstGeom prst="rect">
            <a:avLst/>
          </a:prstGeom>
          <a:noFill/>
        </p:spPr>
        <p:txBody>
          <a:bodyPr wrap="none" rtlCol="0">
            <a:spAutoFit/>
          </a:bodyPr>
          <a:lstStyle/>
          <a:p>
            <a:r>
              <a:rPr lang="es-CO" sz="3200" dirty="0">
                <a:solidFill>
                  <a:schemeClr val="bg1"/>
                </a:solidFill>
                <a:effectLst>
                  <a:outerShdw blurRad="38100" dist="38100" dir="2700000" algn="tl">
                    <a:srgbClr val="000000">
                      <a:alpha val="43137"/>
                    </a:srgbClr>
                  </a:outerShdw>
                </a:effectLst>
                <a:latin typeface="Bebas Neue" panose="020B0606020202050201" pitchFamily="34" charset="0"/>
              </a:rPr>
              <a:t>Por eso nuestra ambición es:</a:t>
            </a:r>
          </a:p>
        </p:txBody>
      </p:sp>
      <p:sp>
        <p:nvSpPr>
          <p:cNvPr id="16" name="CuadroTexto 15"/>
          <p:cNvSpPr txBox="1"/>
          <p:nvPr/>
        </p:nvSpPr>
        <p:spPr>
          <a:xfrm>
            <a:off x="2590802" y="3804331"/>
            <a:ext cx="4512774" cy="584775"/>
          </a:xfrm>
          <a:prstGeom prst="rect">
            <a:avLst/>
          </a:prstGeom>
          <a:noFill/>
        </p:spPr>
        <p:txBody>
          <a:bodyPr wrap="none" rtlCol="0">
            <a:spAutoFit/>
          </a:bodyPr>
          <a:lstStyle>
            <a:defPPr>
              <a:defRPr lang="es-CO"/>
            </a:defPPr>
            <a:lvl1pPr>
              <a:defRPr sz="2800">
                <a:solidFill>
                  <a:srgbClr val="4DAF45"/>
                </a:solidFill>
                <a:effectLst>
                  <a:outerShdw blurRad="38100" dist="38100" dir="2700000" algn="tl">
                    <a:srgbClr val="000000">
                      <a:alpha val="43137"/>
                    </a:srgbClr>
                  </a:outerShdw>
                </a:effectLst>
                <a:latin typeface="Coolvetica Rg" panose="020B0603030602020004" pitchFamily="34" charset="0"/>
              </a:defRPr>
            </a:lvl1pPr>
          </a:lstStyle>
          <a:p>
            <a:r>
              <a:rPr lang="es-CO" sz="3200" dirty="0">
                <a:solidFill>
                  <a:schemeClr val="bg1"/>
                </a:solidFill>
                <a:latin typeface="Bebas Neue" panose="020B0606020202050201" pitchFamily="34" charset="0"/>
              </a:rPr>
              <a:t>Pero nos encontramos con que: </a:t>
            </a:r>
          </a:p>
        </p:txBody>
      </p:sp>
      <p:sp>
        <p:nvSpPr>
          <p:cNvPr id="9" name="Rectángulo 8"/>
          <p:cNvSpPr/>
          <p:nvPr/>
        </p:nvSpPr>
        <p:spPr>
          <a:xfrm>
            <a:off x="2590802" y="4283893"/>
            <a:ext cx="6456946" cy="338554"/>
          </a:xfrm>
          <a:prstGeom prst="rect">
            <a:avLst/>
          </a:prstGeom>
        </p:spPr>
        <p:txBody>
          <a:bodyPr wrap="square">
            <a:spAutoFit/>
          </a:bodyPr>
          <a:lstStyle/>
          <a:p>
            <a:r>
              <a:rPr lang="es-CO" sz="1600" dirty="0" smtClean="0">
                <a:solidFill>
                  <a:schemeClr val="bg1"/>
                </a:solidFill>
                <a:latin typeface="Century Gothic" panose="020B0502020202020204" pitchFamily="34" charset="0"/>
              </a:rPr>
              <a:t>Hoy resulta difícil sentirse único cuando todo se vuelve masivo.</a:t>
            </a:r>
            <a:endParaRPr lang="es-CO" sz="1600" dirty="0">
              <a:solidFill>
                <a:schemeClr val="bg1"/>
              </a:solidFill>
              <a:latin typeface="Century Gothic" panose="020B0502020202020204" pitchFamily="34" charset="0"/>
            </a:endParaRPr>
          </a:p>
        </p:txBody>
      </p:sp>
      <p:sp>
        <p:nvSpPr>
          <p:cNvPr id="17" name="Rectángulo 16"/>
          <p:cNvSpPr/>
          <p:nvPr/>
        </p:nvSpPr>
        <p:spPr>
          <a:xfrm>
            <a:off x="2468743" y="5287323"/>
            <a:ext cx="5656890" cy="830997"/>
          </a:xfrm>
          <a:prstGeom prst="rect">
            <a:avLst/>
          </a:prstGeom>
        </p:spPr>
        <p:txBody>
          <a:bodyPr wrap="square">
            <a:spAutoFit/>
          </a:bodyPr>
          <a:lstStyle/>
          <a:p>
            <a:pPr algn="just"/>
            <a:r>
              <a:rPr lang="es-CO" sz="1600" dirty="0" smtClean="0">
                <a:solidFill>
                  <a:schemeClr val="bg1"/>
                </a:solidFill>
                <a:latin typeface="Century Gothic" panose="020B0502020202020204" pitchFamily="34" charset="0"/>
              </a:rPr>
              <a:t>Abrirles las </a:t>
            </a:r>
            <a:r>
              <a:rPr lang="es-CO" sz="1600" dirty="0">
                <a:solidFill>
                  <a:schemeClr val="bg1"/>
                </a:solidFill>
                <a:latin typeface="Century Gothic" panose="020B0502020202020204" pitchFamily="34" charset="0"/>
              </a:rPr>
              <a:t>puertas a un mundo Grolsch </a:t>
            </a:r>
            <a:r>
              <a:rPr lang="es-CO" sz="1600" dirty="0" smtClean="0">
                <a:solidFill>
                  <a:schemeClr val="bg1"/>
                </a:solidFill>
                <a:latin typeface="Century Gothic" panose="020B0502020202020204" pitchFamily="34" charset="0"/>
              </a:rPr>
              <a:t>a aquellos cazadores de autenticidad en </a:t>
            </a:r>
            <a:r>
              <a:rPr lang="es-CO" sz="1600" dirty="0">
                <a:solidFill>
                  <a:schemeClr val="bg1"/>
                </a:solidFill>
                <a:latin typeface="Century Gothic" panose="020B0502020202020204" pitchFamily="34" charset="0"/>
              </a:rPr>
              <a:t>el que puedan </a:t>
            </a:r>
            <a:r>
              <a:rPr lang="es-CO" sz="1600" dirty="0" smtClean="0">
                <a:solidFill>
                  <a:schemeClr val="bg1"/>
                </a:solidFill>
                <a:latin typeface="Century Gothic" panose="020B0502020202020204" pitchFamily="34" charset="0"/>
              </a:rPr>
              <a:t>sentirse únicos y diferenciarse.</a:t>
            </a:r>
            <a:endParaRPr lang="es-CO" sz="1600" dirty="0">
              <a:solidFill>
                <a:schemeClr val="bg1"/>
              </a:solidFill>
              <a:latin typeface="Century Gothic" panose="020B0502020202020204" pitchFamily="34" charset="0"/>
            </a:endParaRPr>
          </a:p>
        </p:txBody>
      </p:sp>
      <p:pic>
        <p:nvPicPr>
          <p:cNvPr id="3074" name="Picture 2" descr="http://a4.mzstatic.com/us/r30/Purple/v4/eb/fd/23/ebfd23ef-775b-1ee0-431b-b247ea76967b/screen568x568.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315" t="36097" r="18684" b="30100"/>
          <a:stretch/>
        </p:blipFill>
        <p:spPr bwMode="auto">
          <a:xfrm>
            <a:off x="1710770" y="2706741"/>
            <a:ext cx="725387" cy="725387"/>
          </a:xfrm>
          <a:prstGeom prst="ellipse">
            <a:avLst/>
          </a:prstGeom>
          <a:noFill/>
          <a:extLst>
            <a:ext uri="{909E8E84-426E-40DD-AFC4-6F175D3DCCD1}">
              <a14:hiddenFill xmlns:a14="http://schemas.microsoft.com/office/drawing/2010/main">
                <a:solidFill>
                  <a:srgbClr val="FFFFFF"/>
                </a:solidFill>
              </a14:hiddenFill>
            </a:ext>
          </a:extLst>
        </p:spPr>
      </p:pic>
      <p:pic>
        <p:nvPicPr>
          <p:cNvPr id="20" name="Picture 2" descr="http://a4.mzstatic.com/us/r30/Purple/v4/eb/fd/23/ebfd23ef-775b-1ee0-431b-b247ea76967b/screen568x568.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315" t="36097" r="18684" b="30100"/>
          <a:stretch/>
        </p:blipFill>
        <p:spPr bwMode="auto">
          <a:xfrm>
            <a:off x="1743356" y="3820105"/>
            <a:ext cx="725387" cy="725387"/>
          </a:xfrm>
          <a:prstGeom prst="ellipse">
            <a:avLst/>
          </a:prstGeom>
          <a:noFill/>
          <a:extLst>
            <a:ext uri="{909E8E84-426E-40DD-AFC4-6F175D3DCCD1}">
              <a14:hiddenFill xmlns:a14="http://schemas.microsoft.com/office/drawing/2010/main">
                <a:solidFill>
                  <a:srgbClr val="FFFFFF"/>
                </a:solidFill>
              </a14:hiddenFill>
            </a:ext>
          </a:extLst>
        </p:spPr>
      </p:pic>
      <p:sp>
        <p:nvSpPr>
          <p:cNvPr id="18" name="Rectángulo 17"/>
          <p:cNvSpPr/>
          <p:nvPr/>
        </p:nvSpPr>
        <p:spPr>
          <a:xfrm>
            <a:off x="469316" y="5059593"/>
            <a:ext cx="8261684" cy="134990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Marcador de contenido 2"/>
          <p:cNvSpPr txBox="1">
            <a:spLocks/>
          </p:cNvSpPr>
          <p:nvPr/>
        </p:nvSpPr>
        <p:spPr>
          <a:xfrm>
            <a:off x="668866" y="5550697"/>
            <a:ext cx="6178718" cy="5997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O" sz="2400" spc="300" dirty="0" smtClean="0">
                <a:solidFill>
                  <a:srgbClr val="4DAF45"/>
                </a:solidFill>
                <a:latin typeface="Calmont" pitchFamily="2" charset="0"/>
              </a:rPr>
              <a:t>EL </a:t>
            </a:r>
            <a:r>
              <a:rPr lang="es-CO" sz="2400" spc="300" dirty="0">
                <a:solidFill>
                  <a:srgbClr val="4DAF45"/>
                </a:solidFill>
                <a:latin typeface="Calmont" pitchFamily="2" charset="0"/>
              </a:rPr>
              <a:t>RETO</a:t>
            </a:r>
          </a:p>
          <a:p>
            <a:endParaRPr lang="es-CO" sz="2400" dirty="0" smtClean="0">
              <a:solidFill>
                <a:srgbClr val="00B050"/>
              </a:solidFill>
              <a:effectLst>
                <a:outerShdw blurRad="38100" dist="38100" dir="2700000" algn="tl">
                  <a:srgbClr val="000000">
                    <a:alpha val="43137"/>
                  </a:srgbClr>
                </a:outerShdw>
              </a:effectLst>
            </a:endParaRPr>
          </a:p>
          <a:p>
            <a:endParaRPr lang="es-CO" sz="2400" dirty="0">
              <a:solidFill>
                <a:srgbClr val="00B050"/>
              </a:solidFill>
              <a:effectLst>
                <a:outerShdw blurRad="38100" dist="38100" dir="2700000" algn="tl">
                  <a:srgbClr val="000000">
                    <a:alpha val="43137"/>
                  </a:srgbClr>
                </a:outerShdw>
              </a:effectLst>
            </a:endParaRPr>
          </a:p>
        </p:txBody>
      </p:sp>
      <p:cxnSp>
        <p:nvCxnSpPr>
          <p:cNvPr id="21" name="Conector recto 20"/>
          <p:cNvCxnSpPr/>
          <p:nvPr/>
        </p:nvCxnSpPr>
        <p:spPr>
          <a:xfrm>
            <a:off x="2277979" y="5255026"/>
            <a:ext cx="0" cy="9590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25994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48126" y="0"/>
            <a:ext cx="9224210" cy="6858000"/>
            <a:chOff x="-48126" y="0"/>
            <a:chExt cx="9224210" cy="6858000"/>
          </a:xfrm>
        </p:grpSpPr>
        <p:pic>
          <p:nvPicPr>
            <p:cNvPr id="4" name="Picture 2" descr="http://www.wallsave.com/wallpapers/1600x1000/minimalist/439967/minimalist-de-escritorio-madera-vieja-gratis-439967.jpg"/>
            <p:cNvPicPr>
              <a:picLocks noChangeAspect="1" noChangeArrowheads="1"/>
            </p:cNvPicPr>
            <p:nvPr/>
          </p:nvPicPr>
          <p:blipFill rotWithShape="1">
            <a:blip r:embed="rId2">
              <a:extLst>
                <a:ext uri="{28A0092B-C50C-407E-A947-70E740481C1C}">
                  <a14:useLocalDpi xmlns:a14="http://schemas.microsoft.com/office/drawing/2010/main" val="0"/>
                </a:ext>
              </a:extLst>
            </a:blip>
            <a:srcRect l="13011" r="3070"/>
            <a:stretch/>
          </p:blipFill>
          <p:spPr bwMode="auto">
            <a:xfrm>
              <a:off x="-32084" y="0"/>
              <a:ext cx="920816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48126" y="0"/>
              <a:ext cx="9192126" cy="6858000"/>
            </a:xfrm>
            <a:prstGeom prst="rect">
              <a:avLst/>
            </a:prstGeom>
            <a:gradFill flip="none" rotWithShape="1">
              <a:gsLst>
                <a:gs pos="0">
                  <a:schemeClr val="bg1">
                    <a:alpha val="0"/>
                    <a:lumMod val="0"/>
                  </a:schemeClr>
                </a:gs>
                <a:gs pos="92000">
                  <a:schemeClr val="tx1">
                    <a:lumMod val="85000"/>
                    <a:lumOff val="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00"/>
            </a:p>
          </p:txBody>
        </p:sp>
      </p:grpSp>
      <p:sp>
        <p:nvSpPr>
          <p:cNvPr id="56" name="Rectángulo 55"/>
          <p:cNvSpPr/>
          <p:nvPr/>
        </p:nvSpPr>
        <p:spPr>
          <a:xfrm>
            <a:off x="-48126" y="10590"/>
            <a:ext cx="9192126" cy="6858000"/>
          </a:xfrm>
          <a:prstGeom prst="rect">
            <a:avLst/>
          </a:prstGeom>
          <a:gradFill flip="none" rotWithShape="1">
            <a:gsLst>
              <a:gs pos="0">
                <a:schemeClr val="bg1">
                  <a:alpha val="0"/>
                  <a:lumMod val="0"/>
                </a:schemeClr>
              </a:gs>
              <a:gs pos="92000">
                <a:schemeClr val="tx1">
                  <a:lumMod val="85000"/>
                  <a:lumOff val="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7" name="CuadroTexto 6"/>
          <p:cNvSpPr txBox="1"/>
          <p:nvPr/>
        </p:nvSpPr>
        <p:spPr>
          <a:xfrm>
            <a:off x="3462750" y="729007"/>
            <a:ext cx="2645724" cy="584775"/>
          </a:xfrm>
          <a:prstGeom prst="rect">
            <a:avLst/>
          </a:prstGeom>
          <a:noFill/>
        </p:spPr>
        <p:txBody>
          <a:bodyPr wrap="none" rtlCol="0">
            <a:spAutoFit/>
          </a:bodyPr>
          <a:lstStyle/>
          <a:p>
            <a:r>
              <a:rPr lang="es-CO" sz="3200" b="1" spc="300" dirty="0" smtClean="0">
                <a:solidFill>
                  <a:schemeClr val="bg1"/>
                </a:solidFill>
                <a:latin typeface="Calmont" pitchFamily="2" charset="0"/>
              </a:rPr>
              <a:t>EL INSIGHT</a:t>
            </a:r>
            <a:endParaRPr lang="es-CO" sz="3200" b="1" spc="300" dirty="0">
              <a:solidFill>
                <a:schemeClr val="bg1"/>
              </a:solidFill>
              <a:latin typeface="Calmont" pitchFamily="2" charset="0"/>
            </a:endParaRPr>
          </a:p>
        </p:txBody>
      </p:sp>
      <p:cxnSp>
        <p:nvCxnSpPr>
          <p:cNvPr id="8" name="Conector recto 7"/>
          <p:cNvCxnSpPr/>
          <p:nvPr/>
        </p:nvCxnSpPr>
        <p:spPr>
          <a:xfrm flipV="1">
            <a:off x="3154199" y="1435258"/>
            <a:ext cx="3190637"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flipV="1">
            <a:off x="3154199" y="609087"/>
            <a:ext cx="3190637"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ángulo 10"/>
          <p:cNvSpPr/>
          <p:nvPr/>
        </p:nvSpPr>
        <p:spPr>
          <a:xfrm>
            <a:off x="1461060" y="1712590"/>
            <a:ext cx="6513095" cy="707886"/>
          </a:xfrm>
          <a:prstGeom prst="rect">
            <a:avLst/>
          </a:prstGeom>
        </p:spPr>
        <p:txBody>
          <a:bodyPr wrap="square">
            <a:spAutoFit/>
          </a:bodyPr>
          <a:lstStyle/>
          <a:p>
            <a:pPr algn="ctr"/>
            <a:r>
              <a:rPr lang="es-CO" sz="2000" dirty="0" smtClean="0">
                <a:solidFill>
                  <a:schemeClr val="bg1"/>
                </a:solidFill>
                <a:effectLst>
                  <a:outerShdw blurRad="38100" dist="38100" dir="2700000" algn="tl">
                    <a:srgbClr val="000000">
                      <a:alpha val="43137"/>
                    </a:srgbClr>
                  </a:outerShdw>
                </a:effectLst>
                <a:latin typeface="Calmont" pitchFamily="2" charset="0"/>
              </a:rPr>
              <a:t>Lo que me hace singular es poder descubrir lo que otras personas desconocen. </a:t>
            </a:r>
            <a:endParaRPr lang="es-CO" sz="2000" dirty="0">
              <a:solidFill>
                <a:schemeClr val="bg1"/>
              </a:solidFill>
              <a:effectLst>
                <a:outerShdw blurRad="38100" dist="38100" dir="2700000" algn="tl">
                  <a:srgbClr val="000000">
                    <a:alpha val="43137"/>
                  </a:srgbClr>
                </a:outerShdw>
              </a:effectLst>
              <a:latin typeface="Calmont" pitchFamily="2" charset="0"/>
            </a:endParaRPr>
          </a:p>
        </p:txBody>
      </p:sp>
      <p:sp>
        <p:nvSpPr>
          <p:cNvPr id="40" name="Rectángulo 39"/>
          <p:cNvSpPr/>
          <p:nvPr/>
        </p:nvSpPr>
        <p:spPr>
          <a:xfrm>
            <a:off x="179210" y="5691938"/>
            <a:ext cx="3408811" cy="523220"/>
          </a:xfrm>
          <a:prstGeom prst="rect">
            <a:avLst/>
          </a:prstGeom>
        </p:spPr>
        <p:txBody>
          <a:bodyPr wrap="square">
            <a:spAutoFit/>
          </a:bodyPr>
          <a:lstStyle/>
          <a:p>
            <a:pPr algn="ctr"/>
            <a:r>
              <a:rPr lang="es-CO" sz="1400" dirty="0" smtClean="0">
                <a:solidFill>
                  <a:schemeClr val="bg1"/>
                </a:solidFill>
                <a:latin typeface="Century Gothic" panose="020B0502020202020204" pitchFamily="34" charset="0"/>
              </a:rPr>
              <a:t>Nos inquieta sentir que no vemos  lo que los demás pueden ver.</a:t>
            </a:r>
            <a:endParaRPr lang="es-CO" sz="1400" dirty="0">
              <a:solidFill>
                <a:schemeClr val="bg1"/>
              </a:solidFill>
              <a:latin typeface="Century Gothic" panose="020B0502020202020204" pitchFamily="34" charset="0"/>
            </a:endParaRPr>
          </a:p>
        </p:txBody>
      </p:sp>
      <p:pic>
        <p:nvPicPr>
          <p:cNvPr id="43" name="Imagen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0782" y="4861396"/>
            <a:ext cx="1411458" cy="1176216"/>
          </a:xfrm>
          <a:prstGeom prst="rect">
            <a:avLst/>
          </a:prstGeom>
        </p:spPr>
      </p:pic>
      <p:sp>
        <p:nvSpPr>
          <p:cNvPr id="41" name="CuadroTexto 40"/>
          <p:cNvSpPr txBox="1"/>
          <p:nvPr/>
        </p:nvSpPr>
        <p:spPr>
          <a:xfrm>
            <a:off x="-392489" y="5436613"/>
            <a:ext cx="4556988" cy="307777"/>
          </a:xfrm>
          <a:prstGeom prst="rect">
            <a:avLst/>
          </a:prstGeom>
          <a:noFill/>
        </p:spPr>
        <p:txBody>
          <a:bodyPr wrap="square" rtlCol="0">
            <a:spAutoFit/>
          </a:bodyPr>
          <a:lstStyle/>
          <a:p>
            <a:pPr algn="ctr"/>
            <a:r>
              <a:rPr lang="es-CO" sz="1400" b="1" dirty="0" smtClean="0">
                <a:solidFill>
                  <a:srgbClr val="28C8AA"/>
                </a:solidFill>
                <a:effectLst>
                  <a:outerShdw blurRad="38100" dist="38100" dir="2700000" algn="tl">
                    <a:srgbClr val="000000">
                      <a:alpha val="43137"/>
                    </a:srgbClr>
                  </a:outerShdw>
                </a:effectLst>
                <a:latin typeface="Calmont" pitchFamily="2" charset="0"/>
              </a:rPr>
              <a:t>¿NEGRO Y AZUL O BLANCO Y DORADO?</a:t>
            </a:r>
            <a:endParaRPr lang="es-CO" sz="1400" b="1" dirty="0">
              <a:solidFill>
                <a:srgbClr val="28C8AA"/>
              </a:solidFill>
              <a:effectLst>
                <a:outerShdw blurRad="38100" dist="38100" dir="2700000" algn="tl">
                  <a:srgbClr val="000000">
                    <a:alpha val="43137"/>
                  </a:srgbClr>
                </a:outerShdw>
              </a:effectLst>
              <a:latin typeface="Calmont" pitchFamily="2" charset="0"/>
            </a:endParaRPr>
          </a:p>
        </p:txBody>
      </p:sp>
      <p:pic>
        <p:nvPicPr>
          <p:cNvPr id="5128" name="Picture 8" descr="http://duben.com.co/images/comilla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7380" y="1689488"/>
            <a:ext cx="783770" cy="72835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8" descr="http://duben.com.co/images/comilla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flipV="1">
            <a:off x="7724126" y="1758255"/>
            <a:ext cx="783770" cy="728353"/>
          </a:xfrm>
          <a:prstGeom prst="rect">
            <a:avLst/>
          </a:prstGeom>
          <a:noFill/>
          <a:extLst>
            <a:ext uri="{909E8E84-426E-40DD-AFC4-6F175D3DCCD1}">
              <a14:hiddenFill xmlns:a14="http://schemas.microsoft.com/office/drawing/2010/main">
                <a:solidFill>
                  <a:srgbClr val="FFFFFF"/>
                </a:solidFill>
              </a14:hiddenFill>
            </a:ext>
          </a:extLst>
        </p:spPr>
      </p:pic>
      <p:sp>
        <p:nvSpPr>
          <p:cNvPr id="53" name="Elipse 52"/>
          <p:cNvSpPr/>
          <p:nvPr/>
        </p:nvSpPr>
        <p:spPr>
          <a:xfrm>
            <a:off x="3666268" y="2740170"/>
            <a:ext cx="1665362" cy="166536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54" name="Conector recto 53"/>
          <p:cNvCxnSpPr/>
          <p:nvPr/>
        </p:nvCxnSpPr>
        <p:spPr>
          <a:xfrm>
            <a:off x="4412974" y="4405533"/>
            <a:ext cx="47631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5 Rectángulo"/>
          <p:cNvSpPr/>
          <p:nvPr/>
        </p:nvSpPr>
        <p:spPr>
          <a:xfrm>
            <a:off x="5301813" y="3528390"/>
            <a:ext cx="3696779" cy="523220"/>
          </a:xfrm>
          <a:prstGeom prst="rect">
            <a:avLst/>
          </a:prstGeom>
        </p:spPr>
        <p:txBody>
          <a:bodyPr wrap="square">
            <a:spAutoFit/>
          </a:bodyPr>
          <a:lstStyle/>
          <a:p>
            <a:pPr algn="ctr"/>
            <a:r>
              <a:rPr lang="es-ES" sz="1400" dirty="0">
                <a:solidFill>
                  <a:schemeClr val="bg1"/>
                </a:solidFill>
                <a:latin typeface="Century Gothic" panose="020B0502020202020204" pitchFamily="34" charset="0"/>
              </a:rPr>
              <a:t>Los hipsters suelen reconocer </a:t>
            </a:r>
            <a:r>
              <a:rPr lang="es-ES" sz="1400" dirty="0" smtClean="0">
                <a:solidFill>
                  <a:schemeClr val="bg1"/>
                </a:solidFill>
                <a:latin typeface="Century Gothic" panose="020B0502020202020204" pitchFamily="34" charset="0"/>
              </a:rPr>
              <a:t> lo </a:t>
            </a:r>
            <a:r>
              <a:rPr lang="es-ES" sz="1400" dirty="0">
                <a:solidFill>
                  <a:schemeClr val="bg1"/>
                </a:solidFill>
                <a:latin typeface="Century Gothic" panose="020B0502020202020204" pitchFamily="34" charset="0"/>
              </a:rPr>
              <a:t>que vale la pena antes de volverse popular. </a:t>
            </a:r>
          </a:p>
        </p:txBody>
      </p:sp>
      <p:sp>
        <p:nvSpPr>
          <p:cNvPr id="19" name="Elipse 52"/>
          <p:cNvSpPr/>
          <p:nvPr/>
        </p:nvSpPr>
        <p:spPr>
          <a:xfrm>
            <a:off x="3666268" y="4603499"/>
            <a:ext cx="1665362" cy="166536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21" name="Conector recto 53"/>
          <p:cNvCxnSpPr/>
          <p:nvPr/>
        </p:nvCxnSpPr>
        <p:spPr>
          <a:xfrm>
            <a:off x="-48126" y="6268861"/>
            <a:ext cx="45960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CuadroTexto 40"/>
          <p:cNvSpPr txBox="1"/>
          <p:nvPr/>
        </p:nvSpPr>
        <p:spPr>
          <a:xfrm>
            <a:off x="4906148" y="4035472"/>
            <a:ext cx="4556988" cy="307777"/>
          </a:xfrm>
          <a:prstGeom prst="rect">
            <a:avLst/>
          </a:prstGeom>
          <a:noFill/>
        </p:spPr>
        <p:txBody>
          <a:bodyPr wrap="square" rtlCol="0">
            <a:spAutoFit/>
          </a:bodyPr>
          <a:lstStyle/>
          <a:p>
            <a:pPr algn="ctr"/>
            <a:r>
              <a:rPr lang="es-CO" sz="1400" b="1" dirty="0" smtClean="0">
                <a:solidFill>
                  <a:srgbClr val="28C8AA"/>
                </a:solidFill>
                <a:effectLst>
                  <a:outerShdw blurRad="38100" dist="38100" dir="2700000" algn="tl">
                    <a:srgbClr val="000000">
                      <a:alpha val="43137"/>
                    </a:srgbClr>
                  </a:outerShdw>
                </a:effectLst>
                <a:latin typeface="Calmont" pitchFamily="2" charset="0"/>
              </a:rPr>
              <a:t>ADOPTA LAS MODAS ANTES QUE EL RESTO</a:t>
            </a:r>
            <a:endParaRPr lang="es-CO" sz="1400" b="1" dirty="0">
              <a:solidFill>
                <a:srgbClr val="28C8AA"/>
              </a:solidFill>
              <a:effectLst>
                <a:outerShdw blurRad="38100" dist="38100" dir="2700000" algn="tl">
                  <a:srgbClr val="000000">
                    <a:alpha val="43137"/>
                  </a:srgbClr>
                </a:outerShdw>
              </a:effectLst>
              <a:latin typeface="Calmont" pitchFamily="2" charset="0"/>
            </a:endParaRPr>
          </a:p>
        </p:txBody>
      </p:sp>
      <p:sp>
        <p:nvSpPr>
          <p:cNvPr id="15" name="14 Rectángulo"/>
          <p:cNvSpPr/>
          <p:nvPr/>
        </p:nvSpPr>
        <p:spPr>
          <a:xfrm>
            <a:off x="74308" y="6544222"/>
            <a:ext cx="3435556" cy="215444"/>
          </a:xfrm>
          <a:prstGeom prst="rect">
            <a:avLst/>
          </a:prstGeom>
        </p:spPr>
        <p:txBody>
          <a:bodyPr wrap="none">
            <a:spAutoFit/>
          </a:bodyPr>
          <a:lstStyle/>
          <a:p>
            <a:r>
              <a:rPr lang="es-ES" sz="800" smtClean="0">
                <a:latin typeface="Century Gothic" pitchFamily="34" charset="0"/>
              </a:rPr>
              <a:t>Fuente: Adbusterd - Hipster: The Dead End of Western Civilization </a:t>
            </a:r>
            <a:endParaRPr lang="es-ES" sz="800">
              <a:latin typeface="Century Gothic" pitchFamily="34" charset="0"/>
            </a:endParaRPr>
          </a:p>
        </p:txBody>
      </p:sp>
      <p:pic>
        <p:nvPicPr>
          <p:cNvPr id="1026" name="Picture 2" descr="https://www.niceridemn.org/_asset/g294n9/internal_banner_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3583" y="2857083"/>
            <a:ext cx="1678782" cy="1350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782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48126" y="0"/>
            <a:ext cx="9224210" cy="6858000"/>
            <a:chOff x="-48126" y="0"/>
            <a:chExt cx="9224210" cy="6858000"/>
          </a:xfrm>
        </p:grpSpPr>
        <p:pic>
          <p:nvPicPr>
            <p:cNvPr id="7" name="Picture 2" descr="http://www.wallsave.com/wallpapers/1600x1000/minimalist/439967/minimalist-de-escritorio-madera-vieja-gratis-439967.jpg"/>
            <p:cNvPicPr>
              <a:picLocks noChangeAspect="1" noChangeArrowheads="1"/>
            </p:cNvPicPr>
            <p:nvPr/>
          </p:nvPicPr>
          <p:blipFill rotWithShape="1">
            <a:blip r:embed="rId2">
              <a:extLst>
                <a:ext uri="{28A0092B-C50C-407E-A947-70E740481C1C}">
                  <a14:useLocalDpi xmlns:a14="http://schemas.microsoft.com/office/drawing/2010/main" val="0"/>
                </a:ext>
              </a:extLst>
            </a:blip>
            <a:srcRect l="13011" r="3070"/>
            <a:stretch/>
          </p:blipFill>
          <p:spPr bwMode="auto">
            <a:xfrm>
              <a:off x="-32084" y="0"/>
              <a:ext cx="9208168"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48126" y="0"/>
              <a:ext cx="9192126" cy="6858000"/>
            </a:xfrm>
            <a:prstGeom prst="rect">
              <a:avLst/>
            </a:prstGeom>
            <a:gradFill flip="none" rotWithShape="1">
              <a:gsLst>
                <a:gs pos="0">
                  <a:schemeClr val="bg1">
                    <a:alpha val="0"/>
                    <a:lumMod val="0"/>
                  </a:schemeClr>
                </a:gs>
                <a:gs pos="92000">
                  <a:schemeClr val="tx1">
                    <a:lumMod val="85000"/>
                    <a:lumOff val="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00"/>
            </a:p>
          </p:txBody>
        </p:sp>
      </p:grpSp>
      <p:pic>
        <p:nvPicPr>
          <p:cNvPr id="21" name="Imagen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26" y="1094875"/>
            <a:ext cx="9240252" cy="4620126"/>
          </a:xfrm>
          <a:prstGeom prst="rect">
            <a:avLst/>
          </a:prstGeom>
        </p:spPr>
      </p:pic>
      <p:sp>
        <p:nvSpPr>
          <p:cNvPr id="26" name="Rectángulo 25"/>
          <p:cNvSpPr/>
          <p:nvPr/>
        </p:nvSpPr>
        <p:spPr>
          <a:xfrm>
            <a:off x="-30957" y="-24062"/>
            <a:ext cx="9192126" cy="6858000"/>
          </a:xfrm>
          <a:prstGeom prst="rect">
            <a:avLst/>
          </a:prstGeom>
          <a:gradFill flip="none" rotWithShape="1">
            <a:gsLst>
              <a:gs pos="0">
                <a:schemeClr val="bg1">
                  <a:alpha val="0"/>
                  <a:lumMod val="0"/>
                </a:schemeClr>
              </a:gs>
              <a:gs pos="92000">
                <a:schemeClr val="tx1">
                  <a:lumMod val="85000"/>
                  <a:lumOff val="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3" name="Marcador de contenido 2"/>
          <p:cNvSpPr>
            <a:spLocks noGrp="1"/>
          </p:cNvSpPr>
          <p:nvPr>
            <p:ph idx="1"/>
          </p:nvPr>
        </p:nvSpPr>
        <p:spPr>
          <a:xfrm>
            <a:off x="4797979" y="592833"/>
            <a:ext cx="3644453" cy="1871732"/>
          </a:xfrm>
        </p:spPr>
        <p:txBody>
          <a:bodyPr>
            <a:normAutofit/>
          </a:bodyPr>
          <a:lstStyle/>
          <a:p>
            <a:pPr marL="0" indent="0">
              <a:buNone/>
            </a:pPr>
            <a:r>
              <a:rPr lang="es-CO" sz="1800" dirty="0">
                <a:solidFill>
                  <a:schemeClr val="bg1"/>
                </a:solidFill>
                <a:latin typeface="Century Gothic" panose="020B0502020202020204" pitchFamily="34" charset="0"/>
              </a:rPr>
              <a:t>Vamos a darle a las personas </a:t>
            </a:r>
            <a:r>
              <a:rPr lang="es-CO" sz="1800" dirty="0">
                <a:solidFill>
                  <a:srgbClr val="4DAF45"/>
                </a:solidFill>
                <a:latin typeface="Century Gothic" panose="020B0502020202020204" pitchFamily="34" charset="0"/>
              </a:rPr>
              <a:t>Grolsch</a:t>
            </a:r>
            <a:r>
              <a:rPr lang="es-CO" sz="1800" dirty="0">
                <a:solidFill>
                  <a:schemeClr val="bg1"/>
                </a:solidFill>
                <a:latin typeface="Century Gothic" panose="020B0502020202020204" pitchFamily="34" charset="0"/>
              </a:rPr>
              <a:t> la oportunidad de ver lo que otros no pueden ver.</a:t>
            </a:r>
          </a:p>
        </p:txBody>
      </p:sp>
      <p:sp>
        <p:nvSpPr>
          <p:cNvPr id="4" name="Marcador de contenido 2"/>
          <p:cNvSpPr txBox="1">
            <a:spLocks/>
          </p:cNvSpPr>
          <p:nvPr/>
        </p:nvSpPr>
        <p:spPr>
          <a:xfrm>
            <a:off x="3299726" y="5612394"/>
            <a:ext cx="2397030" cy="5111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3200" b="1" spc="300" dirty="0" smtClean="0">
                <a:solidFill>
                  <a:schemeClr val="bg1"/>
                </a:solidFill>
                <a:latin typeface="Calmont" pitchFamily="2" charset="0"/>
                <a:sym typeface="Wingdings" panose="05000000000000000000" pitchFamily="2" charset="2"/>
              </a:rPr>
              <a:t>Concepto</a:t>
            </a:r>
            <a:endParaRPr lang="es-CO" sz="3200" b="1" spc="300" dirty="0">
              <a:solidFill>
                <a:schemeClr val="bg1"/>
              </a:solidFill>
              <a:latin typeface="Calmont" pitchFamily="2" charset="0"/>
            </a:endParaRPr>
          </a:p>
        </p:txBody>
      </p:sp>
      <p:sp>
        <p:nvSpPr>
          <p:cNvPr id="10" name="Marcador de contenido 2"/>
          <p:cNvSpPr txBox="1">
            <a:spLocks/>
          </p:cNvSpPr>
          <p:nvPr/>
        </p:nvSpPr>
        <p:spPr>
          <a:xfrm>
            <a:off x="723966" y="657082"/>
            <a:ext cx="6178718" cy="5997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O" sz="4000" spc="-150" dirty="0" smtClean="0">
                <a:solidFill>
                  <a:srgbClr val="4DAF45"/>
                </a:solidFill>
                <a:effectLst>
                  <a:outerShdw blurRad="38100" dist="38100" dir="2700000" algn="tl">
                    <a:srgbClr val="000000">
                      <a:alpha val="43137"/>
                    </a:srgbClr>
                  </a:outerShdw>
                </a:effectLst>
                <a:latin typeface="Bebas Neue" panose="020B0606020202050201" pitchFamily="34" charset="0"/>
              </a:rPr>
              <a:t>LA DIRECCIÓN ESTRATÉGICA</a:t>
            </a:r>
          </a:p>
          <a:p>
            <a:endParaRPr lang="es-CO" sz="2400" dirty="0" smtClean="0">
              <a:solidFill>
                <a:srgbClr val="00B050"/>
              </a:solidFill>
              <a:effectLst>
                <a:outerShdw blurRad="38100" dist="38100" dir="2700000" algn="tl">
                  <a:srgbClr val="000000">
                    <a:alpha val="43137"/>
                  </a:srgbClr>
                </a:outerShdw>
              </a:effectLst>
            </a:endParaRPr>
          </a:p>
          <a:p>
            <a:pPr marL="0" algn="ctr"/>
            <a:endParaRPr lang="es-CO" sz="2000" dirty="0">
              <a:solidFill>
                <a:schemeClr val="bg1"/>
              </a:solidFill>
              <a:effectLst>
                <a:outerShdw blurRad="38100" dist="38100" dir="2700000" algn="tl">
                  <a:srgbClr val="000000">
                    <a:alpha val="43137"/>
                  </a:srgbClr>
                </a:outerShdw>
              </a:effectLst>
              <a:latin typeface="Calmont" pitchFamily="2" charset="0"/>
            </a:endParaRPr>
          </a:p>
        </p:txBody>
      </p:sp>
      <p:cxnSp>
        <p:nvCxnSpPr>
          <p:cNvPr id="14" name="Conector recto 13"/>
          <p:cNvCxnSpPr/>
          <p:nvPr/>
        </p:nvCxnSpPr>
        <p:spPr>
          <a:xfrm>
            <a:off x="5773185" y="5446694"/>
            <a:ext cx="0" cy="9590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CuadroTexto 14"/>
          <p:cNvSpPr txBox="1"/>
          <p:nvPr/>
        </p:nvSpPr>
        <p:spPr>
          <a:xfrm>
            <a:off x="5961690" y="5446694"/>
            <a:ext cx="2679451" cy="584775"/>
          </a:xfrm>
          <a:prstGeom prst="rect">
            <a:avLst/>
          </a:prstGeom>
          <a:noFill/>
        </p:spPr>
        <p:txBody>
          <a:bodyPr wrap="none" rtlCol="0">
            <a:spAutoFit/>
          </a:bodyPr>
          <a:lstStyle/>
          <a:p>
            <a:r>
              <a:rPr lang="es-CO" sz="3200" spc="300" dirty="0" smtClean="0">
                <a:solidFill>
                  <a:schemeClr val="bg1"/>
                </a:solidFill>
                <a:latin typeface="Calmont" pitchFamily="2" charset="0"/>
              </a:rPr>
              <a:t>SWING TOP</a:t>
            </a:r>
            <a:endParaRPr lang="es-CO" sz="3200" spc="300" dirty="0">
              <a:solidFill>
                <a:schemeClr val="bg1"/>
              </a:solidFill>
              <a:latin typeface="Calmont" pitchFamily="2" charset="0"/>
            </a:endParaRPr>
          </a:p>
        </p:txBody>
      </p:sp>
      <p:sp>
        <p:nvSpPr>
          <p:cNvPr id="16" name="CuadroTexto 15"/>
          <p:cNvSpPr txBox="1"/>
          <p:nvPr/>
        </p:nvSpPr>
        <p:spPr>
          <a:xfrm>
            <a:off x="5982785" y="5708071"/>
            <a:ext cx="2549096" cy="830997"/>
          </a:xfrm>
          <a:prstGeom prst="rect">
            <a:avLst/>
          </a:prstGeom>
          <a:noFill/>
        </p:spPr>
        <p:txBody>
          <a:bodyPr wrap="none" rtlCol="0">
            <a:spAutoFit/>
          </a:bodyPr>
          <a:lstStyle/>
          <a:p>
            <a:r>
              <a:rPr lang="es-CO" sz="4800" dirty="0" smtClean="0">
                <a:solidFill>
                  <a:srgbClr val="4DAF45"/>
                </a:solidFill>
                <a:latin typeface="Coolvetica Rg" panose="020B0603030602020004" pitchFamily="34" charset="0"/>
              </a:rPr>
              <a:t>THE CITY</a:t>
            </a:r>
            <a:endParaRPr lang="es-CO" sz="4800" dirty="0">
              <a:solidFill>
                <a:srgbClr val="4DAF45"/>
              </a:solidFill>
              <a:latin typeface="Coolvetica Rg" panose="020B0603030602020004" pitchFamily="34" charset="0"/>
            </a:endParaRPr>
          </a:p>
        </p:txBody>
      </p:sp>
      <p:cxnSp>
        <p:nvCxnSpPr>
          <p:cNvPr id="23" name="Conector recto 22"/>
          <p:cNvCxnSpPr/>
          <p:nvPr/>
        </p:nvCxnSpPr>
        <p:spPr>
          <a:xfrm>
            <a:off x="4710397" y="509736"/>
            <a:ext cx="0" cy="9590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1 Rectángulo"/>
          <p:cNvSpPr/>
          <p:nvPr/>
        </p:nvSpPr>
        <p:spPr>
          <a:xfrm>
            <a:off x="2068193" y="1686045"/>
            <a:ext cx="4610186" cy="461665"/>
          </a:xfrm>
          <a:prstGeom prst="rect">
            <a:avLst/>
          </a:prstGeom>
        </p:spPr>
        <p:txBody>
          <a:bodyPr wrap="square">
            <a:spAutoFit/>
          </a:bodyPr>
          <a:lstStyle/>
          <a:p>
            <a:pPr algn="ctr"/>
            <a:r>
              <a:rPr lang="es-CO" sz="1200" b="1" dirty="0">
                <a:solidFill>
                  <a:srgbClr val="4DAF45"/>
                </a:solidFill>
                <a:effectLst>
                  <a:outerShdw blurRad="38100" dist="38100" dir="2700000" algn="tl">
                    <a:srgbClr val="000000">
                      <a:alpha val="43137"/>
                    </a:srgbClr>
                  </a:outerShdw>
                </a:effectLst>
                <a:latin typeface="Calmont" pitchFamily="2" charset="0"/>
              </a:rPr>
              <a:t>Los Grolsch: </a:t>
            </a:r>
            <a:r>
              <a:rPr lang="es-CO" sz="1200" dirty="0">
                <a:solidFill>
                  <a:schemeClr val="bg1"/>
                </a:solidFill>
                <a:effectLst>
                  <a:outerShdw blurRad="38100" dist="38100" dir="2700000" algn="tl">
                    <a:srgbClr val="000000">
                      <a:alpha val="43137"/>
                    </a:srgbClr>
                  </a:outerShdw>
                </a:effectLst>
                <a:latin typeface="Calmont" pitchFamily="2" charset="0"/>
              </a:rPr>
              <a:t>Aquellos </a:t>
            </a:r>
            <a:r>
              <a:rPr lang="es-CO" sz="1200" dirty="0" smtClean="0">
                <a:solidFill>
                  <a:schemeClr val="bg1"/>
                </a:solidFill>
                <a:effectLst>
                  <a:outerShdw blurRad="38100" dist="38100" dir="2700000" algn="tl">
                    <a:srgbClr val="000000">
                      <a:alpha val="43137"/>
                    </a:srgbClr>
                  </a:outerShdw>
                </a:effectLst>
                <a:latin typeface="Calmont" pitchFamily="2" charset="0"/>
              </a:rPr>
              <a:t>curiosos que </a:t>
            </a:r>
            <a:r>
              <a:rPr lang="es-CO" sz="1200" dirty="0">
                <a:solidFill>
                  <a:schemeClr val="bg1"/>
                </a:solidFill>
                <a:effectLst>
                  <a:outerShdw blurRad="38100" dist="38100" dir="2700000" algn="tl">
                    <a:srgbClr val="000000">
                      <a:alpha val="43137"/>
                    </a:srgbClr>
                  </a:outerShdw>
                </a:effectLst>
                <a:latin typeface="Calmont" pitchFamily="2" charset="0"/>
              </a:rPr>
              <a:t>se </a:t>
            </a:r>
            <a:r>
              <a:rPr lang="es-CO" sz="1200" dirty="0" smtClean="0">
                <a:solidFill>
                  <a:schemeClr val="bg1"/>
                </a:solidFill>
                <a:effectLst>
                  <a:outerShdw blurRad="38100" dist="38100" dir="2700000" algn="tl">
                    <a:srgbClr val="000000">
                      <a:alpha val="43137"/>
                    </a:srgbClr>
                  </a:outerShdw>
                </a:effectLst>
                <a:latin typeface="Calmont" pitchFamily="2" charset="0"/>
              </a:rPr>
              <a:t>anticipan a percibir el mundo de una manera distinta encontrando valor en lo diferente.</a:t>
            </a:r>
            <a:endParaRPr lang="es-ES" sz="1200" dirty="0">
              <a:solidFill>
                <a:schemeClr val="bg1"/>
              </a:solidFill>
              <a:effectLst>
                <a:outerShdw blurRad="38100" dist="38100" dir="2700000" algn="tl">
                  <a:srgbClr val="000000">
                    <a:alpha val="43137"/>
                  </a:srgbClr>
                </a:outerShdw>
              </a:effectLst>
              <a:latin typeface="Calmont" pitchFamily="2" charset="0"/>
            </a:endParaRPr>
          </a:p>
        </p:txBody>
      </p:sp>
    </p:spTree>
    <p:extLst>
      <p:ext uri="{BB962C8B-B14F-4D97-AF65-F5344CB8AC3E}">
        <p14:creationId xmlns:p14="http://schemas.microsoft.com/office/powerpoint/2010/main" val="3215911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8126" y="0"/>
            <a:ext cx="9224210" cy="6858000"/>
            <a:chOff x="-48126" y="0"/>
            <a:chExt cx="9224210" cy="6858000"/>
          </a:xfrm>
        </p:grpSpPr>
        <p:pic>
          <p:nvPicPr>
            <p:cNvPr id="5" name="Picture 2" descr="http://www.wallsave.com/wallpapers/1600x1000/minimalist/439967/minimalist-de-escritorio-madera-vieja-gratis-439967.jpg"/>
            <p:cNvPicPr>
              <a:picLocks noChangeAspect="1" noChangeArrowheads="1"/>
            </p:cNvPicPr>
            <p:nvPr/>
          </p:nvPicPr>
          <p:blipFill rotWithShape="1">
            <a:blip r:embed="rId2">
              <a:extLst>
                <a:ext uri="{28A0092B-C50C-407E-A947-70E740481C1C}">
                  <a14:useLocalDpi xmlns:a14="http://schemas.microsoft.com/office/drawing/2010/main" val="0"/>
                </a:ext>
              </a:extLst>
            </a:blip>
            <a:srcRect l="13011" r="3070"/>
            <a:stretch/>
          </p:blipFill>
          <p:spPr bwMode="auto">
            <a:xfrm>
              <a:off x="-32084" y="0"/>
              <a:ext cx="9208168"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48126" y="0"/>
              <a:ext cx="9192126" cy="6858000"/>
            </a:xfrm>
            <a:prstGeom prst="rect">
              <a:avLst/>
            </a:prstGeom>
            <a:gradFill flip="none" rotWithShape="1">
              <a:gsLst>
                <a:gs pos="0">
                  <a:schemeClr val="bg1">
                    <a:alpha val="0"/>
                    <a:lumMod val="0"/>
                  </a:schemeClr>
                </a:gs>
                <a:gs pos="92000">
                  <a:schemeClr val="tx1">
                    <a:lumMod val="85000"/>
                    <a:lumOff val="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00"/>
            </a:p>
          </p:txBody>
        </p:sp>
      </p:grpSp>
      <p:sp>
        <p:nvSpPr>
          <p:cNvPr id="7" name="Marcador de contenido 2"/>
          <p:cNvSpPr txBox="1">
            <a:spLocks/>
          </p:cNvSpPr>
          <p:nvPr/>
        </p:nvSpPr>
        <p:spPr>
          <a:xfrm>
            <a:off x="723966" y="657082"/>
            <a:ext cx="6178718" cy="5997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O" sz="4000" spc="-150" dirty="0" smtClean="0">
                <a:solidFill>
                  <a:srgbClr val="4DAF45"/>
                </a:solidFill>
                <a:effectLst>
                  <a:outerShdw blurRad="38100" dist="38100" dir="2700000" algn="tl">
                    <a:srgbClr val="000000">
                      <a:alpha val="43137"/>
                    </a:srgbClr>
                  </a:outerShdw>
                </a:effectLst>
                <a:latin typeface="Bebas Neue" panose="020B0606020202050201" pitchFamily="34" charset="0"/>
              </a:rPr>
              <a:t>¿CÓMO LO VAMOS A HACER?</a:t>
            </a:r>
          </a:p>
          <a:p>
            <a:endParaRPr lang="es-CO" sz="2400" dirty="0" smtClean="0">
              <a:solidFill>
                <a:srgbClr val="00B050"/>
              </a:solidFill>
              <a:effectLst>
                <a:outerShdw blurRad="38100" dist="38100" dir="2700000" algn="tl">
                  <a:srgbClr val="000000">
                    <a:alpha val="43137"/>
                  </a:srgbClr>
                </a:outerShdw>
              </a:effectLst>
            </a:endParaRPr>
          </a:p>
          <a:p>
            <a:pPr marL="0" algn="ctr"/>
            <a:endParaRPr lang="es-CO" sz="2000" dirty="0">
              <a:solidFill>
                <a:schemeClr val="bg1"/>
              </a:solidFill>
              <a:effectLst>
                <a:outerShdw blurRad="38100" dist="38100" dir="2700000" algn="tl">
                  <a:srgbClr val="000000">
                    <a:alpha val="43137"/>
                  </a:srgbClr>
                </a:outerShdw>
              </a:effectLst>
              <a:latin typeface="Calmont" pitchFamily="2" charset="0"/>
            </a:endParaRPr>
          </a:p>
        </p:txBody>
      </p:sp>
      <p:sp>
        <p:nvSpPr>
          <p:cNvPr id="3" name="Marcador de contenido 2"/>
          <p:cNvSpPr>
            <a:spLocks noGrp="1"/>
          </p:cNvSpPr>
          <p:nvPr>
            <p:ph idx="1"/>
          </p:nvPr>
        </p:nvSpPr>
        <p:spPr>
          <a:xfrm>
            <a:off x="415631" y="2235882"/>
            <a:ext cx="4132306" cy="1076601"/>
          </a:xfrm>
        </p:spPr>
        <p:txBody>
          <a:bodyPr>
            <a:noAutofit/>
          </a:bodyPr>
          <a:lstStyle/>
          <a:p>
            <a:pPr marL="0" indent="0" algn="r">
              <a:buNone/>
            </a:pPr>
            <a:r>
              <a:rPr lang="es-CO" sz="1600" dirty="0" smtClean="0">
                <a:solidFill>
                  <a:schemeClr val="bg1"/>
                </a:solidFill>
                <a:latin typeface="Century Gothic" panose="020B0502020202020204" pitchFamily="34" charset="0"/>
              </a:rPr>
              <a:t>Nos tomaremos el espacio urbano dejando grandes formatos exteriores en blanco para que sólo los Grolsch puedan acceder al contenido primero.</a:t>
            </a:r>
          </a:p>
          <a:p>
            <a:pPr algn="r"/>
            <a:endParaRPr lang="es-CO" sz="1600" dirty="0">
              <a:solidFill>
                <a:schemeClr val="bg1"/>
              </a:solidFill>
              <a:latin typeface="Century Gothic" panose="020B0502020202020204" pitchFamily="34" charset="0"/>
            </a:endParaRPr>
          </a:p>
        </p:txBody>
      </p:sp>
      <p:cxnSp>
        <p:nvCxnSpPr>
          <p:cNvPr id="10" name="Conector recto 9"/>
          <p:cNvCxnSpPr/>
          <p:nvPr/>
        </p:nvCxnSpPr>
        <p:spPr>
          <a:xfrm flipV="1">
            <a:off x="628650" y="530645"/>
            <a:ext cx="4221646"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flipV="1">
            <a:off x="628650" y="1364479"/>
            <a:ext cx="4221646"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Marcador de contenido 2"/>
          <p:cNvSpPr txBox="1">
            <a:spLocks/>
          </p:cNvSpPr>
          <p:nvPr/>
        </p:nvSpPr>
        <p:spPr>
          <a:xfrm>
            <a:off x="4991725" y="569912"/>
            <a:ext cx="3192905" cy="10766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O" sz="1800" dirty="0">
                <a:solidFill>
                  <a:schemeClr val="bg1"/>
                </a:solidFill>
                <a:effectLst>
                  <a:outerShdw blurRad="38100" dist="38100" dir="2700000" algn="tl">
                    <a:srgbClr val="000000">
                      <a:alpha val="43137"/>
                    </a:srgbClr>
                  </a:outerShdw>
                </a:effectLst>
                <a:latin typeface="Calmont" pitchFamily="2" charset="0"/>
              </a:rPr>
              <a:t>La </a:t>
            </a:r>
            <a:r>
              <a:rPr lang="es-CO" sz="1800" dirty="0" smtClean="0">
                <a:solidFill>
                  <a:schemeClr val="bg1"/>
                </a:solidFill>
                <a:effectLst>
                  <a:outerShdw blurRad="38100" dist="38100" dir="2700000" algn="tl">
                    <a:srgbClr val="000000">
                      <a:alpha val="43137"/>
                    </a:srgbClr>
                  </a:outerShdw>
                </a:effectLst>
                <a:latin typeface="Calmont" pitchFamily="2" charset="0"/>
              </a:rPr>
              <a:t>ciudad </a:t>
            </a:r>
            <a:r>
              <a:rPr lang="es-CO" sz="1800" dirty="0">
                <a:solidFill>
                  <a:schemeClr val="bg1"/>
                </a:solidFill>
                <a:effectLst>
                  <a:outerShdw blurRad="38100" dist="38100" dir="2700000" algn="tl">
                    <a:srgbClr val="000000">
                      <a:alpha val="43137"/>
                    </a:srgbClr>
                  </a:outerShdw>
                </a:effectLst>
                <a:latin typeface="Calmont" pitchFamily="2" charset="0"/>
              </a:rPr>
              <a:t>se convertirá en una galería urbana con realidad aumentada .</a:t>
            </a:r>
          </a:p>
          <a:p>
            <a:endParaRPr lang="es-CO" sz="1600" dirty="0">
              <a:solidFill>
                <a:schemeClr val="bg1"/>
              </a:solidFill>
              <a:latin typeface="Century Gothic" panose="020B0502020202020204" pitchFamily="34" charset="0"/>
            </a:endParaRPr>
          </a:p>
        </p:txBody>
      </p:sp>
      <p:sp>
        <p:nvSpPr>
          <p:cNvPr id="14" name="Marcador de contenido 2"/>
          <p:cNvSpPr txBox="1">
            <a:spLocks/>
          </p:cNvSpPr>
          <p:nvPr/>
        </p:nvSpPr>
        <p:spPr>
          <a:xfrm>
            <a:off x="5036695" y="4554479"/>
            <a:ext cx="3454590" cy="10766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CO" sz="1400" dirty="0" smtClean="0">
                <a:solidFill>
                  <a:schemeClr val="bg1"/>
                </a:solidFill>
                <a:latin typeface="Century Gothic" panose="020B0502020202020204" pitchFamily="34" charset="0"/>
              </a:rPr>
              <a:t>A través de una App gratuita de realidad aumentada para Android e iOS con la que podrán visualizar contenido en 3D simple al poner su dispositivo móvil frente al formato en blanco, el cuál  vendrá con un código encriptado (no QR).</a:t>
            </a:r>
          </a:p>
          <a:p>
            <a:pPr algn="just"/>
            <a:endParaRPr lang="es-CO" sz="1400" dirty="0">
              <a:solidFill>
                <a:schemeClr val="bg1"/>
              </a:solidFill>
              <a:latin typeface="Century Gothic" panose="020B0502020202020204" pitchFamily="34" charset="0"/>
            </a:endParaRPr>
          </a:p>
        </p:txBody>
      </p:sp>
      <p:cxnSp>
        <p:nvCxnSpPr>
          <p:cNvPr id="15" name="Conector recto 14"/>
          <p:cNvCxnSpPr/>
          <p:nvPr/>
        </p:nvCxnSpPr>
        <p:spPr>
          <a:xfrm>
            <a:off x="4850296" y="4362138"/>
            <a:ext cx="0" cy="17688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244" name="Picture 4" descr="http://www.cmswire.com/images/googlemaps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8729" y="1874383"/>
            <a:ext cx="1835261" cy="183526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cdn4.iconfinder.com/data/icons/whsr-january-flaticon-set/512/smartphon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1981" y="4556615"/>
            <a:ext cx="1452704" cy="145270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2.bp.blogspot.com/-5Pg7qMYm-pM/Twzs0YiRlvI/AAAAAAAABdQ/n1dB0CEG1H4/s1600/Android+Apple+middlegroun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31235" y="4674846"/>
            <a:ext cx="1615958" cy="1211969"/>
          </a:xfrm>
          <a:prstGeom prst="rect">
            <a:avLst/>
          </a:prstGeom>
          <a:noFill/>
          <a:extLst>
            <a:ext uri="{909E8E84-426E-40DD-AFC4-6F175D3DCCD1}">
              <a14:hiddenFill xmlns:a14="http://schemas.microsoft.com/office/drawing/2010/main">
                <a:solidFill>
                  <a:srgbClr val="FFFFFF"/>
                </a:solidFill>
              </a14:hiddenFill>
            </a:ext>
          </a:extLst>
        </p:spPr>
      </p:pic>
      <p:sp>
        <p:nvSpPr>
          <p:cNvPr id="18" name="Elipse 8"/>
          <p:cNvSpPr/>
          <p:nvPr/>
        </p:nvSpPr>
        <p:spPr>
          <a:xfrm>
            <a:off x="1467262" y="4534600"/>
            <a:ext cx="1474719" cy="14747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9" name="Conector recto 9"/>
          <p:cNvCxnSpPr/>
          <p:nvPr/>
        </p:nvCxnSpPr>
        <p:spPr>
          <a:xfrm flipV="1">
            <a:off x="2947803" y="5282968"/>
            <a:ext cx="361928"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6671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48126" y="0"/>
            <a:ext cx="9224210" cy="6858000"/>
            <a:chOff x="-48126" y="0"/>
            <a:chExt cx="9224210" cy="6858000"/>
          </a:xfrm>
        </p:grpSpPr>
        <p:pic>
          <p:nvPicPr>
            <p:cNvPr id="6" name="Picture 2" descr="http://www.wallsave.com/wallpapers/1600x1000/minimalist/439967/minimalist-de-escritorio-madera-vieja-gratis-439967.jpg"/>
            <p:cNvPicPr>
              <a:picLocks noChangeAspect="1" noChangeArrowheads="1"/>
            </p:cNvPicPr>
            <p:nvPr/>
          </p:nvPicPr>
          <p:blipFill rotWithShape="1">
            <a:blip r:embed="rId2">
              <a:extLst>
                <a:ext uri="{28A0092B-C50C-407E-A947-70E740481C1C}">
                  <a14:useLocalDpi xmlns:a14="http://schemas.microsoft.com/office/drawing/2010/main" val="0"/>
                </a:ext>
              </a:extLst>
            </a:blip>
            <a:srcRect l="13011" r="3070"/>
            <a:stretch/>
          </p:blipFill>
          <p:spPr bwMode="auto">
            <a:xfrm>
              <a:off x="-32084" y="0"/>
              <a:ext cx="9208168"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48126" y="0"/>
              <a:ext cx="9192126" cy="6858000"/>
            </a:xfrm>
            <a:prstGeom prst="rect">
              <a:avLst/>
            </a:prstGeom>
            <a:gradFill flip="none" rotWithShape="1">
              <a:gsLst>
                <a:gs pos="0">
                  <a:schemeClr val="bg1">
                    <a:alpha val="0"/>
                    <a:lumMod val="0"/>
                  </a:schemeClr>
                </a:gs>
                <a:gs pos="92000">
                  <a:schemeClr val="tx1">
                    <a:lumMod val="85000"/>
                    <a:lumOff val="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00"/>
            </a:p>
          </p:txBody>
        </p:sp>
      </p:grpSp>
      <p:sp>
        <p:nvSpPr>
          <p:cNvPr id="8" name="Marcador de contenido 2"/>
          <p:cNvSpPr txBox="1">
            <a:spLocks/>
          </p:cNvSpPr>
          <p:nvPr/>
        </p:nvSpPr>
        <p:spPr>
          <a:xfrm>
            <a:off x="451334" y="1342163"/>
            <a:ext cx="6178718" cy="5997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O" sz="4000" spc="-150" dirty="0" smtClean="0">
                <a:solidFill>
                  <a:srgbClr val="4DAF45"/>
                </a:solidFill>
                <a:effectLst>
                  <a:outerShdw blurRad="38100" dist="38100" dir="2700000" algn="tl">
                    <a:srgbClr val="000000">
                      <a:alpha val="43137"/>
                    </a:srgbClr>
                  </a:outerShdw>
                </a:effectLst>
                <a:latin typeface="Bebas Neue" panose="020B0606020202050201" pitchFamily="34" charset="0"/>
              </a:rPr>
              <a:t>¿Cómo los vamos a convocar?</a:t>
            </a:r>
          </a:p>
          <a:p>
            <a:endParaRPr lang="es-CO" sz="2400" dirty="0" smtClean="0">
              <a:solidFill>
                <a:srgbClr val="00B050"/>
              </a:solidFill>
              <a:effectLst>
                <a:outerShdw blurRad="38100" dist="38100" dir="2700000" algn="tl">
                  <a:srgbClr val="000000">
                    <a:alpha val="43137"/>
                  </a:srgbClr>
                </a:outerShdw>
              </a:effectLst>
            </a:endParaRPr>
          </a:p>
          <a:p>
            <a:pPr marL="0" algn="ctr"/>
            <a:endParaRPr lang="es-CO" sz="2000" dirty="0">
              <a:solidFill>
                <a:schemeClr val="bg1"/>
              </a:solidFill>
              <a:effectLst>
                <a:outerShdw blurRad="38100" dist="38100" dir="2700000" algn="tl">
                  <a:srgbClr val="000000">
                    <a:alpha val="43137"/>
                  </a:srgbClr>
                </a:outerShdw>
              </a:effectLst>
              <a:latin typeface="Calmont" pitchFamily="2" charset="0"/>
            </a:endParaRPr>
          </a:p>
        </p:txBody>
      </p:sp>
      <p:sp>
        <p:nvSpPr>
          <p:cNvPr id="11" name="Marcador de contenido 2"/>
          <p:cNvSpPr>
            <a:spLocks noGrp="1"/>
          </p:cNvSpPr>
          <p:nvPr>
            <p:ph idx="1"/>
          </p:nvPr>
        </p:nvSpPr>
        <p:spPr>
          <a:xfrm>
            <a:off x="5499547" y="747023"/>
            <a:ext cx="3644453" cy="1871732"/>
          </a:xfrm>
        </p:spPr>
        <p:txBody>
          <a:bodyPr>
            <a:normAutofit fontScale="85000" lnSpcReduction="20000"/>
          </a:bodyPr>
          <a:lstStyle/>
          <a:p>
            <a:pPr marL="0" indent="0">
              <a:buNone/>
            </a:pPr>
            <a:r>
              <a:rPr lang="es-CO" sz="1800" dirty="0" smtClean="0">
                <a:solidFill>
                  <a:schemeClr val="bg1"/>
                </a:solidFill>
                <a:latin typeface="Century Gothic" panose="020B0502020202020204" pitchFamily="34" charset="0"/>
              </a:rPr>
              <a:t>Convocaremos artistas que quieran transformar la ciudad en su lienzo a través de Vice. Y les daremos una pequeña primicia a los Grolsch difundiendo la función de la App en los puntos de nicho donde está nuestro target (restaurantes, bares, galerías, teatros de cine independiente, etc.) para generar expectativa con ayuda de pequeños formatos.</a:t>
            </a:r>
            <a:endParaRPr lang="es-CO" sz="1800" dirty="0">
              <a:solidFill>
                <a:schemeClr val="bg1"/>
              </a:solidFill>
              <a:latin typeface="Century Gothic" panose="020B0502020202020204" pitchFamily="34" charset="0"/>
            </a:endParaRPr>
          </a:p>
        </p:txBody>
      </p:sp>
      <p:cxnSp>
        <p:nvCxnSpPr>
          <p:cNvPr id="12" name="Conector recto 11"/>
          <p:cNvCxnSpPr/>
          <p:nvPr/>
        </p:nvCxnSpPr>
        <p:spPr>
          <a:xfrm>
            <a:off x="5411965" y="663926"/>
            <a:ext cx="0" cy="21542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Marcador de contenido 2"/>
          <p:cNvSpPr txBox="1">
            <a:spLocks/>
          </p:cNvSpPr>
          <p:nvPr/>
        </p:nvSpPr>
        <p:spPr>
          <a:xfrm>
            <a:off x="3723384" y="3738429"/>
            <a:ext cx="6178718" cy="5997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O" sz="4000" spc="-150" dirty="0" smtClean="0">
                <a:solidFill>
                  <a:srgbClr val="4DAF45"/>
                </a:solidFill>
                <a:effectLst>
                  <a:outerShdw blurRad="38100" dist="38100" dir="2700000" algn="tl">
                    <a:srgbClr val="000000">
                      <a:alpha val="43137"/>
                    </a:srgbClr>
                  </a:outerShdw>
                </a:effectLst>
                <a:latin typeface="Bebas Neue" panose="020B0606020202050201" pitchFamily="34" charset="0"/>
              </a:rPr>
              <a:t>¿Cómo lo vamos a AMPLIFICAR?</a:t>
            </a:r>
          </a:p>
          <a:p>
            <a:endParaRPr lang="es-CO" sz="2400" dirty="0" smtClean="0">
              <a:solidFill>
                <a:srgbClr val="00B050"/>
              </a:solidFill>
              <a:effectLst>
                <a:outerShdw blurRad="38100" dist="38100" dir="2700000" algn="tl">
                  <a:srgbClr val="000000">
                    <a:alpha val="43137"/>
                  </a:srgbClr>
                </a:outerShdw>
              </a:effectLst>
            </a:endParaRPr>
          </a:p>
          <a:p>
            <a:pPr marL="0" algn="ctr"/>
            <a:endParaRPr lang="es-CO" sz="2000" dirty="0">
              <a:solidFill>
                <a:schemeClr val="bg1"/>
              </a:solidFill>
              <a:effectLst>
                <a:outerShdw blurRad="38100" dist="38100" dir="2700000" algn="tl">
                  <a:srgbClr val="000000">
                    <a:alpha val="43137"/>
                  </a:srgbClr>
                </a:outerShdw>
              </a:effectLst>
              <a:latin typeface="Calmont" pitchFamily="2" charset="0"/>
            </a:endParaRPr>
          </a:p>
        </p:txBody>
      </p:sp>
      <p:cxnSp>
        <p:nvCxnSpPr>
          <p:cNvPr id="16" name="Conector recto 15"/>
          <p:cNvCxnSpPr/>
          <p:nvPr/>
        </p:nvCxnSpPr>
        <p:spPr>
          <a:xfrm>
            <a:off x="3540693" y="3094835"/>
            <a:ext cx="0" cy="21542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Marcador de contenido 2"/>
          <p:cNvSpPr txBox="1">
            <a:spLocks/>
          </p:cNvSpPr>
          <p:nvPr/>
        </p:nvSpPr>
        <p:spPr>
          <a:xfrm>
            <a:off x="254832" y="3236081"/>
            <a:ext cx="3103172" cy="187173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s-CO" sz="1800" dirty="0" smtClean="0">
                <a:solidFill>
                  <a:schemeClr val="bg1"/>
                </a:solidFill>
                <a:latin typeface="Century Gothic" panose="020B0502020202020204" pitchFamily="34" charset="0"/>
              </a:rPr>
              <a:t>Nos apoyaremos en Vice con un publirreportaje de la campaña y otros medios digitales como social ads y tomas de home que nos ayuden a multiplicar el alcance de la campaña.</a:t>
            </a:r>
            <a:endParaRPr lang="es-CO" sz="1800" dirty="0">
              <a:solidFill>
                <a:schemeClr val="bg1"/>
              </a:solidFill>
              <a:latin typeface="Century Gothic" panose="020B0502020202020204" pitchFamily="34" charset="0"/>
            </a:endParaRPr>
          </a:p>
        </p:txBody>
      </p:sp>
      <p:sp>
        <p:nvSpPr>
          <p:cNvPr id="18" name="Rectángulo 17"/>
          <p:cNvSpPr/>
          <p:nvPr/>
        </p:nvSpPr>
        <p:spPr>
          <a:xfrm>
            <a:off x="738010" y="5770210"/>
            <a:ext cx="7667979" cy="707886"/>
          </a:xfrm>
          <a:prstGeom prst="rect">
            <a:avLst/>
          </a:prstGeom>
        </p:spPr>
        <p:txBody>
          <a:bodyPr wrap="square">
            <a:spAutoFit/>
          </a:bodyPr>
          <a:lstStyle/>
          <a:p>
            <a:pPr algn="ctr"/>
            <a:r>
              <a:rPr lang="es-CO" sz="2000" spc="300" dirty="0">
                <a:solidFill>
                  <a:schemeClr val="bg1"/>
                </a:solidFill>
                <a:latin typeface="Calmont" pitchFamily="2" charset="0"/>
              </a:rPr>
              <a:t>Pretendemos lograr alta difusión orgánica en social media y free press en diferentes medios. </a:t>
            </a:r>
          </a:p>
        </p:txBody>
      </p:sp>
    </p:spTree>
    <p:extLst>
      <p:ext uri="{BB962C8B-B14F-4D97-AF65-F5344CB8AC3E}">
        <p14:creationId xmlns:p14="http://schemas.microsoft.com/office/powerpoint/2010/main" val="34288700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48126" y="0"/>
            <a:ext cx="9224210" cy="6858000"/>
            <a:chOff x="-48126" y="0"/>
            <a:chExt cx="9224210" cy="6858000"/>
          </a:xfrm>
        </p:grpSpPr>
        <p:pic>
          <p:nvPicPr>
            <p:cNvPr id="4" name="Picture 2" descr="http://www.wallsave.com/wallpapers/1600x1000/minimalist/439967/minimalist-de-escritorio-madera-vieja-gratis-439967.jpg"/>
            <p:cNvPicPr>
              <a:picLocks noChangeAspect="1" noChangeArrowheads="1"/>
            </p:cNvPicPr>
            <p:nvPr/>
          </p:nvPicPr>
          <p:blipFill rotWithShape="1">
            <a:blip r:embed="rId2">
              <a:extLst>
                <a:ext uri="{28A0092B-C50C-407E-A947-70E740481C1C}">
                  <a14:useLocalDpi xmlns:a14="http://schemas.microsoft.com/office/drawing/2010/main" val="0"/>
                </a:ext>
              </a:extLst>
            </a:blip>
            <a:srcRect l="13011" r="3070"/>
            <a:stretch/>
          </p:blipFill>
          <p:spPr bwMode="auto">
            <a:xfrm>
              <a:off x="-32084" y="0"/>
              <a:ext cx="920816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48126" y="0"/>
              <a:ext cx="9192126" cy="6858000"/>
            </a:xfrm>
            <a:prstGeom prst="rect">
              <a:avLst/>
            </a:prstGeom>
            <a:gradFill flip="none" rotWithShape="1">
              <a:gsLst>
                <a:gs pos="0">
                  <a:schemeClr val="bg1">
                    <a:alpha val="0"/>
                    <a:lumMod val="0"/>
                  </a:schemeClr>
                </a:gs>
                <a:gs pos="92000">
                  <a:schemeClr val="tx1">
                    <a:lumMod val="85000"/>
                    <a:lumOff val="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19" name="Rectángulo 18"/>
          <p:cNvSpPr/>
          <p:nvPr/>
        </p:nvSpPr>
        <p:spPr>
          <a:xfrm>
            <a:off x="313254" y="2014825"/>
            <a:ext cx="2159658" cy="3269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CuadroTexto 20"/>
          <p:cNvSpPr txBox="1"/>
          <p:nvPr/>
        </p:nvSpPr>
        <p:spPr>
          <a:xfrm>
            <a:off x="1112134" y="4902071"/>
            <a:ext cx="885179" cy="184666"/>
          </a:xfrm>
          <a:prstGeom prst="rect">
            <a:avLst/>
          </a:prstGeom>
          <a:noFill/>
        </p:spPr>
        <p:txBody>
          <a:bodyPr wrap="none" rtlCol="0">
            <a:spAutoFit/>
          </a:bodyPr>
          <a:lstStyle/>
          <a:p>
            <a:r>
              <a:rPr lang="es-CO" sz="600" spc="300" dirty="0" smtClean="0">
                <a:solidFill>
                  <a:srgbClr val="4DAF45"/>
                </a:solidFill>
                <a:latin typeface="Calmont" pitchFamily="2" charset="0"/>
              </a:rPr>
              <a:t>SWINGTOP</a:t>
            </a:r>
            <a:endParaRPr lang="es-CO" sz="600" spc="300" dirty="0">
              <a:solidFill>
                <a:srgbClr val="4DAF45"/>
              </a:solidFill>
              <a:latin typeface="Calmont" pitchFamily="2" charset="0"/>
            </a:endParaRPr>
          </a:p>
        </p:txBody>
      </p:sp>
      <p:sp>
        <p:nvSpPr>
          <p:cNvPr id="22" name="CuadroTexto 21"/>
          <p:cNvSpPr txBox="1"/>
          <p:nvPr/>
        </p:nvSpPr>
        <p:spPr>
          <a:xfrm>
            <a:off x="1166633" y="4967792"/>
            <a:ext cx="777777" cy="276999"/>
          </a:xfrm>
          <a:prstGeom prst="rect">
            <a:avLst/>
          </a:prstGeom>
          <a:noFill/>
        </p:spPr>
        <p:txBody>
          <a:bodyPr wrap="none" rtlCol="0">
            <a:spAutoFit/>
          </a:bodyPr>
          <a:lstStyle/>
          <a:p>
            <a:r>
              <a:rPr lang="es-CO" sz="1200" dirty="0" smtClean="0">
                <a:solidFill>
                  <a:srgbClr val="4DAF45"/>
                </a:solidFill>
                <a:latin typeface="Coolvetica Rg" panose="020B0603030602020004" pitchFamily="34" charset="0"/>
              </a:rPr>
              <a:t>THE CITY</a:t>
            </a:r>
            <a:endParaRPr lang="es-CO" sz="1200" dirty="0">
              <a:solidFill>
                <a:srgbClr val="4DAF45"/>
              </a:solidFill>
              <a:latin typeface="Coolvetica Rg" panose="020B0603030602020004" pitchFamily="34" charset="0"/>
            </a:endParaRPr>
          </a:p>
        </p:txBody>
      </p:sp>
      <p:pic>
        <p:nvPicPr>
          <p:cNvPr id="20" name="Picture 4" descr="http://www.beeradvice.com.au/wp-content/Grolsch-Swing-Top-Bott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7226" y="4604365"/>
            <a:ext cx="520966" cy="68767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ata"/>
          <p:cNvPicPr>
            <a:picLocks noChangeAspect="1" noChangeArrowheads="1"/>
          </p:cNvPicPr>
          <p:nvPr/>
        </p:nvPicPr>
        <p:blipFill rotWithShape="1">
          <a:blip r:embed="rId4">
            <a:extLst>
              <a:ext uri="{28A0092B-C50C-407E-A947-70E740481C1C}">
                <a14:useLocalDpi xmlns:a14="http://schemas.microsoft.com/office/drawing/2010/main" val="0"/>
              </a:ext>
            </a:extLst>
          </a:blip>
          <a:srcRect l="21025"/>
          <a:stretch/>
        </p:blipFill>
        <p:spPr bwMode="auto">
          <a:xfrm>
            <a:off x="3016264" y="2021241"/>
            <a:ext cx="2154668" cy="330874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Recorte de pantalla"/>
          <p:cNvPicPr>
            <a:picLocks noChangeAspect="1"/>
          </p:cNvPicPr>
          <p:nvPr/>
        </p:nvPicPr>
        <p:blipFill>
          <a:blip r:embed="rId5" cstate="print">
            <a:extLst>
              <a:ext uri="{BEBA8EAE-BF5A-486C-A8C5-ECC9F3942E4B}">
                <a14:imgProps xmlns:a14="http://schemas.microsoft.com/office/drawing/2010/main">
                  <a14:imgLayer r:embed="rId6">
                    <a14:imgEffect>
                      <a14:backgroundRemoval t="9195" b="89655" l="1807" r="89759"/>
                    </a14:imgEffect>
                  </a14:imgLayer>
                </a14:imgProps>
              </a:ext>
              <a:ext uri="{28A0092B-C50C-407E-A947-70E740481C1C}">
                <a14:useLocalDpi xmlns:a14="http://schemas.microsoft.com/office/drawing/2010/main" val="0"/>
              </a:ext>
            </a:extLst>
          </a:blip>
          <a:stretch>
            <a:fillRect/>
          </a:stretch>
        </p:blipFill>
        <p:spPr>
          <a:xfrm>
            <a:off x="3110984" y="2073989"/>
            <a:ext cx="478067" cy="250553"/>
          </a:xfrm>
          <a:prstGeom prst="rect">
            <a:avLst/>
          </a:prstGeom>
        </p:spPr>
      </p:pic>
      <p:pic>
        <p:nvPicPr>
          <p:cNvPr id="8198" name="Picture 6" descr="http://cloud1.todocoleccion.net/botellas-antiguas/tc/2010/08/06/20839767.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47563"/>
          <a:stretch/>
        </p:blipFill>
        <p:spPr bwMode="auto">
          <a:xfrm>
            <a:off x="4227054" y="4522419"/>
            <a:ext cx="1155569" cy="807568"/>
          </a:xfrm>
          <a:prstGeom prst="rect">
            <a:avLst/>
          </a:prstGeom>
          <a:noFill/>
          <a:extLst>
            <a:ext uri="{909E8E84-426E-40DD-AFC4-6F175D3DCCD1}">
              <a14:hiddenFill xmlns:a14="http://schemas.microsoft.com/office/drawing/2010/main">
                <a:solidFill>
                  <a:srgbClr val="FFFFFF"/>
                </a:solidFill>
              </a14:hiddenFill>
            </a:ext>
          </a:extLst>
        </p:spPr>
      </p:pic>
      <p:pic>
        <p:nvPicPr>
          <p:cNvPr id="27" name="Imagen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97153" y="3224156"/>
            <a:ext cx="2774363" cy="3633904"/>
          </a:xfrm>
          <a:prstGeom prst="rect">
            <a:avLst/>
          </a:prstGeom>
        </p:spPr>
      </p:pic>
      <p:sp>
        <p:nvSpPr>
          <p:cNvPr id="9" name="Elipse 8"/>
          <p:cNvSpPr/>
          <p:nvPr/>
        </p:nvSpPr>
        <p:spPr>
          <a:xfrm>
            <a:off x="4135629" y="4328482"/>
            <a:ext cx="1331844" cy="133184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35" name="Conector recto 34"/>
          <p:cNvCxnSpPr/>
          <p:nvPr/>
        </p:nvCxnSpPr>
        <p:spPr>
          <a:xfrm flipV="1">
            <a:off x="4751234" y="4318563"/>
            <a:ext cx="4440892"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ángulo 22"/>
          <p:cNvSpPr/>
          <p:nvPr/>
        </p:nvSpPr>
        <p:spPr>
          <a:xfrm>
            <a:off x="6021211" y="2716624"/>
            <a:ext cx="3036593" cy="1600438"/>
          </a:xfrm>
          <a:prstGeom prst="rect">
            <a:avLst/>
          </a:prstGeom>
        </p:spPr>
        <p:txBody>
          <a:bodyPr wrap="square">
            <a:spAutoFit/>
          </a:bodyPr>
          <a:lstStyle/>
          <a:p>
            <a:r>
              <a:rPr lang="es-CO" sz="1400" dirty="0" smtClean="0">
                <a:solidFill>
                  <a:schemeClr val="bg1"/>
                </a:solidFill>
                <a:latin typeface="Century Gothic" panose="020B0502020202020204" pitchFamily="34" charset="0"/>
              </a:rPr>
              <a:t>Cuando se destapa la botella de </a:t>
            </a:r>
            <a:r>
              <a:rPr lang="es-CO" sz="1400" dirty="0" smtClean="0">
                <a:solidFill>
                  <a:srgbClr val="4DAF45"/>
                </a:solidFill>
                <a:latin typeface="Century Gothic" panose="020B0502020202020204" pitchFamily="34" charset="0"/>
              </a:rPr>
              <a:t>Grolsch </a:t>
            </a:r>
            <a:r>
              <a:rPr lang="es-CO" sz="1400" dirty="0" smtClean="0">
                <a:solidFill>
                  <a:schemeClr val="bg1"/>
                </a:solidFill>
                <a:latin typeface="Century Gothic" panose="020B0502020202020204" pitchFamily="34" charset="0"/>
              </a:rPr>
              <a:t>en la App</a:t>
            </a:r>
            <a:r>
              <a:rPr lang="es-CO" sz="1400" dirty="0" smtClean="0">
                <a:solidFill>
                  <a:srgbClr val="4DAF45"/>
                </a:solidFill>
                <a:latin typeface="Century Gothic" panose="020B0502020202020204" pitchFamily="34" charset="0"/>
              </a:rPr>
              <a:t> </a:t>
            </a:r>
            <a:r>
              <a:rPr lang="es-CO" sz="1400" dirty="0" smtClean="0">
                <a:solidFill>
                  <a:schemeClr val="bg1"/>
                </a:solidFill>
                <a:latin typeface="Century Gothic" panose="020B0502020202020204" pitchFamily="34" charset="0"/>
              </a:rPr>
              <a:t>se podrán ver ilustraciones, animaciones, arte urbano, videos, música, </a:t>
            </a:r>
            <a:r>
              <a:rPr lang="es-CO" sz="1400" i="1" dirty="0" smtClean="0">
                <a:solidFill>
                  <a:schemeClr val="bg1"/>
                </a:solidFill>
                <a:latin typeface="Century Gothic" panose="020B0502020202020204" pitchFamily="34" charset="0"/>
              </a:rPr>
              <a:t>trailers </a:t>
            </a:r>
            <a:r>
              <a:rPr lang="es-CO" sz="1400" dirty="0" smtClean="0">
                <a:solidFill>
                  <a:schemeClr val="bg1"/>
                </a:solidFill>
                <a:latin typeface="Century Gothic" panose="020B0502020202020204" pitchFamily="34" charset="0"/>
              </a:rPr>
              <a:t>de cine independiente, y mucho más de diferentes artistas nacionales.</a:t>
            </a:r>
            <a:endParaRPr lang="es-CO" sz="1400" dirty="0"/>
          </a:p>
        </p:txBody>
      </p:sp>
      <p:sp>
        <p:nvSpPr>
          <p:cNvPr id="24" name="CuadroTexto 23"/>
          <p:cNvSpPr txBox="1"/>
          <p:nvPr/>
        </p:nvSpPr>
        <p:spPr>
          <a:xfrm>
            <a:off x="313254" y="1646253"/>
            <a:ext cx="2121863" cy="307777"/>
          </a:xfrm>
          <a:prstGeom prst="rect">
            <a:avLst/>
          </a:prstGeom>
          <a:noFill/>
        </p:spPr>
        <p:txBody>
          <a:bodyPr wrap="none" rtlCol="0">
            <a:spAutoFit/>
          </a:bodyPr>
          <a:lstStyle/>
          <a:p>
            <a:r>
              <a:rPr lang="es-CO" sz="1400" b="1" dirty="0">
                <a:solidFill>
                  <a:schemeClr val="bg1"/>
                </a:solidFill>
                <a:latin typeface="Calmont" pitchFamily="2" charset="0"/>
              </a:rPr>
              <a:t>Lo que </a:t>
            </a:r>
            <a:r>
              <a:rPr lang="es-CO" sz="1400" b="1" dirty="0" smtClean="0">
                <a:solidFill>
                  <a:schemeClr val="bg1"/>
                </a:solidFill>
                <a:latin typeface="Calmont" pitchFamily="2" charset="0"/>
              </a:rPr>
              <a:t>verán  los </a:t>
            </a:r>
            <a:r>
              <a:rPr lang="es-CO" sz="1400" b="1" dirty="0">
                <a:solidFill>
                  <a:schemeClr val="bg1"/>
                </a:solidFill>
                <a:latin typeface="Calmont" pitchFamily="2" charset="0"/>
              </a:rPr>
              <a:t>demás</a:t>
            </a:r>
          </a:p>
        </p:txBody>
      </p:sp>
      <p:sp>
        <p:nvSpPr>
          <p:cNvPr id="28" name="CuadroTexto 27"/>
          <p:cNvSpPr txBox="1"/>
          <p:nvPr/>
        </p:nvSpPr>
        <p:spPr>
          <a:xfrm>
            <a:off x="2970883" y="1621148"/>
            <a:ext cx="2191882" cy="307777"/>
          </a:xfrm>
          <a:prstGeom prst="rect">
            <a:avLst/>
          </a:prstGeom>
          <a:noFill/>
        </p:spPr>
        <p:txBody>
          <a:bodyPr wrap="none" rtlCol="0">
            <a:spAutoFit/>
          </a:bodyPr>
          <a:lstStyle/>
          <a:p>
            <a:r>
              <a:rPr lang="es-CO" sz="1400" b="1" dirty="0" smtClean="0">
                <a:solidFill>
                  <a:schemeClr val="bg1"/>
                </a:solidFill>
                <a:latin typeface="Calmont" pitchFamily="2" charset="0"/>
              </a:rPr>
              <a:t>Lo que verán  los </a:t>
            </a:r>
            <a:r>
              <a:rPr lang="es-CO" sz="1400" b="1" dirty="0" smtClean="0">
                <a:solidFill>
                  <a:srgbClr val="04C84F"/>
                </a:solidFill>
                <a:latin typeface="Calmont" pitchFamily="2" charset="0"/>
              </a:rPr>
              <a:t>Grolsch</a:t>
            </a:r>
            <a:endParaRPr lang="es-CO" sz="1400" b="1" dirty="0">
              <a:solidFill>
                <a:srgbClr val="04C84F"/>
              </a:solidFill>
              <a:latin typeface="Calmont" pitchFamily="2" charset="0"/>
            </a:endParaRPr>
          </a:p>
        </p:txBody>
      </p:sp>
      <p:sp>
        <p:nvSpPr>
          <p:cNvPr id="32" name="Rectángulo 12"/>
          <p:cNvSpPr/>
          <p:nvPr/>
        </p:nvSpPr>
        <p:spPr>
          <a:xfrm>
            <a:off x="6021211" y="4487506"/>
            <a:ext cx="2931944" cy="1384995"/>
          </a:xfrm>
          <a:prstGeom prst="rect">
            <a:avLst/>
          </a:prstGeom>
        </p:spPr>
        <p:txBody>
          <a:bodyPr wrap="square">
            <a:spAutoFit/>
          </a:bodyPr>
          <a:lstStyle/>
          <a:p>
            <a:r>
              <a:rPr lang="es-CO" sz="1400" dirty="0" smtClean="0">
                <a:solidFill>
                  <a:schemeClr val="bg1"/>
                </a:solidFill>
                <a:latin typeface="Century Gothic" panose="020B0502020202020204" pitchFamily="34" charset="0"/>
              </a:rPr>
              <a:t>Podrán encontrar información adicional de esos artistas y su trabajo, y además compartir la ubicación en donde hicieron el </a:t>
            </a:r>
            <a:r>
              <a:rPr lang="es-CO" sz="1400" dirty="0" smtClean="0">
                <a:solidFill>
                  <a:srgbClr val="4DAF45"/>
                </a:solidFill>
                <a:latin typeface="Century Gothic" panose="020B0502020202020204" pitchFamily="34" charset="0"/>
              </a:rPr>
              <a:t>swing top </a:t>
            </a:r>
            <a:r>
              <a:rPr lang="es-CO" sz="1400" dirty="0" smtClean="0">
                <a:solidFill>
                  <a:schemeClr val="bg1"/>
                </a:solidFill>
                <a:latin typeface="Century Gothic" panose="020B0502020202020204" pitchFamily="34" charset="0"/>
              </a:rPr>
              <a:t>en la ciudad en sus redes sociales.</a:t>
            </a:r>
            <a:endParaRPr lang="es-CO" sz="1400" dirty="0">
              <a:solidFill>
                <a:schemeClr val="bg1"/>
              </a:solidFill>
            </a:endParaRPr>
          </a:p>
        </p:txBody>
      </p:sp>
      <p:pic>
        <p:nvPicPr>
          <p:cNvPr id="33" name="Picture 6" descr="http://www.squidtooth.com/wp-content/uploads/2012/02/ico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48297" y="5504347"/>
            <a:ext cx="311957" cy="311957"/>
          </a:xfrm>
          <a:prstGeom prst="rect">
            <a:avLst/>
          </a:prstGeom>
          <a:noFill/>
          <a:extLst>
            <a:ext uri="{909E8E84-426E-40DD-AFC4-6F175D3DCCD1}">
              <a14:hiddenFill xmlns:a14="http://schemas.microsoft.com/office/drawing/2010/main">
                <a:solidFill>
                  <a:srgbClr val="FFFFFF"/>
                </a:solidFill>
              </a14:hiddenFill>
            </a:ext>
          </a:extLst>
        </p:spPr>
      </p:pic>
      <p:sp>
        <p:nvSpPr>
          <p:cNvPr id="38" name="CuadroTexto 6"/>
          <p:cNvSpPr txBox="1"/>
          <p:nvPr/>
        </p:nvSpPr>
        <p:spPr>
          <a:xfrm>
            <a:off x="3402379" y="339305"/>
            <a:ext cx="1747466" cy="584775"/>
          </a:xfrm>
          <a:prstGeom prst="rect">
            <a:avLst/>
          </a:prstGeom>
          <a:noFill/>
        </p:spPr>
        <p:txBody>
          <a:bodyPr wrap="none" rtlCol="0">
            <a:spAutoFit/>
          </a:bodyPr>
          <a:lstStyle/>
          <a:p>
            <a:r>
              <a:rPr lang="es-CO" sz="3200" b="1" spc="300" dirty="0" smtClean="0">
                <a:solidFill>
                  <a:schemeClr val="bg1"/>
                </a:solidFill>
                <a:latin typeface="Calmont" pitchFamily="2" charset="0"/>
              </a:rPr>
              <a:t>La idea</a:t>
            </a:r>
            <a:endParaRPr lang="es-CO" sz="3200" b="1" spc="300" dirty="0">
              <a:solidFill>
                <a:schemeClr val="bg1"/>
              </a:solidFill>
              <a:latin typeface="Calmont" pitchFamily="2" charset="0"/>
            </a:endParaRPr>
          </a:p>
        </p:txBody>
      </p:sp>
      <p:cxnSp>
        <p:nvCxnSpPr>
          <p:cNvPr id="39" name="Conector recto 7"/>
          <p:cNvCxnSpPr/>
          <p:nvPr/>
        </p:nvCxnSpPr>
        <p:spPr>
          <a:xfrm flipV="1">
            <a:off x="2738746" y="906914"/>
            <a:ext cx="3190637"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Conector recto 9"/>
          <p:cNvCxnSpPr/>
          <p:nvPr/>
        </p:nvCxnSpPr>
        <p:spPr>
          <a:xfrm flipV="1">
            <a:off x="2738746" y="345441"/>
            <a:ext cx="3190637"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Rectángulo 22"/>
          <p:cNvSpPr/>
          <p:nvPr/>
        </p:nvSpPr>
        <p:spPr>
          <a:xfrm>
            <a:off x="2174716" y="1029247"/>
            <a:ext cx="4583030" cy="338554"/>
          </a:xfrm>
          <a:prstGeom prst="rect">
            <a:avLst/>
          </a:prstGeom>
        </p:spPr>
        <p:txBody>
          <a:bodyPr wrap="square">
            <a:spAutoFit/>
          </a:bodyPr>
          <a:lstStyle/>
          <a:p>
            <a:r>
              <a:rPr lang="es-CO" sz="1600" b="1" dirty="0">
                <a:solidFill>
                  <a:srgbClr val="04C84F"/>
                </a:solidFill>
                <a:latin typeface="Calmont" pitchFamily="2" charset="0"/>
              </a:rPr>
              <a:t>Convocar </a:t>
            </a:r>
            <a:r>
              <a:rPr lang="es-CO" sz="1600" b="1" dirty="0" smtClean="0">
                <a:solidFill>
                  <a:srgbClr val="04C84F"/>
                </a:solidFill>
                <a:latin typeface="Calmont" pitchFamily="2" charset="0"/>
              </a:rPr>
              <a:t>+ Inspirar </a:t>
            </a:r>
            <a:r>
              <a:rPr lang="es-CO" sz="1600" b="1" dirty="0">
                <a:solidFill>
                  <a:srgbClr val="04C84F"/>
                </a:solidFill>
                <a:latin typeface="Calmont" pitchFamily="2" charset="0"/>
              </a:rPr>
              <a:t>+ Crear un mundo Grolsch </a:t>
            </a:r>
          </a:p>
        </p:txBody>
      </p:sp>
    </p:spTree>
    <p:extLst>
      <p:ext uri="{BB962C8B-B14F-4D97-AF65-F5344CB8AC3E}">
        <p14:creationId xmlns:p14="http://schemas.microsoft.com/office/powerpoint/2010/main" val="10830826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siriswebart.files.wordpress.com/2009/10/fortau_sor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538107" y="1940219"/>
            <a:ext cx="7766444" cy="1668662"/>
          </a:xfrm>
          <a:prstGeom prst="rect">
            <a:avLst/>
          </a:prstGeom>
          <a:solidFill>
            <a:schemeClr val="bg1"/>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CuadroTexto 7"/>
          <p:cNvSpPr txBox="1"/>
          <p:nvPr/>
        </p:nvSpPr>
        <p:spPr>
          <a:xfrm>
            <a:off x="1053117" y="3113980"/>
            <a:ext cx="885179" cy="184666"/>
          </a:xfrm>
          <a:prstGeom prst="rect">
            <a:avLst/>
          </a:prstGeom>
          <a:noFill/>
        </p:spPr>
        <p:txBody>
          <a:bodyPr wrap="none" rtlCol="0">
            <a:spAutoFit/>
          </a:bodyPr>
          <a:lstStyle/>
          <a:p>
            <a:r>
              <a:rPr lang="es-CO" sz="600" spc="300" dirty="0" smtClean="0">
                <a:solidFill>
                  <a:srgbClr val="4DAF45"/>
                </a:solidFill>
                <a:latin typeface="Calmont" pitchFamily="2" charset="0"/>
              </a:rPr>
              <a:t>SWINGTOP</a:t>
            </a:r>
            <a:endParaRPr lang="es-CO" sz="600" spc="300" dirty="0">
              <a:solidFill>
                <a:srgbClr val="4DAF45"/>
              </a:solidFill>
              <a:latin typeface="Calmont" pitchFamily="2" charset="0"/>
            </a:endParaRPr>
          </a:p>
        </p:txBody>
      </p:sp>
      <p:sp>
        <p:nvSpPr>
          <p:cNvPr id="9" name="CuadroTexto 8"/>
          <p:cNvSpPr txBox="1"/>
          <p:nvPr/>
        </p:nvSpPr>
        <p:spPr>
          <a:xfrm>
            <a:off x="1107616" y="3179701"/>
            <a:ext cx="777777" cy="276999"/>
          </a:xfrm>
          <a:prstGeom prst="rect">
            <a:avLst/>
          </a:prstGeom>
          <a:noFill/>
        </p:spPr>
        <p:txBody>
          <a:bodyPr wrap="none" rtlCol="0">
            <a:spAutoFit/>
          </a:bodyPr>
          <a:lstStyle/>
          <a:p>
            <a:r>
              <a:rPr lang="es-CO" sz="1200" dirty="0" smtClean="0">
                <a:solidFill>
                  <a:srgbClr val="4DAF45"/>
                </a:solidFill>
                <a:latin typeface="Coolvetica Rg" panose="020B0603030602020004" pitchFamily="34" charset="0"/>
              </a:rPr>
              <a:t>THE CITY</a:t>
            </a:r>
            <a:endParaRPr lang="es-CO" sz="1200" dirty="0">
              <a:solidFill>
                <a:srgbClr val="4DAF45"/>
              </a:solidFill>
              <a:latin typeface="Coolvetica Rg" panose="020B0603030602020004" pitchFamily="34" charset="0"/>
            </a:endParaRPr>
          </a:p>
        </p:txBody>
      </p:sp>
      <p:pic>
        <p:nvPicPr>
          <p:cNvPr id="10" name="Picture 4" descr="http://www.beeradvice.com.au/wp-content/Grolsch-Swing-Top-Bott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067" y="2921206"/>
            <a:ext cx="520966" cy="687675"/>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6320" y="621430"/>
            <a:ext cx="4761411" cy="6236571"/>
          </a:xfrm>
          <a:prstGeom prst="rect">
            <a:avLst/>
          </a:prstGeom>
        </p:spPr>
      </p:pic>
      <p:pic>
        <p:nvPicPr>
          <p:cNvPr id="11268" name="Picture 4" descr="http://culturacolectiva.com/wp-content/uploads/2013/02/Imagen-138.png"/>
          <p:cNvPicPr>
            <a:picLocks noChangeAspect="1" noChangeArrowheads="1"/>
          </p:cNvPicPr>
          <p:nvPr/>
        </p:nvPicPr>
        <p:blipFill rotWithShape="1">
          <a:blip r:embed="rId5">
            <a:extLst>
              <a:ext uri="{28A0092B-C50C-407E-A947-70E740481C1C}">
                <a14:useLocalDpi xmlns:a14="http://schemas.microsoft.com/office/drawing/2010/main" val="0"/>
              </a:ext>
            </a:extLst>
          </a:blip>
          <a:srcRect l="11739" t="10848" r="42216" b="23581"/>
          <a:stretch/>
        </p:blipFill>
        <p:spPr bwMode="auto">
          <a:xfrm>
            <a:off x="5336497" y="1918740"/>
            <a:ext cx="2323477" cy="1678898"/>
          </a:xfrm>
          <a:prstGeom prst="rect">
            <a:avLst/>
          </a:prstGeom>
          <a:noFill/>
          <a:extLst>
            <a:ext uri="{909E8E84-426E-40DD-AFC4-6F175D3DCCD1}">
              <a14:hiddenFill xmlns:a14="http://schemas.microsoft.com/office/drawing/2010/main">
                <a:solidFill>
                  <a:srgbClr val="FFFFFF"/>
                </a:solidFill>
              </a14:hiddenFill>
            </a:ext>
          </a:extLst>
        </p:spPr>
      </p:pic>
      <p:sp>
        <p:nvSpPr>
          <p:cNvPr id="15" name="Rectángulo 14"/>
          <p:cNvSpPr/>
          <p:nvPr/>
        </p:nvSpPr>
        <p:spPr>
          <a:xfrm>
            <a:off x="-48126" y="0"/>
            <a:ext cx="9192126" cy="6858000"/>
          </a:xfrm>
          <a:prstGeom prst="rect">
            <a:avLst/>
          </a:prstGeom>
          <a:gradFill flip="none" rotWithShape="1">
            <a:gsLst>
              <a:gs pos="0">
                <a:schemeClr val="bg1">
                  <a:alpha val="0"/>
                  <a:lumMod val="0"/>
                </a:schemeClr>
              </a:gs>
              <a:gs pos="92000">
                <a:schemeClr val="tx1">
                  <a:lumMod val="85000"/>
                  <a:lumOff val="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00"/>
          </a:p>
        </p:txBody>
      </p:sp>
      <p:pic>
        <p:nvPicPr>
          <p:cNvPr id="11270" name="Picture 6" descr="http://www.squidtooth.com/wp-content/uploads/2012/02/ic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264" y="4417856"/>
            <a:ext cx="623914" cy="623914"/>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22"/>
          <p:cNvSpPr/>
          <p:nvPr/>
        </p:nvSpPr>
        <p:spPr>
          <a:xfrm>
            <a:off x="538107" y="4552936"/>
            <a:ext cx="3109554" cy="1384995"/>
          </a:xfrm>
          <a:prstGeom prst="rect">
            <a:avLst/>
          </a:prstGeom>
        </p:spPr>
        <p:txBody>
          <a:bodyPr wrap="square">
            <a:spAutoFit/>
          </a:bodyPr>
          <a:lstStyle/>
          <a:p>
            <a:endParaRPr lang="es-CO" sz="1400" dirty="0">
              <a:solidFill>
                <a:schemeClr val="bg1"/>
              </a:solidFill>
              <a:latin typeface="Century Gothic" panose="020B0502020202020204" pitchFamily="34" charset="0"/>
            </a:endParaRPr>
          </a:p>
          <a:p>
            <a:r>
              <a:rPr lang="es-CO" sz="1400" dirty="0" smtClean="0">
                <a:solidFill>
                  <a:schemeClr val="bg1"/>
                </a:solidFill>
                <a:latin typeface="Century Gothic" panose="020B0502020202020204" pitchFamily="34" charset="0"/>
              </a:rPr>
              <a:t>No solo los </a:t>
            </a:r>
            <a:r>
              <a:rPr lang="es-CO" sz="1400" dirty="0" smtClean="0">
                <a:solidFill>
                  <a:srgbClr val="4DAF45"/>
                </a:solidFill>
                <a:latin typeface="Century Gothic" panose="020B0502020202020204" pitchFamily="34" charset="0"/>
              </a:rPr>
              <a:t>Grolsch </a:t>
            </a:r>
            <a:r>
              <a:rPr lang="es-CO" sz="1400" dirty="0" smtClean="0">
                <a:solidFill>
                  <a:schemeClr val="bg1"/>
                </a:solidFill>
                <a:latin typeface="Century Gothic" panose="020B0502020202020204" pitchFamily="34" charset="0"/>
              </a:rPr>
              <a:t>verán lo que otros no ven, sino que entre ellos mismos verán contenido distinto en cada formato  desde sus dispositivos.</a:t>
            </a:r>
            <a:endParaRPr lang="es-CO" sz="1400" dirty="0"/>
          </a:p>
        </p:txBody>
      </p:sp>
      <p:sp>
        <p:nvSpPr>
          <p:cNvPr id="24" name="CuadroTexto 6"/>
          <p:cNvSpPr txBox="1"/>
          <p:nvPr/>
        </p:nvSpPr>
        <p:spPr>
          <a:xfrm>
            <a:off x="598679" y="1184131"/>
            <a:ext cx="3822650" cy="400110"/>
          </a:xfrm>
          <a:prstGeom prst="rect">
            <a:avLst/>
          </a:prstGeom>
          <a:noFill/>
        </p:spPr>
        <p:txBody>
          <a:bodyPr wrap="none" rtlCol="0">
            <a:spAutoFit/>
          </a:bodyPr>
          <a:lstStyle/>
          <a:p>
            <a:r>
              <a:rPr lang="es-CO" sz="2000" b="1" spc="300" dirty="0" smtClean="0">
                <a:solidFill>
                  <a:schemeClr val="bg1"/>
                </a:solidFill>
                <a:latin typeface="Calmont" pitchFamily="2" charset="0"/>
              </a:rPr>
              <a:t>Cada </a:t>
            </a:r>
            <a:r>
              <a:rPr lang="es-CO" sz="2000" b="1" spc="300" dirty="0" smtClean="0">
                <a:solidFill>
                  <a:srgbClr val="4DAF45"/>
                </a:solidFill>
                <a:latin typeface="Calmont" pitchFamily="2" charset="0"/>
              </a:rPr>
              <a:t>Grolsch</a:t>
            </a:r>
            <a:r>
              <a:rPr lang="es-CO" sz="2000" b="1" spc="300" dirty="0" smtClean="0">
                <a:solidFill>
                  <a:schemeClr val="bg1"/>
                </a:solidFill>
                <a:latin typeface="Calmont" pitchFamily="2" charset="0"/>
              </a:rPr>
              <a:t> será único</a:t>
            </a:r>
            <a:endParaRPr lang="es-CO" sz="2000" b="1" spc="300" dirty="0">
              <a:solidFill>
                <a:schemeClr val="bg1"/>
              </a:solidFill>
              <a:latin typeface="Calmont" pitchFamily="2" charset="0"/>
            </a:endParaRPr>
          </a:p>
        </p:txBody>
      </p:sp>
      <p:cxnSp>
        <p:nvCxnSpPr>
          <p:cNvPr id="25" name="Conector recto 7"/>
          <p:cNvCxnSpPr/>
          <p:nvPr/>
        </p:nvCxnSpPr>
        <p:spPr>
          <a:xfrm flipV="1">
            <a:off x="538107" y="1662289"/>
            <a:ext cx="3883222"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Conector recto 9"/>
          <p:cNvCxnSpPr/>
          <p:nvPr/>
        </p:nvCxnSpPr>
        <p:spPr>
          <a:xfrm flipV="1">
            <a:off x="538107" y="1100816"/>
            <a:ext cx="3883222"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92271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48126" y="0"/>
            <a:ext cx="9224210" cy="6858000"/>
            <a:chOff x="-48126" y="0"/>
            <a:chExt cx="9224210" cy="6858000"/>
          </a:xfrm>
        </p:grpSpPr>
        <p:pic>
          <p:nvPicPr>
            <p:cNvPr id="6" name="Picture 2" descr="http://www.wallsave.com/wallpapers/1600x1000/minimalist/439967/minimalist-de-escritorio-madera-vieja-gratis-439967.jpg"/>
            <p:cNvPicPr>
              <a:picLocks noChangeAspect="1" noChangeArrowheads="1"/>
            </p:cNvPicPr>
            <p:nvPr/>
          </p:nvPicPr>
          <p:blipFill rotWithShape="1">
            <a:blip r:embed="rId2">
              <a:extLst>
                <a:ext uri="{28A0092B-C50C-407E-A947-70E740481C1C}">
                  <a14:useLocalDpi xmlns:a14="http://schemas.microsoft.com/office/drawing/2010/main" val="0"/>
                </a:ext>
              </a:extLst>
            </a:blip>
            <a:srcRect l="13011" r="3070"/>
            <a:stretch/>
          </p:blipFill>
          <p:spPr bwMode="auto">
            <a:xfrm>
              <a:off x="-32084" y="0"/>
              <a:ext cx="9208168"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48126" y="0"/>
              <a:ext cx="9192126" cy="6858000"/>
            </a:xfrm>
            <a:prstGeom prst="rect">
              <a:avLst/>
            </a:prstGeom>
            <a:gradFill flip="none" rotWithShape="1">
              <a:gsLst>
                <a:gs pos="0">
                  <a:schemeClr val="bg1">
                    <a:alpha val="0"/>
                    <a:lumMod val="0"/>
                  </a:schemeClr>
                </a:gs>
                <a:gs pos="92000">
                  <a:schemeClr val="tx1">
                    <a:lumMod val="85000"/>
                    <a:lumOff val="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 name="CuadroTexto 3"/>
          <p:cNvSpPr txBox="1"/>
          <p:nvPr/>
        </p:nvSpPr>
        <p:spPr>
          <a:xfrm>
            <a:off x="5630776" y="683642"/>
            <a:ext cx="2309264" cy="523220"/>
          </a:xfrm>
          <a:prstGeom prst="rect">
            <a:avLst/>
          </a:prstGeom>
          <a:noFill/>
        </p:spPr>
        <p:txBody>
          <a:bodyPr wrap="square" rtlCol="0">
            <a:spAutoFit/>
          </a:bodyPr>
          <a:lstStyle/>
          <a:p>
            <a:pPr algn="r"/>
            <a:r>
              <a:rPr lang="en-US" sz="2800" dirty="0" smtClean="0">
                <a:solidFill>
                  <a:srgbClr val="4DAF45"/>
                </a:solidFill>
                <a:latin typeface="Bebas Neue" panose="020B0606020202050201" pitchFamily="34" charset="0"/>
              </a:rPr>
              <a:t>Flow Chart</a:t>
            </a:r>
            <a:endParaRPr lang="en-US" sz="2800" dirty="0">
              <a:solidFill>
                <a:srgbClr val="4DAF45"/>
              </a:solidFill>
              <a:latin typeface="Bebas Neue" panose="020B0606020202050201" pitchFamily="34" charset="0"/>
            </a:endParaRPr>
          </a:p>
        </p:txBody>
      </p:sp>
      <p:sp>
        <p:nvSpPr>
          <p:cNvPr id="9" name="Rectángulo redondeado 8"/>
          <p:cNvSpPr/>
          <p:nvPr/>
        </p:nvSpPr>
        <p:spPr>
          <a:xfrm>
            <a:off x="5662860" y="607032"/>
            <a:ext cx="2807692" cy="59983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0" name="Conector recto 9"/>
          <p:cNvCxnSpPr/>
          <p:nvPr/>
        </p:nvCxnSpPr>
        <p:spPr>
          <a:xfrm flipV="1">
            <a:off x="7838493" y="1206862"/>
            <a:ext cx="1353633"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69222" y="603431"/>
            <a:ext cx="6408898"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100 Rectángulo redondeado"/>
          <p:cNvSpPr/>
          <p:nvPr/>
        </p:nvSpPr>
        <p:spPr>
          <a:xfrm>
            <a:off x="1442054" y="1740484"/>
            <a:ext cx="746169" cy="454996"/>
          </a:xfrm>
          <a:prstGeom prst="roundRect">
            <a:avLst/>
          </a:prstGeom>
          <a:solidFill>
            <a:srgbClr val="891227"/>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CO" sz="900" b="1" dirty="0" smtClean="0">
                <a:solidFill>
                  <a:srgbClr val="FFFFFF"/>
                </a:solidFill>
                <a:latin typeface="Century Gothic" panose="020B0502020202020204" pitchFamily="34" charset="0"/>
              </a:rPr>
              <a:t>Primero</a:t>
            </a:r>
            <a:endParaRPr lang="es-CO" sz="900" b="1" dirty="0">
              <a:solidFill>
                <a:srgbClr val="FFFFFF"/>
              </a:solidFill>
              <a:latin typeface="Century Gothic" panose="020B0502020202020204" pitchFamily="34" charset="0"/>
            </a:endParaRPr>
          </a:p>
        </p:txBody>
      </p:sp>
      <p:sp>
        <p:nvSpPr>
          <p:cNvPr id="13" name="101 Rectángulo redondeado"/>
          <p:cNvSpPr/>
          <p:nvPr/>
        </p:nvSpPr>
        <p:spPr>
          <a:xfrm>
            <a:off x="2283600" y="1740484"/>
            <a:ext cx="746169" cy="454996"/>
          </a:xfrm>
          <a:prstGeom prst="roundRect">
            <a:avLst/>
          </a:prstGeom>
          <a:solidFill>
            <a:srgbClr val="891227"/>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CO" sz="900" b="1" dirty="0" smtClean="0">
                <a:solidFill>
                  <a:srgbClr val="FFFFFF"/>
                </a:solidFill>
                <a:latin typeface="Century Gothic" panose="020B0502020202020204" pitchFamily="34" charset="0"/>
              </a:rPr>
              <a:t>Segundo</a:t>
            </a:r>
            <a:endParaRPr lang="es-CO" sz="900" b="1" dirty="0">
              <a:solidFill>
                <a:srgbClr val="FFFFFF"/>
              </a:solidFill>
              <a:latin typeface="Century Gothic" panose="020B0502020202020204" pitchFamily="34" charset="0"/>
            </a:endParaRPr>
          </a:p>
        </p:txBody>
      </p:sp>
      <p:sp>
        <p:nvSpPr>
          <p:cNvPr id="14" name="102 Rectángulo redondeado"/>
          <p:cNvSpPr/>
          <p:nvPr/>
        </p:nvSpPr>
        <p:spPr>
          <a:xfrm>
            <a:off x="3125146" y="1740484"/>
            <a:ext cx="746169" cy="454996"/>
          </a:xfrm>
          <a:prstGeom prst="roundRect">
            <a:avLst/>
          </a:prstGeom>
          <a:solidFill>
            <a:srgbClr val="891227"/>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CO" sz="900" b="1" dirty="0" smtClean="0">
                <a:solidFill>
                  <a:srgbClr val="FFFFFF"/>
                </a:solidFill>
                <a:latin typeface="Century Gothic" panose="020B0502020202020204" pitchFamily="34" charset="0"/>
              </a:rPr>
              <a:t>Tercero</a:t>
            </a:r>
            <a:endParaRPr lang="es-CO" sz="900" b="1" dirty="0">
              <a:solidFill>
                <a:srgbClr val="FFFFFF"/>
              </a:solidFill>
              <a:latin typeface="Century Gothic" panose="020B0502020202020204" pitchFamily="34" charset="0"/>
            </a:endParaRPr>
          </a:p>
        </p:txBody>
      </p:sp>
      <p:sp>
        <p:nvSpPr>
          <p:cNvPr id="15" name="103 Rectángulo redondeado"/>
          <p:cNvSpPr/>
          <p:nvPr/>
        </p:nvSpPr>
        <p:spPr>
          <a:xfrm>
            <a:off x="3966692" y="1740484"/>
            <a:ext cx="746169" cy="454996"/>
          </a:xfrm>
          <a:prstGeom prst="roundRect">
            <a:avLst/>
          </a:prstGeom>
          <a:solidFill>
            <a:srgbClr val="891227"/>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CO" sz="900" b="1" dirty="0" smtClean="0">
                <a:solidFill>
                  <a:srgbClr val="FFFFFF"/>
                </a:solidFill>
                <a:latin typeface="Century Gothic" panose="020B0502020202020204" pitchFamily="34" charset="0"/>
              </a:rPr>
              <a:t>Cuarto</a:t>
            </a:r>
            <a:endParaRPr lang="es-CO" sz="900" b="1" dirty="0">
              <a:solidFill>
                <a:srgbClr val="FFFFFF"/>
              </a:solidFill>
              <a:latin typeface="Century Gothic" panose="020B0502020202020204" pitchFamily="34" charset="0"/>
            </a:endParaRPr>
          </a:p>
        </p:txBody>
      </p:sp>
      <p:sp>
        <p:nvSpPr>
          <p:cNvPr id="16" name="104 Rectángulo redondeado"/>
          <p:cNvSpPr/>
          <p:nvPr/>
        </p:nvSpPr>
        <p:spPr>
          <a:xfrm>
            <a:off x="4808238" y="1740484"/>
            <a:ext cx="746169" cy="454996"/>
          </a:xfrm>
          <a:prstGeom prst="roundRect">
            <a:avLst/>
          </a:prstGeom>
          <a:solidFill>
            <a:srgbClr val="891227"/>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CO" sz="900" b="1" dirty="0" smtClean="0">
                <a:solidFill>
                  <a:srgbClr val="FFFFFF"/>
                </a:solidFill>
                <a:latin typeface="Century Gothic" panose="020B0502020202020204" pitchFamily="34" charset="0"/>
              </a:rPr>
              <a:t>Quinto</a:t>
            </a:r>
            <a:endParaRPr lang="es-CO" sz="900" b="1" dirty="0">
              <a:solidFill>
                <a:srgbClr val="FFFFFF"/>
              </a:solidFill>
              <a:latin typeface="Century Gothic" panose="020B0502020202020204" pitchFamily="34" charset="0"/>
            </a:endParaRPr>
          </a:p>
        </p:txBody>
      </p:sp>
      <p:sp>
        <p:nvSpPr>
          <p:cNvPr id="17" name="105 Rectángulo redondeado"/>
          <p:cNvSpPr/>
          <p:nvPr/>
        </p:nvSpPr>
        <p:spPr>
          <a:xfrm>
            <a:off x="5649784" y="1740484"/>
            <a:ext cx="746169" cy="454996"/>
          </a:xfrm>
          <a:prstGeom prst="roundRect">
            <a:avLst/>
          </a:prstGeom>
          <a:solidFill>
            <a:srgbClr val="891227"/>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CO" sz="900" b="1" dirty="0" smtClean="0">
                <a:solidFill>
                  <a:srgbClr val="FFFFFF"/>
                </a:solidFill>
                <a:latin typeface="Century Gothic" panose="020B0502020202020204" pitchFamily="34" charset="0"/>
              </a:rPr>
              <a:t>Sexto</a:t>
            </a:r>
            <a:endParaRPr lang="es-CO" sz="900" b="1" dirty="0">
              <a:solidFill>
                <a:srgbClr val="FFFFFF"/>
              </a:solidFill>
              <a:latin typeface="Century Gothic" panose="020B0502020202020204" pitchFamily="34" charset="0"/>
            </a:endParaRPr>
          </a:p>
        </p:txBody>
      </p:sp>
      <p:sp>
        <p:nvSpPr>
          <p:cNvPr id="19" name="135 Rectángulo redondeado"/>
          <p:cNvSpPr/>
          <p:nvPr/>
        </p:nvSpPr>
        <p:spPr>
          <a:xfrm>
            <a:off x="7514436" y="1740484"/>
            <a:ext cx="1198601" cy="454996"/>
          </a:xfrm>
          <a:prstGeom prst="roundRect">
            <a:avLst/>
          </a:prstGeom>
          <a:solidFill>
            <a:srgbClr val="4DAF45"/>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CO" sz="1100" b="1" dirty="0" smtClean="0">
                <a:solidFill>
                  <a:srgbClr val="FFFFFF"/>
                </a:solidFill>
                <a:latin typeface="Century Gothic" panose="020B0502020202020204" pitchFamily="34" charset="0"/>
              </a:rPr>
              <a:t>Inversión</a:t>
            </a:r>
            <a:endParaRPr lang="es-CO" sz="1100" b="1" dirty="0">
              <a:solidFill>
                <a:srgbClr val="FFFFFF"/>
              </a:solidFill>
              <a:latin typeface="Century Gothic" panose="020B0502020202020204" pitchFamily="34" charset="0"/>
            </a:endParaRPr>
          </a:p>
        </p:txBody>
      </p:sp>
      <p:sp>
        <p:nvSpPr>
          <p:cNvPr id="20" name="136 Rectángulo redondeado"/>
          <p:cNvSpPr/>
          <p:nvPr/>
        </p:nvSpPr>
        <p:spPr>
          <a:xfrm>
            <a:off x="7412194" y="1641566"/>
            <a:ext cx="1417390" cy="4520476"/>
          </a:xfrm>
          <a:prstGeom prst="roundRect">
            <a:avLst/>
          </a:prstGeom>
          <a:noFill/>
          <a:ln>
            <a:solidFill>
              <a:srgbClr val="4DAF4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solidFill>
                <a:srgbClr val="FFFFFF"/>
              </a:solidFill>
            </a:endParaRPr>
          </a:p>
        </p:txBody>
      </p:sp>
      <p:sp>
        <p:nvSpPr>
          <p:cNvPr id="21" name="98 Rectángulo redondeado"/>
          <p:cNvSpPr/>
          <p:nvPr/>
        </p:nvSpPr>
        <p:spPr>
          <a:xfrm>
            <a:off x="7406976" y="6249445"/>
            <a:ext cx="1422608" cy="390525"/>
          </a:xfrm>
          <a:prstGeom prst="roundRect">
            <a:avLst/>
          </a:prstGeom>
          <a:solidFill>
            <a:schemeClr val="accent1">
              <a:lumMod val="60000"/>
              <a:lumOff val="40000"/>
              <a:alpha val="37000"/>
            </a:schemeClr>
          </a:solidFill>
          <a:ln>
            <a:solidFill>
              <a:srgbClr val="4DAF4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200" dirty="0" smtClean="0">
                <a:solidFill>
                  <a:srgbClr val="4DAF45"/>
                </a:solidFill>
                <a:latin typeface="Century Gothic" panose="020B0502020202020204" pitchFamily="34" charset="0"/>
              </a:rPr>
              <a:t>$1.000.000.000</a:t>
            </a:r>
            <a:endParaRPr lang="es-CO" sz="1200" dirty="0">
              <a:solidFill>
                <a:srgbClr val="4DAF45"/>
              </a:solidFill>
              <a:latin typeface="Century Gothic" panose="020B0502020202020204" pitchFamily="34" charset="0"/>
            </a:endParaRPr>
          </a:p>
        </p:txBody>
      </p:sp>
      <p:sp>
        <p:nvSpPr>
          <p:cNvPr id="23" name="CuadroTexto 22"/>
          <p:cNvSpPr txBox="1"/>
          <p:nvPr/>
        </p:nvSpPr>
        <p:spPr>
          <a:xfrm>
            <a:off x="123077" y="839734"/>
            <a:ext cx="1249060" cy="276999"/>
          </a:xfrm>
          <a:prstGeom prst="rect">
            <a:avLst/>
          </a:prstGeom>
          <a:noFill/>
        </p:spPr>
        <p:txBody>
          <a:bodyPr wrap="none" rtlCol="0">
            <a:spAutoFit/>
          </a:bodyPr>
          <a:lstStyle/>
          <a:p>
            <a:r>
              <a:rPr lang="es-CO" sz="1200" dirty="0" smtClean="0">
                <a:solidFill>
                  <a:schemeClr val="bg1"/>
                </a:solidFill>
                <a:latin typeface="Calmont" pitchFamily="2" charset="0"/>
              </a:rPr>
              <a:t>MIX DE MEDIOS</a:t>
            </a:r>
            <a:endParaRPr lang="es-CO" sz="1200" dirty="0">
              <a:solidFill>
                <a:schemeClr val="bg1"/>
              </a:solidFill>
              <a:latin typeface="Calmont" pitchFamily="2" charset="0"/>
            </a:endParaRPr>
          </a:p>
        </p:txBody>
      </p:sp>
      <p:sp>
        <p:nvSpPr>
          <p:cNvPr id="28" name="43 Rectángulo redondeado"/>
          <p:cNvSpPr/>
          <p:nvPr/>
        </p:nvSpPr>
        <p:spPr>
          <a:xfrm>
            <a:off x="2283600" y="2808007"/>
            <a:ext cx="4953901" cy="524525"/>
          </a:xfrm>
          <a:prstGeom prst="roundRect">
            <a:avLst/>
          </a:prstGeom>
          <a:solidFill>
            <a:schemeClr val="bg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050" b="1" dirty="0" smtClean="0">
                <a:solidFill>
                  <a:schemeClr val="tx1"/>
                </a:solidFill>
                <a:latin typeface="Century Gothic" panose="020B0502020202020204" pitchFamily="34" charset="0"/>
              </a:rPr>
              <a:t>App Realidad Aumentada</a:t>
            </a:r>
          </a:p>
          <a:p>
            <a:pPr algn="ctr">
              <a:defRPr/>
            </a:pPr>
            <a:r>
              <a:rPr lang="es-CO" sz="1000" b="1" dirty="0" smtClean="0">
                <a:solidFill>
                  <a:schemeClr val="tx1"/>
                </a:solidFill>
                <a:latin typeface="Century Gothic" panose="020B0502020202020204" pitchFamily="34" charset="0"/>
              </a:rPr>
              <a:t>(Marca blanca, desarrollo de la app, codificación, manejo del contenido) </a:t>
            </a:r>
          </a:p>
        </p:txBody>
      </p:sp>
      <p:sp>
        <p:nvSpPr>
          <p:cNvPr id="27" name="Rectángulo 26"/>
          <p:cNvSpPr/>
          <p:nvPr/>
        </p:nvSpPr>
        <p:spPr>
          <a:xfrm>
            <a:off x="7506363" y="2945760"/>
            <a:ext cx="1228221" cy="307777"/>
          </a:xfrm>
          <a:prstGeom prst="rect">
            <a:avLst/>
          </a:prstGeom>
        </p:spPr>
        <p:txBody>
          <a:bodyPr wrap="none">
            <a:spAutoFit/>
          </a:bodyPr>
          <a:lstStyle/>
          <a:p>
            <a:pPr algn="ctr">
              <a:defRPr/>
            </a:pPr>
            <a:r>
              <a:rPr lang="es-CO" sz="1400" dirty="0" smtClean="0">
                <a:solidFill>
                  <a:srgbClr val="4DAF45"/>
                </a:solidFill>
                <a:latin typeface="Century Gothic" panose="020B0502020202020204" pitchFamily="34" charset="0"/>
              </a:rPr>
              <a:t>$ 34.700.000</a:t>
            </a:r>
            <a:endParaRPr lang="es-CO" sz="1400" dirty="0">
              <a:solidFill>
                <a:srgbClr val="4DAF45"/>
              </a:solidFill>
              <a:latin typeface="Century Gothic" panose="020B0502020202020204" pitchFamily="34" charset="0"/>
            </a:endParaRPr>
          </a:p>
        </p:txBody>
      </p:sp>
      <p:sp>
        <p:nvSpPr>
          <p:cNvPr id="30" name="Rectángulo 29"/>
          <p:cNvSpPr/>
          <p:nvPr/>
        </p:nvSpPr>
        <p:spPr>
          <a:xfrm>
            <a:off x="7506363" y="3631446"/>
            <a:ext cx="1228221" cy="307777"/>
          </a:xfrm>
          <a:prstGeom prst="rect">
            <a:avLst/>
          </a:prstGeom>
        </p:spPr>
        <p:txBody>
          <a:bodyPr wrap="none">
            <a:spAutoFit/>
          </a:bodyPr>
          <a:lstStyle/>
          <a:p>
            <a:pPr algn="ctr">
              <a:defRPr/>
            </a:pPr>
            <a:r>
              <a:rPr lang="es-CO" sz="1400" dirty="0" smtClean="0">
                <a:solidFill>
                  <a:srgbClr val="4DAF45"/>
                </a:solidFill>
                <a:latin typeface="Century Gothic" panose="020B0502020202020204" pitchFamily="34" charset="0"/>
              </a:rPr>
              <a:t>$ 35.500.000</a:t>
            </a:r>
            <a:endParaRPr lang="es-CO" sz="1400" dirty="0">
              <a:solidFill>
                <a:srgbClr val="4DAF45"/>
              </a:solidFill>
              <a:latin typeface="Century Gothic" panose="020B0502020202020204" pitchFamily="34" charset="0"/>
            </a:endParaRPr>
          </a:p>
        </p:txBody>
      </p:sp>
      <p:sp>
        <p:nvSpPr>
          <p:cNvPr id="31" name="43 Rectángulo redondeado"/>
          <p:cNvSpPr/>
          <p:nvPr/>
        </p:nvSpPr>
        <p:spPr>
          <a:xfrm>
            <a:off x="1442054" y="3517982"/>
            <a:ext cx="5795447" cy="475734"/>
          </a:xfrm>
          <a:prstGeom prst="roundRect">
            <a:avLst/>
          </a:prstGeom>
          <a:solidFill>
            <a:schemeClr val="bg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050" b="1" dirty="0" smtClean="0">
                <a:solidFill>
                  <a:schemeClr val="tx1"/>
                </a:solidFill>
                <a:latin typeface="Century Gothic" panose="020B0502020202020204" pitchFamily="34" charset="0"/>
              </a:rPr>
              <a:t>Redes Sociales</a:t>
            </a:r>
          </a:p>
          <a:p>
            <a:pPr algn="ctr">
              <a:defRPr/>
            </a:pPr>
            <a:r>
              <a:rPr lang="es-CO" sz="1050" b="1" dirty="0" smtClean="0">
                <a:solidFill>
                  <a:schemeClr val="tx1"/>
                </a:solidFill>
                <a:latin typeface="Century Gothic" panose="020B0502020202020204" pitchFamily="34" charset="0"/>
              </a:rPr>
              <a:t>(Social Ads, Page post </a:t>
            </a:r>
            <a:r>
              <a:rPr lang="es-CO" sz="1050" b="1" dirty="0" err="1" smtClean="0">
                <a:solidFill>
                  <a:schemeClr val="tx1"/>
                </a:solidFill>
                <a:latin typeface="Century Gothic" panose="020B0502020202020204" pitchFamily="34" charset="0"/>
              </a:rPr>
              <a:t>like</a:t>
            </a:r>
            <a:r>
              <a:rPr lang="es-CO" sz="1050" b="1" dirty="0" smtClean="0">
                <a:solidFill>
                  <a:schemeClr val="tx1"/>
                </a:solidFill>
                <a:latin typeface="Century Gothic" panose="020B0502020202020204" pitchFamily="34" charset="0"/>
              </a:rPr>
              <a:t>)</a:t>
            </a:r>
          </a:p>
        </p:txBody>
      </p:sp>
      <p:sp>
        <p:nvSpPr>
          <p:cNvPr id="32" name="Rectángulo 31"/>
          <p:cNvSpPr/>
          <p:nvPr/>
        </p:nvSpPr>
        <p:spPr>
          <a:xfrm>
            <a:off x="7479915" y="5448357"/>
            <a:ext cx="1327608" cy="307777"/>
          </a:xfrm>
          <a:prstGeom prst="rect">
            <a:avLst/>
          </a:prstGeom>
        </p:spPr>
        <p:txBody>
          <a:bodyPr wrap="none">
            <a:spAutoFit/>
          </a:bodyPr>
          <a:lstStyle/>
          <a:p>
            <a:pPr algn="ctr">
              <a:defRPr/>
            </a:pPr>
            <a:r>
              <a:rPr lang="es-CO" sz="1400" dirty="0" smtClean="0">
                <a:solidFill>
                  <a:srgbClr val="4DAF45"/>
                </a:solidFill>
                <a:latin typeface="Century Gothic" panose="020B0502020202020204" pitchFamily="34" charset="0"/>
              </a:rPr>
              <a:t>$ 760.400.000</a:t>
            </a:r>
            <a:endParaRPr lang="es-CO" sz="1400" dirty="0">
              <a:solidFill>
                <a:srgbClr val="4DAF45"/>
              </a:solidFill>
              <a:latin typeface="Century Gothic" panose="020B0502020202020204" pitchFamily="34" charset="0"/>
            </a:endParaRPr>
          </a:p>
        </p:txBody>
      </p:sp>
      <p:sp>
        <p:nvSpPr>
          <p:cNvPr id="29" name="CuadroTexto 28"/>
          <p:cNvSpPr txBox="1"/>
          <p:nvPr/>
        </p:nvSpPr>
        <p:spPr>
          <a:xfrm>
            <a:off x="273805" y="3571183"/>
            <a:ext cx="789127" cy="369332"/>
          </a:xfrm>
          <a:prstGeom prst="rect">
            <a:avLst/>
          </a:prstGeom>
          <a:noFill/>
        </p:spPr>
        <p:txBody>
          <a:bodyPr wrap="none" rtlCol="0">
            <a:spAutoFit/>
          </a:bodyPr>
          <a:lstStyle/>
          <a:p>
            <a:r>
              <a:rPr lang="es-CO" dirty="0" smtClean="0">
                <a:solidFill>
                  <a:schemeClr val="bg1"/>
                </a:solidFill>
                <a:latin typeface="Calmont" pitchFamily="2" charset="0"/>
              </a:rPr>
              <a:t>Digital</a:t>
            </a:r>
            <a:endParaRPr lang="es-CO" dirty="0">
              <a:solidFill>
                <a:schemeClr val="bg1"/>
              </a:solidFill>
              <a:latin typeface="Calmont" pitchFamily="2" charset="0"/>
            </a:endParaRPr>
          </a:p>
        </p:txBody>
      </p:sp>
      <p:sp>
        <p:nvSpPr>
          <p:cNvPr id="34" name="CuadroTexto 33"/>
          <p:cNvSpPr txBox="1"/>
          <p:nvPr/>
        </p:nvSpPr>
        <p:spPr>
          <a:xfrm>
            <a:off x="273805" y="2914982"/>
            <a:ext cx="846707" cy="369332"/>
          </a:xfrm>
          <a:prstGeom prst="rect">
            <a:avLst/>
          </a:prstGeom>
          <a:noFill/>
        </p:spPr>
        <p:txBody>
          <a:bodyPr wrap="none" rtlCol="0">
            <a:spAutoFit/>
          </a:bodyPr>
          <a:lstStyle/>
          <a:p>
            <a:r>
              <a:rPr lang="es-CO" dirty="0" smtClean="0">
                <a:solidFill>
                  <a:srgbClr val="891227"/>
                </a:solidFill>
                <a:latin typeface="Calmont" pitchFamily="2" charset="0"/>
              </a:rPr>
              <a:t>Mobile</a:t>
            </a:r>
            <a:endParaRPr lang="es-CO" dirty="0">
              <a:solidFill>
                <a:srgbClr val="891227"/>
              </a:solidFill>
              <a:latin typeface="Calmont" pitchFamily="2" charset="0"/>
            </a:endParaRPr>
          </a:p>
        </p:txBody>
      </p:sp>
      <p:sp>
        <p:nvSpPr>
          <p:cNvPr id="35" name="CuadroTexto 34"/>
          <p:cNvSpPr txBox="1"/>
          <p:nvPr/>
        </p:nvSpPr>
        <p:spPr>
          <a:xfrm>
            <a:off x="273805" y="4839054"/>
            <a:ext cx="1065613" cy="369332"/>
          </a:xfrm>
          <a:prstGeom prst="rect">
            <a:avLst/>
          </a:prstGeom>
          <a:noFill/>
        </p:spPr>
        <p:txBody>
          <a:bodyPr wrap="none" rtlCol="0">
            <a:spAutoFit/>
          </a:bodyPr>
          <a:lstStyle/>
          <a:p>
            <a:r>
              <a:rPr lang="en-US" dirty="0" smtClean="0">
                <a:solidFill>
                  <a:srgbClr val="04C84F"/>
                </a:solidFill>
                <a:latin typeface="Calmont" pitchFamily="2" charset="0"/>
              </a:rPr>
              <a:t>Outdoor</a:t>
            </a:r>
            <a:endParaRPr lang="en-US" dirty="0">
              <a:solidFill>
                <a:srgbClr val="04C84F"/>
              </a:solidFill>
              <a:latin typeface="Calmont" pitchFamily="2" charset="0"/>
            </a:endParaRPr>
          </a:p>
        </p:txBody>
      </p:sp>
      <p:sp>
        <p:nvSpPr>
          <p:cNvPr id="36" name="43 Rectángulo redondeado"/>
          <p:cNvSpPr/>
          <p:nvPr/>
        </p:nvSpPr>
        <p:spPr>
          <a:xfrm>
            <a:off x="1442054" y="4158602"/>
            <a:ext cx="746169" cy="448269"/>
          </a:xfrm>
          <a:prstGeom prst="roundRect">
            <a:avLst/>
          </a:prstGeom>
          <a:solidFill>
            <a:schemeClr val="bg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800" b="1" dirty="0" smtClean="0">
                <a:solidFill>
                  <a:schemeClr val="tx1"/>
                </a:solidFill>
                <a:latin typeface="Century Gothic" panose="020B0502020202020204" pitchFamily="34" charset="0"/>
              </a:rPr>
              <a:t>Tomas de home</a:t>
            </a:r>
            <a:endParaRPr lang="es-CO" sz="800" b="1" dirty="0">
              <a:solidFill>
                <a:schemeClr val="tx1"/>
              </a:solidFill>
              <a:latin typeface="Century Gothic" panose="020B0502020202020204" pitchFamily="34" charset="0"/>
            </a:endParaRPr>
          </a:p>
        </p:txBody>
      </p:sp>
      <p:sp>
        <p:nvSpPr>
          <p:cNvPr id="37" name="43 Rectángulo redondeado"/>
          <p:cNvSpPr/>
          <p:nvPr/>
        </p:nvSpPr>
        <p:spPr>
          <a:xfrm>
            <a:off x="3125146" y="5386741"/>
            <a:ext cx="4112355" cy="448269"/>
          </a:xfrm>
          <a:prstGeom prst="roundRect">
            <a:avLst/>
          </a:prstGeom>
          <a:solidFill>
            <a:schemeClr val="bg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050" b="1" dirty="0" smtClean="0">
                <a:solidFill>
                  <a:schemeClr val="tx1"/>
                </a:solidFill>
                <a:latin typeface="Century Gothic" panose="020B0502020202020204" pitchFamily="34" charset="0"/>
              </a:rPr>
              <a:t>Grandes Formatos Urbanos</a:t>
            </a:r>
          </a:p>
          <a:p>
            <a:pPr algn="ctr">
              <a:defRPr/>
            </a:pPr>
            <a:r>
              <a:rPr lang="es-CO" sz="1050" b="1" dirty="0" smtClean="0">
                <a:solidFill>
                  <a:schemeClr val="tx1"/>
                </a:solidFill>
                <a:latin typeface="Century Gothic" panose="020B0502020202020204" pitchFamily="34" charset="0"/>
              </a:rPr>
              <a:t>(Diseño y Montaje) </a:t>
            </a:r>
          </a:p>
          <a:p>
            <a:pPr algn="ctr">
              <a:defRPr/>
            </a:pPr>
            <a:r>
              <a:rPr lang="es-CO" sz="700" b="1" dirty="0" smtClean="0">
                <a:solidFill>
                  <a:schemeClr val="tx1"/>
                </a:solidFill>
                <a:latin typeface="Century Gothic" panose="020B0502020202020204" pitchFamily="34" charset="0"/>
              </a:rPr>
              <a:t>Bogotá, Medellín y Cali</a:t>
            </a:r>
            <a:endParaRPr lang="es-CO" sz="700" b="1" dirty="0">
              <a:solidFill>
                <a:schemeClr val="tx1"/>
              </a:solidFill>
              <a:latin typeface="Century Gothic" panose="020B0502020202020204" pitchFamily="34" charset="0"/>
            </a:endParaRPr>
          </a:p>
        </p:txBody>
      </p:sp>
      <p:sp>
        <p:nvSpPr>
          <p:cNvPr id="40" name="Rectángulo 39"/>
          <p:cNvSpPr/>
          <p:nvPr/>
        </p:nvSpPr>
        <p:spPr>
          <a:xfrm>
            <a:off x="7473850" y="4863862"/>
            <a:ext cx="1327608" cy="307777"/>
          </a:xfrm>
          <a:prstGeom prst="rect">
            <a:avLst/>
          </a:prstGeom>
        </p:spPr>
        <p:txBody>
          <a:bodyPr wrap="none">
            <a:spAutoFit/>
          </a:bodyPr>
          <a:lstStyle/>
          <a:p>
            <a:pPr algn="ctr">
              <a:defRPr/>
            </a:pPr>
            <a:r>
              <a:rPr lang="es-CO" sz="1400" dirty="0" smtClean="0">
                <a:solidFill>
                  <a:srgbClr val="4DAF45"/>
                </a:solidFill>
                <a:latin typeface="Century Gothic" panose="020B0502020202020204" pitchFamily="34" charset="0"/>
              </a:rPr>
              <a:t>$ 148.300.000</a:t>
            </a:r>
            <a:endParaRPr lang="es-CO" sz="1400" dirty="0">
              <a:solidFill>
                <a:srgbClr val="4DAF45"/>
              </a:solidFill>
              <a:latin typeface="Century Gothic" panose="020B0502020202020204" pitchFamily="34" charset="0"/>
            </a:endParaRPr>
          </a:p>
        </p:txBody>
      </p:sp>
      <p:sp>
        <p:nvSpPr>
          <p:cNvPr id="42" name="Rectángulo 41"/>
          <p:cNvSpPr/>
          <p:nvPr/>
        </p:nvSpPr>
        <p:spPr>
          <a:xfrm>
            <a:off x="7556056" y="4215941"/>
            <a:ext cx="1228221" cy="307777"/>
          </a:xfrm>
          <a:prstGeom prst="rect">
            <a:avLst/>
          </a:prstGeom>
        </p:spPr>
        <p:txBody>
          <a:bodyPr wrap="none">
            <a:spAutoFit/>
          </a:bodyPr>
          <a:lstStyle/>
          <a:p>
            <a:pPr algn="ctr">
              <a:defRPr/>
            </a:pPr>
            <a:r>
              <a:rPr lang="es-CO" sz="1400" dirty="0" smtClean="0">
                <a:solidFill>
                  <a:srgbClr val="4DAF45"/>
                </a:solidFill>
                <a:latin typeface="Century Gothic" panose="020B0502020202020204" pitchFamily="34" charset="0"/>
              </a:rPr>
              <a:t>$ 21.100.000</a:t>
            </a:r>
            <a:endParaRPr lang="es-CO" sz="1400" dirty="0">
              <a:solidFill>
                <a:srgbClr val="4DAF45"/>
              </a:solidFill>
              <a:latin typeface="Century Gothic" panose="020B0502020202020204" pitchFamily="34" charset="0"/>
            </a:endParaRPr>
          </a:p>
        </p:txBody>
      </p:sp>
      <p:graphicFrame>
        <p:nvGraphicFramePr>
          <p:cNvPr id="46" name="Gráfico 45"/>
          <p:cNvGraphicFramePr/>
          <p:nvPr>
            <p:extLst>
              <p:ext uri="{D42A27DB-BD31-4B8C-83A1-F6EECF244321}">
                <p14:modId xmlns:p14="http://schemas.microsoft.com/office/powerpoint/2010/main" val="3666118864"/>
              </p:ext>
            </p:extLst>
          </p:nvPr>
        </p:nvGraphicFramePr>
        <p:xfrm>
          <a:off x="1235809" y="243334"/>
          <a:ext cx="4277193" cy="1508101"/>
        </p:xfrm>
        <a:graphic>
          <a:graphicData uri="http://schemas.openxmlformats.org/drawingml/2006/chart">
            <c:chart xmlns:c="http://schemas.openxmlformats.org/drawingml/2006/chart" xmlns:r="http://schemas.openxmlformats.org/officeDocument/2006/relationships" r:id="rId3"/>
          </a:graphicData>
        </a:graphic>
      </p:graphicFrame>
      <p:sp>
        <p:nvSpPr>
          <p:cNvPr id="55" name="43 Rectángulo redondeado"/>
          <p:cNvSpPr/>
          <p:nvPr/>
        </p:nvSpPr>
        <p:spPr>
          <a:xfrm>
            <a:off x="3125146" y="4157607"/>
            <a:ext cx="746169" cy="448269"/>
          </a:xfrm>
          <a:prstGeom prst="roundRect">
            <a:avLst/>
          </a:prstGeom>
          <a:solidFill>
            <a:schemeClr val="bg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900" b="1" dirty="0" err="1" smtClean="0">
                <a:solidFill>
                  <a:schemeClr val="tx1"/>
                </a:solidFill>
                <a:latin typeface="Century Gothic" panose="020B0502020202020204" pitchFamily="34" charset="0"/>
              </a:rPr>
              <a:t>Publi</a:t>
            </a:r>
            <a:r>
              <a:rPr lang="es-CO" sz="900" b="1" dirty="0" smtClean="0">
                <a:solidFill>
                  <a:schemeClr val="tx1"/>
                </a:solidFill>
                <a:latin typeface="Century Gothic" panose="020B0502020202020204" pitchFamily="34" charset="0"/>
              </a:rPr>
              <a:t>-reportaje</a:t>
            </a:r>
            <a:endParaRPr lang="es-CO" sz="900" b="1" dirty="0">
              <a:solidFill>
                <a:schemeClr val="tx1"/>
              </a:solidFill>
              <a:latin typeface="Century Gothic" panose="020B0502020202020204" pitchFamily="34" charset="0"/>
            </a:endParaRPr>
          </a:p>
        </p:txBody>
      </p:sp>
      <p:sp>
        <p:nvSpPr>
          <p:cNvPr id="56" name="43 Rectángulo redondeado"/>
          <p:cNvSpPr/>
          <p:nvPr/>
        </p:nvSpPr>
        <p:spPr>
          <a:xfrm>
            <a:off x="2283600" y="4744126"/>
            <a:ext cx="1587715" cy="448269"/>
          </a:xfrm>
          <a:prstGeom prst="roundRect">
            <a:avLst/>
          </a:prstGeom>
          <a:solidFill>
            <a:schemeClr val="bg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050" b="1" dirty="0" smtClean="0">
                <a:solidFill>
                  <a:schemeClr val="tx1"/>
                </a:solidFill>
                <a:latin typeface="Century Gothic" panose="020B0502020202020204" pitchFamily="34" charset="0"/>
              </a:rPr>
              <a:t>POP</a:t>
            </a:r>
            <a:endParaRPr lang="es-CO" sz="1050" b="1" dirty="0">
              <a:solidFill>
                <a:schemeClr val="tx1"/>
              </a:solidFill>
              <a:latin typeface="Century Gothic" panose="020B0502020202020204" pitchFamily="34" charset="0"/>
            </a:endParaRPr>
          </a:p>
        </p:txBody>
      </p:sp>
      <p:sp>
        <p:nvSpPr>
          <p:cNvPr id="57" name="43 Rectángulo redondeado"/>
          <p:cNvSpPr/>
          <p:nvPr/>
        </p:nvSpPr>
        <p:spPr>
          <a:xfrm>
            <a:off x="6491332" y="4161101"/>
            <a:ext cx="746169" cy="448269"/>
          </a:xfrm>
          <a:prstGeom prst="roundRect">
            <a:avLst/>
          </a:prstGeom>
          <a:solidFill>
            <a:schemeClr val="bg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900" b="1" dirty="0" smtClean="0">
                <a:solidFill>
                  <a:schemeClr val="tx1"/>
                </a:solidFill>
                <a:latin typeface="Century Gothic" panose="020B0502020202020204" pitchFamily="34" charset="0"/>
              </a:rPr>
              <a:t>Publi-reportaje</a:t>
            </a:r>
            <a:endParaRPr lang="es-CO" sz="900" b="1" dirty="0">
              <a:solidFill>
                <a:schemeClr val="tx1"/>
              </a:solidFill>
              <a:latin typeface="Century Gothic" panose="020B0502020202020204" pitchFamily="34" charset="0"/>
            </a:endParaRPr>
          </a:p>
        </p:txBody>
      </p:sp>
      <p:sp>
        <p:nvSpPr>
          <p:cNvPr id="38" name="105 Rectángulo redondeado"/>
          <p:cNvSpPr/>
          <p:nvPr/>
        </p:nvSpPr>
        <p:spPr>
          <a:xfrm>
            <a:off x="6491332" y="1753738"/>
            <a:ext cx="746169" cy="454996"/>
          </a:xfrm>
          <a:prstGeom prst="roundRect">
            <a:avLst/>
          </a:prstGeom>
          <a:solidFill>
            <a:srgbClr val="891227"/>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CO" sz="900" b="1" dirty="0" smtClean="0">
                <a:solidFill>
                  <a:srgbClr val="FFFFFF"/>
                </a:solidFill>
                <a:latin typeface="Century Gothic" panose="020B0502020202020204" pitchFamily="34" charset="0"/>
              </a:rPr>
              <a:t>Séptimo</a:t>
            </a:r>
            <a:endParaRPr lang="es-CO" sz="900" b="1" dirty="0">
              <a:solidFill>
                <a:srgbClr val="FFFFFF"/>
              </a:solidFill>
              <a:latin typeface="Century Gothic" panose="020B0502020202020204" pitchFamily="34" charset="0"/>
            </a:endParaRPr>
          </a:p>
        </p:txBody>
      </p:sp>
      <p:sp>
        <p:nvSpPr>
          <p:cNvPr id="39" name="CuadroTexto 22"/>
          <p:cNvSpPr txBox="1"/>
          <p:nvPr/>
        </p:nvSpPr>
        <p:spPr>
          <a:xfrm>
            <a:off x="418732" y="6321596"/>
            <a:ext cx="6647974" cy="246221"/>
          </a:xfrm>
          <a:prstGeom prst="rect">
            <a:avLst/>
          </a:prstGeom>
          <a:noFill/>
        </p:spPr>
        <p:txBody>
          <a:bodyPr wrap="none" rtlCol="0">
            <a:spAutoFit/>
          </a:bodyPr>
          <a:lstStyle/>
          <a:p>
            <a:r>
              <a:rPr lang="es-CO" sz="1000" b="1" dirty="0" smtClean="0">
                <a:solidFill>
                  <a:schemeClr val="bg1"/>
                </a:solidFill>
                <a:latin typeface="Calmont" pitchFamily="2" charset="0"/>
              </a:rPr>
              <a:t>CON LOS MEDIOS SELECCIONADOS PODEMOS OPTIMIZAR EL PRESUPUESTO ESTANDO MÁS TIEMPO AL AIRE</a:t>
            </a:r>
            <a:endParaRPr lang="es-CO" sz="1000" b="1" dirty="0">
              <a:solidFill>
                <a:schemeClr val="bg1"/>
              </a:solidFill>
              <a:latin typeface="Calmont" pitchFamily="2" charset="0"/>
            </a:endParaRPr>
          </a:p>
        </p:txBody>
      </p:sp>
    </p:spTree>
    <p:extLst>
      <p:ext uri="{BB962C8B-B14F-4D97-AF65-F5344CB8AC3E}">
        <p14:creationId xmlns:p14="http://schemas.microsoft.com/office/powerpoint/2010/main" val="157230253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1374</TotalTime>
  <Words>749</Words>
  <Application>Microsoft Office PowerPoint</Application>
  <PresentationFormat>Presentación en pantalla (4:3)</PresentationFormat>
  <Paragraphs>93</Paragraphs>
  <Slides>10</Slides>
  <Notes>0</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Jenny Ramirez</dc:creator>
  <cp:lastModifiedBy>USUARIO</cp:lastModifiedBy>
  <cp:revision>343</cp:revision>
  <dcterms:created xsi:type="dcterms:W3CDTF">2015-03-20T23:46:53Z</dcterms:created>
  <dcterms:modified xsi:type="dcterms:W3CDTF">2015-03-23T03:46:24Z</dcterms:modified>
</cp:coreProperties>
</file>