
<file path=[Content_Types].xml><?xml version="1.0" encoding="utf-8"?>
<Types xmlns="http://schemas.openxmlformats.org/package/2006/content-types">
  <Default ContentType="application/vnd.openxmlformats-package.relationships+xml" Extension="rels"/>
  <Default ContentType="image/png" Extension="png"/>
  <Default ContentType="application/xml" Extension="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7.xml"/>
  <Override ContentType="application/vnd.openxmlformats-officedocument.presentationml.slide+xml" PartName="/ppt/slides/slide1.xml"/>
  <Override ContentType="application/vnd.openxmlformats-officedocument.presentationml.slide+xml" PartName="/ppt/slides/slide8.xml"/>
  <Override ContentType="application/vnd.openxmlformats-officedocument.presentationml.slide+xml" PartName="/ppt/slides/slide10.xml"/>
  <Override ContentType="application/vnd.openxmlformats-officedocument.presentationml.slide+xml" PartName="/ppt/slides/slide4.xml"/>
  <Override ContentType="application/vnd.openxmlformats-officedocument.presentationml.slide+xml" PartName="/ppt/slides/slide2.xml"/>
  <Override ContentType="application/vnd.openxmlformats-officedocument.presentationml.slide+xml" PartName="/ppt/slides/slide9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3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F6ADAC0D-563D-44FF-99A1-90E78BBB1958}">
  <a:tblStyle styleId="{F6ADAC0D-563D-44FF-99A1-90E78BBB1958}" styleName="Table_0">
    <a:wholeTbl>
      <a:tcStyle>
        <a:tcBdr>
          <a:left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2" Type="http://schemas.openxmlformats.org/officeDocument/2006/relationships/presProps" Target="presProps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" Type="http://schemas.openxmlformats.org/officeDocument/2006/relationships/theme" Target="theme/theme2.xml"/><Relationship Id="rId4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3" Type="http://schemas.openxmlformats.org/officeDocument/2006/relationships/tableStyles" Target="tableStyles.xml"/><Relationship Id="rId11" Type="http://schemas.openxmlformats.org/officeDocument/2006/relationships/slide" Target="slides/slide6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" name="Shape 10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SzPct val="100000"/>
              <a:defRPr sz="3000"/>
            </a:lvl1pPr>
            <a:lvl2pPr>
              <a:spcBef>
                <a:spcPts val="480"/>
              </a:spcBef>
              <a:buSzPct val="100000"/>
              <a:defRPr sz="2400"/>
            </a:lvl2pPr>
            <a:lvl3pPr>
              <a:spcBef>
                <a:spcPts val="480"/>
              </a:spcBef>
              <a:buSzPct val="100000"/>
              <a:defRPr sz="2400"/>
            </a:lvl3pPr>
            <a:lvl4pPr>
              <a:spcBef>
                <a:spcPts val="360"/>
              </a:spcBef>
              <a:buSzPct val="100000"/>
              <a:defRPr sz="1800"/>
            </a:lvl4pPr>
            <a:lvl5pPr>
              <a:spcBef>
                <a:spcPts val="360"/>
              </a:spcBef>
              <a:buSzPct val="100000"/>
              <a:defRPr sz="1800"/>
            </a:lvl5pPr>
            <a:lvl6pPr>
              <a:spcBef>
                <a:spcPts val="360"/>
              </a:spcBef>
              <a:buSzPct val="100000"/>
              <a:defRPr sz="1800"/>
            </a:lvl6pPr>
            <a:lvl7pPr>
              <a:spcBef>
                <a:spcPts val="360"/>
              </a:spcBef>
              <a:buSzPct val="100000"/>
              <a:defRPr sz="1800"/>
            </a:lvl7pPr>
            <a:lvl8pPr>
              <a:spcBef>
                <a:spcPts val="360"/>
              </a:spcBef>
              <a:buSzPct val="100000"/>
              <a:defRPr sz="1800"/>
            </a:lvl8pPr>
            <a:lvl9pPr>
              <a:spcBef>
                <a:spcPts val="360"/>
              </a:spcBef>
              <a:buSzPct val="100000"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07.png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0.png"/><Relationship Id="rId3" Type="http://schemas.openxmlformats.org/officeDocument/2006/relationships/image" Target="../media/image08.png"/><Relationship Id="rId9" Type="http://schemas.openxmlformats.org/officeDocument/2006/relationships/image" Target="../media/image03.png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8" Type="http://schemas.openxmlformats.org/officeDocument/2006/relationships/image" Target="../media/image02.png"/><Relationship Id="rId7" Type="http://schemas.openxmlformats.org/officeDocument/2006/relationships/image" Target="../media/image01.pn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6.png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9.png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0.png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2.png"/><Relationship Id="rId5" Type="http://schemas.openxmlformats.org/officeDocument/2006/relationships/image" Target="../media/image04.pn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1.png"/><Relationship Id="rId3" Type="http://schemas.openxmlformats.org/officeDocument/2006/relationships/image" Target="../media/image08.png"/><Relationship Id="rId6" Type="http://schemas.openxmlformats.org/officeDocument/2006/relationships/image" Target="../media/image03.png"/><Relationship Id="rId5" Type="http://schemas.openxmlformats.org/officeDocument/2006/relationships/image" Target="../media/image02.png"/><Relationship Id="rId7" Type="http://schemas.openxmlformats.org/officeDocument/2006/relationships/image" Target="../media/image05.pn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08.pn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/>
        </p:nvSpPr>
        <p:spPr>
          <a:xfrm>
            <a:off x="406125" y="403475"/>
            <a:ext cx="16944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2000">
                <a:latin typeface="Roboto Slab"/>
                <a:ea typeface="Roboto Slab"/>
                <a:cs typeface="Roboto Slab"/>
                <a:sym typeface="Roboto Slab"/>
              </a:rPr>
              <a:t>RETO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406125" y="746525"/>
            <a:ext cx="30000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Posicionar a Grolsch como la cerveza de los creativos por naturaleza.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359600" y="1291175"/>
            <a:ext cx="1694400" cy="29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2000">
                <a:latin typeface="Roboto Slab"/>
                <a:ea typeface="Roboto Slab"/>
                <a:cs typeface="Roboto Slab"/>
                <a:sym typeface="Roboto Slab"/>
              </a:rPr>
              <a:t>OBJETIVO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397075" y="1823162"/>
            <a:ext cx="3000000" cy="60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Lograr que las personas se identifiquen con Grolsch por ser una cerveza auténtica.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435800" y="2427262"/>
            <a:ext cx="1694400" cy="29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1800">
                <a:latin typeface="Roboto Slab"/>
                <a:ea typeface="Roboto Slab"/>
                <a:cs typeface="Roboto Slab"/>
                <a:sym typeface="Roboto Slab"/>
              </a:rPr>
              <a:t>INSIGHT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397075" y="2747112"/>
            <a:ext cx="3000000" cy="226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Cada persona busca ser diferente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406125" y="3126900"/>
            <a:ext cx="1991099" cy="29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1800">
                <a:latin typeface="Roboto Slab"/>
                <a:ea typeface="Roboto Slab"/>
                <a:cs typeface="Roboto Slab"/>
                <a:sym typeface="Roboto Slab"/>
              </a:rPr>
              <a:t>ESTRATEGIA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381000" y="3461125"/>
            <a:ext cx="3642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Generaremos una conversación entre Grolsch</a:t>
            </a:r>
          </a:p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y la ciudad a través de los mensajes que encontramos en el escenario urbano y digital, donde la marca claramente presente su postura independiente.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9550" y="224175"/>
            <a:ext cx="3352024" cy="203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9672" y="2310775"/>
            <a:ext cx="2171377" cy="198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3325" y="2286300"/>
            <a:ext cx="2224850" cy="198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0198" y="1226375"/>
            <a:ext cx="2107960" cy="50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90173" y="643336"/>
            <a:ext cx="2108001" cy="50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31550" y="1838800"/>
            <a:ext cx="2025250" cy="34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/>
        </p:nvSpPr>
        <p:spPr>
          <a:xfrm>
            <a:off x="605050" y="868475"/>
            <a:ext cx="16944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s" sz="3500">
                <a:latin typeface="Roboto Slab"/>
                <a:ea typeface="Roboto Slab"/>
                <a:cs typeface="Roboto Slab"/>
                <a:sym typeface="Roboto Slab"/>
              </a:rPr>
              <a:t>RETO</a:t>
            </a:r>
          </a:p>
        </p:txBody>
      </p:sp>
      <p:sp>
        <p:nvSpPr>
          <p:cNvPr id="35" name="Shape 35"/>
          <p:cNvSpPr txBox="1"/>
          <p:nvPr/>
        </p:nvSpPr>
        <p:spPr>
          <a:xfrm>
            <a:off x="809300" y="1452300"/>
            <a:ext cx="4039200" cy="10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s" sz="1800">
                <a:latin typeface="Roboto Slab"/>
                <a:ea typeface="Roboto Slab"/>
                <a:cs typeface="Roboto Slab"/>
                <a:sym typeface="Roboto Slab"/>
              </a:rPr>
              <a:t>Posicionar a Grolsch como la cerveza de los creativos por naturaleza.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/>
          <p:nvPr/>
        </p:nvSpPr>
        <p:spPr>
          <a:xfrm rot="5400000">
            <a:off x="578600" y="1686774"/>
            <a:ext cx="370499" cy="90900"/>
          </a:xfrm>
          <a:prstGeom prst="triangle">
            <a:avLst>
              <a:gd fmla="val 5000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5559475" y="2113450"/>
            <a:ext cx="2934899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3500">
                <a:latin typeface="Roboto Slab"/>
                <a:ea typeface="Roboto Slab"/>
                <a:cs typeface="Roboto Slab"/>
                <a:sym typeface="Roboto Slab"/>
              </a:rPr>
              <a:t>OBJETIVO</a:t>
            </a:r>
          </a:p>
        </p:txBody>
      </p:sp>
      <p:sp>
        <p:nvSpPr>
          <p:cNvPr id="38" name="Shape 38"/>
          <p:cNvSpPr/>
          <p:nvPr/>
        </p:nvSpPr>
        <p:spPr>
          <a:xfrm rot="-5400000">
            <a:off x="7652200" y="2951100"/>
            <a:ext cx="370499" cy="90900"/>
          </a:xfrm>
          <a:prstGeom prst="triangle">
            <a:avLst>
              <a:gd fmla="val 5000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/>
        </p:nvSpPr>
        <p:spPr>
          <a:xfrm>
            <a:off x="3935775" y="2656125"/>
            <a:ext cx="3856200" cy="108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s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Lograr que las personas se identifiquen con Grolsch por ser una cerveza auténtica.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/>
        </p:nvSpPr>
        <p:spPr>
          <a:xfrm>
            <a:off x="6188600" y="979325"/>
            <a:ext cx="2117999" cy="606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3500">
                <a:latin typeface="Roboto Slab"/>
                <a:ea typeface="Roboto Slab"/>
                <a:cs typeface="Roboto Slab"/>
                <a:sym typeface="Roboto Slab"/>
              </a:rPr>
              <a:t>INSIGHT</a:t>
            </a:r>
          </a:p>
        </p:txBody>
      </p:sp>
      <p:sp>
        <p:nvSpPr>
          <p:cNvPr id="45" name="Shape 45"/>
          <p:cNvSpPr/>
          <p:nvPr/>
        </p:nvSpPr>
        <p:spPr>
          <a:xfrm rot="-5400000">
            <a:off x="7833250" y="1833600"/>
            <a:ext cx="370499" cy="92100"/>
          </a:xfrm>
          <a:prstGeom prst="triangle">
            <a:avLst>
              <a:gd fmla="val 5000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" name="Shape 46"/>
          <p:cNvSpPr txBox="1"/>
          <p:nvPr/>
        </p:nvSpPr>
        <p:spPr>
          <a:xfrm>
            <a:off x="4847350" y="1585925"/>
            <a:ext cx="3125100" cy="108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s" sz="1600">
                <a:latin typeface="Roboto Slab"/>
                <a:ea typeface="Roboto Slab"/>
                <a:cs typeface="Roboto Slab"/>
                <a:sym typeface="Roboto Slab"/>
              </a:rPr>
              <a:t>Cada persona busca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s" sz="1600">
                <a:latin typeface="Roboto Slab"/>
                <a:ea typeface="Roboto Slab"/>
                <a:cs typeface="Roboto Slab"/>
                <a:sym typeface="Roboto Slab"/>
              </a:rPr>
              <a:t>ser diferente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" name="Shape 47"/>
          <p:cNvSpPr txBox="1"/>
          <p:nvPr/>
        </p:nvSpPr>
        <p:spPr>
          <a:xfrm>
            <a:off x="615100" y="2064900"/>
            <a:ext cx="3030900" cy="606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3500">
                <a:latin typeface="Roboto Slab"/>
                <a:ea typeface="Roboto Slab"/>
                <a:cs typeface="Roboto Slab"/>
                <a:sym typeface="Roboto Slab"/>
              </a:rPr>
              <a:t>ESTRATEGIA</a:t>
            </a:r>
          </a:p>
        </p:txBody>
      </p:sp>
      <p:sp>
        <p:nvSpPr>
          <p:cNvPr id="48" name="Shape 48"/>
          <p:cNvSpPr/>
          <p:nvPr/>
        </p:nvSpPr>
        <p:spPr>
          <a:xfrm rot="5400000">
            <a:off x="580550" y="2855824"/>
            <a:ext cx="370499" cy="92100"/>
          </a:xfrm>
          <a:prstGeom prst="triangle">
            <a:avLst>
              <a:gd fmla="val 5000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" name="Shape 49"/>
          <p:cNvSpPr txBox="1"/>
          <p:nvPr/>
        </p:nvSpPr>
        <p:spPr>
          <a:xfrm>
            <a:off x="864800" y="2716625"/>
            <a:ext cx="4039200" cy="10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16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Generaremos una conversación entre Grolsch y la ciudad a través de los mensajes que encontramos en el escenario urbano y digital, donde la marca claramente presente su postura independiente.</a:t>
            </a:r>
          </a:p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6300" y="748775"/>
            <a:ext cx="4954250" cy="30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1901000" y="1520275"/>
            <a:ext cx="3030900" cy="606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3500">
                <a:latin typeface="Roboto Slab"/>
                <a:ea typeface="Roboto Slab"/>
                <a:cs typeface="Roboto Slab"/>
                <a:sym typeface="Roboto Slab"/>
              </a:rPr>
              <a:t>CONCEPTO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/>
        </p:nvSpPr>
        <p:spPr>
          <a:xfrm>
            <a:off x="497250" y="739450"/>
            <a:ext cx="3030900" cy="606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3500">
                <a:latin typeface="Roboto Slab"/>
                <a:ea typeface="Roboto Slab"/>
                <a:cs typeface="Roboto Slab"/>
                <a:sym typeface="Roboto Slab"/>
              </a:rPr>
              <a:t>¿CÓMO?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1147025" y="1508275"/>
            <a:ext cx="5850599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En una primera fase, </a:t>
            </a:r>
            <a:r>
              <a:rPr b="1" lang="es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Grolsch</a:t>
            </a:r>
            <a:r>
              <a:rPr lang="es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intervendrá los mensajes de los graffitis que hay en Bogotá, generando una conversación, no</a:t>
            </a:r>
          </a:p>
          <a:p>
            <a:pPr lvl="0" rtl="0">
              <a:spcBef>
                <a:spcPts val="0"/>
              </a:spcBef>
              <a:buNone/>
            </a:pPr>
            <a:r>
              <a:rPr lang="es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sólo con la ciudad sino también con los transeúntes.</a:t>
            </a:r>
          </a:p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/>
          <p:nvPr/>
        </p:nvSpPr>
        <p:spPr>
          <a:xfrm rot="5400000">
            <a:off x="915725" y="1682974"/>
            <a:ext cx="370499" cy="92100"/>
          </a:xfrm>
          <a:prstGeom prst="triangle">
            <a:avLst>
              <a:gd fmla="val 5000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 txBox="1"/>
          <p:nvPr/>
        </p:nvSpPr>
        <p:spPr>
          <a:xfrm>
            <a:off x="2058750" y="2350625"/>
            <a:ext cx="6182099" cy="1259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A partir de eso, generaremos contenido en redes sociales</a:t>
            </a:r>
          </a:p>
          <a:p>
            <a:pPr lvl="0" rtl="0">
              <a:spcBef>
                <a:spcPts val="0"/>
              </a:spcBef>
              <a:buNone/>
            </a:pPr>
            <a:r>
              <a:rPr lang="es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y apoyados en influenciadores y aliados estratégicos, invitaremos</a:t>
            </a:r>
          </a:p>
          <a:p>
            <a:pPr lvl="0" rtl="0">
              <a:spcBef>
                <a:spcPts val="0"/>
              </a:spcBef>
              <a:buNone/>
            </a:pPr>
            <a:r>
              <a:rPr lang="es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a seguir la conversación a través de tweets, el resultado de esta interacción será lograr la proyección más grande de contenidos independientes.</a:t>
            </a:r>
          </a:p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/>
          <p:nvPr/>
        </p:nvSpPr>
        <p:spPr>
          <a:xfrm rot="5400000">
            <a:off x="1827450" y="2538949"/>
            <a:ext cx="370499" cy="92100"/>
          </a:xfrm>
          <a:prstGeom prst="triangle">
            <a:avLst>
              <a:gd fmla="val 5000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" name="Shape 65"/>
          <p:cNvSpPr txBox="1"/>
          <p:nvPr/>
        </p:nvSpPr>
        <p:spPr>
          <a:xfrm>
            <a:off x="2642125" y="3658850"/>
            <a:ext cx="5850599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s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Por primera vez el edificio más emblemático de la ciudad,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s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La Torre Colpatria, será transformado en un medio de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s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proyección independiente.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/>
          <p:nvPr/>
        </p:nvSpPr>
        <p:spPr>
          <a:xfrm rot="5400000">
            <a:off x="2410825" y="3798074"/>
            <a:ext cx="370499" cy="92100"/>
          </a:xfrm>
          <a:prstGeom prst="triangle">
            <a:avLst>
              <a:gd fmla="val 5000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/>
        </p:nvSpPr>
        <p:spPr>
          <a:xfrm>
            <a:off x="203850" y="465200"/>
            <a:ext cx="3030900" cy="606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2500">
                <a:latin typeface="Roboto Slab"/>
                <a:ea typeface="Roboto Slab"/>
                <a:cs typeface="Roboto Slab"/>
                <a:sym typeface="Roboto Slab"/>
              </a:rPr>
              <a:t>GRAFFITIS</a:t>
            </a:r>
          </a:p>
        </p:txBody>
      </p:sp>
      <p:sp>
        <p:nvSpPr>
          <p:cNvPr id="72" name="Shape 72"/>
          <p:cNvSpPr/>
          <p:nvPr/>
        </p:nvSpPr>
        <p:spPr>
          <a:xfrm rot="10800000">
            <a:off x="319700" y="943224"/>
            <a:ext cx="370499" cy="92100"/>
          </a:xfrm>
          <a:prstGeom prst="triangle">
            <a:avLst>
              <a:gd fmla="val 5000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3" name="Shape 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022" y="1148802"/>
            <a:ext cx="3614374" cy="33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4421300" y="3163400"/>
            <a:ext cx="3118800" cy="606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2500">
                <a:latin typeface="Roboto Slab"/>
                <a:ea typeface="Roboto Slab"/>
                <a:cs typeface="Roboto Slab"/>
                <a:sym typeface="Roboto Slab"/>
              </a:rPr>
              <a:t>SOCIAL MEDIA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2199" y="538625"/>
            <a:ext cx="2476999" cy="26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/>
          <p:nvPr/>
        </p:nvSpPr>
        <p:spPr>
          <a:xfrm rot="5400000">
            <a:off x="4421325" y="2974474"/>
            <a:ext cx="370499" cy="92100"/>
          </a:xfrm>
          <a:prstGeom prst="triangle">
            <a:avLst>
              <a:gd fmla="val 5000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 txBox="1"/>
          <p:nvPr/>
        </p:nvSpPr>
        <p:spPr>
          <a:xfrm>
            <a:off x="4421300" y="3264000"/>
            <a:ext cx="4421100" cy="1443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s" sz="1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Grolsch creará una conversación interviniendo los mensajes de los graffitis y lo hará respondiendo de manera invasiva, demostrando su lenguaje independiente. Esta acción además de evidenciar la personalidad de la marca, generará awareness por su presencia</a:t>
            </a:r>
          </a:p>
          <a:p>
            <a:pPr lvl="0" rtl="0">
              <a:spcBef>
                <a:spcPts val="0"/>
              </a:spcBef>
              <a:buNone/>
            </a:pPr>
            <a:r>
              <a:rPr lang="es" sz="1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en los escenarios urbanos.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>
            <a:off x="481600" y="326625"/>
            <a:ext cx="4199999" cy="606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3000">
                <a:latin typeface="Roboto Slab"/>
                <a:ea typeface="Roboto Slab"/>
                <a:cs typeface="Roboto Slab"/>
                <a:sym typeface="Roboto Slab"/>
              </a:rPr>
              <a:t>INFLUENCIADORES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475" y="1106100"/>
            <a:ext cx="3163499" cy="76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6325" y="1980325"/>
            <a:ext cx="3163488" cy="76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237" y="2951912"/>
            <a:ext cx="3712722" cy="6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6325" y="3860150"/>
            <a:ext cx="2808274" cy="6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5241825" y="1298625"/>
            <a:ext cx="35429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Invitaremos a la gente a que siga la conversación creada por Grolsh, a través  de tweets con el hashtag #YoDiria respondiendo a cada graffiti como lo hizo Grolsh.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Para generar interacción y participación</a:t>
            </a:r>
          </a:p>
          <a:p>
            <a:pPr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de la gente tendremos como aliados estratégicos los escenarios más frecuentados por el target como son Cine Tonalá, Armando Records, y las Revistas Vice, y Bakánica además de influenciadores en twitter.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Esta acción generará un word of mouth, alcance en digital y posicionamiento de marca.</a:t>
            </a:r>
          </a:p>
          <a:p>
            <a:pPr lvl="0" rtl="0">
              <a:spcBef>
                <a:spcPts val="0"/>
              </a:spcBef>
              <a:buNone/>
            </a:pPr>
            <a:r>
              <a:rPr lang="es" sz="1800">
                <a:solidFill>
                  <a:schemeClr val="dk1"/>
                </a:solidFill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341500" y="680750"/>
            <a:ext cx="4199999" cy="733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s" sz="2500">
                <a:latin typeface="Roboto Slab"/>
                <a:ea typeface="Roboto Slab"/>
                <a:cs typeface="Roboto Slab"/>
                <a:sym typeface="Roboto Slab"/>
              </a:rPr>
              <a:t>CINE A 196 METROS DE ALTURA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Por primera vez el rascacielos más alto de Colombia,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La Torre Colpatria, será transformado por Grolsh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en la primera pantalla de cine de 196 metros de altura que podrá ser vista desde diferentes puntos de la ciudad gracias a su visibilidad. Grolsh lleva el cine independiente no sólo a sus seguidores, sino a la población vulnerable que no puede disfrutar este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tipo de contenidos.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Este será el inicio de 2 temporadas de cine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y arte independiente en lugares insospechados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para públicos inexplorados.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30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8575" y="612675"/>
            <a:ext cx="4088174" cy="365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" name="Shape 98"/>
          <p:cNvGraphicFramePr/>
          <p:nvPr/>
        </p:nvGraphicFramePr>
        <p:xfrm>
          <a:off x="172587" y="7892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{F6ADAC0D-563D-44FF-99A1-90E78BBB1958}</a:tableStyleId>
              </a:tblPr>
              <a:tblGrid>
                <a:gridCol w="780425"/>
                <a:gridCol w="723175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989475"/>
              </a:tblGrid>
              <a:tr h="5971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s" sz="1000"/>
                        <a:t>MEDIOS</a:t>
                      </a:r>
                    </a:p>
                  </a:txBody>
                  <a:tcPr marT="91425" marB="91425" marR="91425" marL="91425"/>
                </a:tc>
                <a:tc gridSpan="7"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s" sz="1000"/>
                        <a:t>SEMANA DE MANTENIMIENTO </a:t>
                      </a:r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hMerge="1"/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b="1" lang="es" sz="1000"/>
                        <a:t>1er día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b="1" lang="es" sz="1000"/>
                        <a:t>2do día</a:t>
                      </a:r>
                    </a:p>
                  </a:txBody>
                  <a:tcPr marT="91425" marB="91425" marR="91425" marL="91425"/>
                </a:tc>
                <a:tc gridSpan="4"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s" sz="1000"/>
                        <a:t>1 Mes </a:t>
                      </a:r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gridSpan="4"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s" sz="1000"/>
                        <a:t>2 Mes </a:t>
                      </a:r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b="1" lang="es" sz="1000"/>
                        <a:t>Inversión</a:t>
                      </a:r>
                    </a:p>
                  </a:txBody>
                  <a:tcPr marT="91425" marB="91425" marR="91425" marL="91425"/>
                </a:tc>
              </a:tr>
              <a:tr h="454925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s" sz="1000"/>
                        <a:t>Intervención graffitis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lang="es" sz="1000"/>
                        <a:t>60000 millones</a:t>
                      </a:r>
                    </a:p>
                  </a:txBody>
                  <a:tcPr marT="91425" marB="91425" marR="91425" marL="91425"/>
                </a:tc>
              </a:tr>
              <a:tr h="454925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s" sz="1000"/>
                        <a:t>Redes sociales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s" sz="1000"/>
                        <a:t>50000 millones</a:t>
                      </a:r>
                    </a:p>
                  </a:txBody>
                  <a:tcPr marT="91425" marB="91425" marR="91425" marL="91425"/>
                </a:tc>
              </a:tr>
              <a:tr h="1023625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s" sz="1000"/>
                        <a:t>Nuevo medio (Proyección cine independiente)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rtl="0" algn="ctr">
                        <a:spcBef>
                          <a:spcPts val="0"/>
                        </a:spcBef>
                        <a:buNone/>
                      </a:pPr>
                      <a:r>
                        <a:rPr lang="es" sz="1000"/>
                        <a:t>100.000 millones</a:t>
                      </a:r>
                    </a:p>
                  </a:txBody>
                  <a:tcPr marT="91425" marB="91425" marR="91425" marL="91425"/>
                </a:tc>
              </a:tr>
              <a:tr h="739275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s" sz="1000"/>
                        <a:t>Temporada de cine independiente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gridSpan="2"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s" sz="800"/>
                        <a:t>Expectativa</a:t>
                      </a: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s" sz="800"/>
                        <a:t>Proyección cine independiente</a:t>
                      </a: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800"/>
                        <a:t>Expectativa</a:t>
                      </a: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800"/>
                        <a:t>Proyección cine independiente</a:t>
                      </a:r>
                    </a:p>
                  </a:txBody>
                  <a:tcPr marT="91425" marB="91425" marR="91425" marL="91425">
                    <a:solidFill>
                      <a:srgbClr val="FFD966"/>
                    </a:solidFill>
                  </a:tcPr>
                </a:tc>
                <a:tc hMerge="1"/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lang="es" sz="1000"/>
                        <a:t>30000 millones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9" name="Shape 99"/>
          <p:cNvSpPr txBox="1"/>
          <p:nvPr/>
        </p:nvSpPr>
        <p:spPr>
          <a:xfrm>
            <a:off x="172600" y="96475"/>
            <a:ext cx="4199999" cy="606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s" sz="3000">
                <a:latin typeface="Roboto Slab"/>
                <a:ea typeface="Roboto Slab"/>
                <a:cs typeface="Roboto Slab"/>
                <a:sym typeface="Roboto Slab"/>
              </a:rPr>
              <a:t>MIX DE MEDIOS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3.xml><?xml version="1.0" encoding="utf-8"?>
<a:theme xmlns:a="http://schemas.openxmlformats.org/drawingml/2006/main" xmlns:r="http://schemas.openxmlformats.org/officeDocument/2006/relationships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