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549AA85-4E95-475F-B4CE-7E1A263B4776}">
  <a:tblStyle styleId="{1549AA85-4E95-475F-B4CE-7E1A263B4776}"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6" d="100"/>
          <a:sy n="116" d="100"/>
        </p:scale>
        <p:origin x="-413" y="14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32321467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 name="Shape 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x-none"/>
              <a:t>‹Nº›</a:t>
            </a:fld>
            <a:endParaRPr 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x-none"/>
              <a:t>‹Nº›</a:t>
            </a:fld>
            <a:endParaRPr lang="x-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x-none"/>
              <a:t>‹Nº›</a:t>
            </a:fld>
            <a:endParaRPr 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x-none"/>
              <a:t>‹Nº›</a:t>
            </a:fld>
            <a:endParaRPr lang="x-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x-none"/>
              <a:t>‹Nº›</a:t>
            </a:fld>
            <a:endParaRPr 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x-none"/>
              <a:t>‹Nº›</a:t>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x-none"/>
              <a:t>‹Nº›</a:t>
            </a:fld>
            <a:endParaRPr lang="x-none"/>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marketingdirecto.com/actualidad/checklists/las-5-caracteristicas-clave-de-las-personas-creativa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youngmarketing.co/millenials-en-colombi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hyperlink" Target="www.marketingdirecto.com/actualidad/checklists/las-12-senas-de-identidad-de-las-personas-creativa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hyperlink" Target="http://www.solomarketing.es/7-datos-curiosos-sobre-la-creativida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
        <p:cNvGrpSpPr/>
        <p:nvPr/>
      </p:nvGrpSpPr>
      <p:grpSpPr>
        <a:xfrm>
          <a:off x="0" y="0"/>
          <a:ext cx="0" cy="0"/>
          <a:chOff x="0" y="0"/>
          <a:chExt cx="0" cy="0"/>
        </a:xfrm>
      </p:grpSpPr>
      <p:sp>
        <p:nvSpPr>
          <p:cNvPr id="30" name="Shape 30"/>
          <p:cNvSpPr txBox="1"/>
          <p:nvPr/>
        </p:nvSpPr>
        <p:spPr>
          <a:xfrm>
            <a:off x="936675" y="1793234"/>
            <a:ext cx="4442400" cy="634500"/>
          </a:xfrm>
          <a:prstGeom prst="rect">
            <a:avLst/>
          </a:prstGeom>
          <a:noFill/>
          <a:ln>
            <a:noFill/>
          </a:ln>
        </p:spPr>
        <p:txBody>
          <a:bodyPr lIns="91425" tIns="91425" rIns="91425" bIns="91425" anchor="t" anchorCtr="0">
            <a:noAutofit/>
          </a:bodyPr>
          <a:lstStyle/>
          <a:p>
            <a:pPr lvl="0" rtl="0">
              <a:spcBef>
                <a:spcPts val="0"/>
              </a:spcBef>
              <a:buClr>
                <a:schemeClr val="dk1"/>
              </a:buClr>
              <a:buFont typeface="Arial"/>
              <a:buNone/>
            </a:pPr>
            <a:endParaRPr sz="1300" b="1">
              <a:solidFill>
                <a:schemeClr val="bg1"/>
              </a:solidFill>
              <a:latin typeface="Proxima Nova"/>
              <a:ea typeface="Proxima Nova"/>
              <a:cs typeface="Proxima Nova"/>
              <a:sym typeface="Proxima Nova"/>
            </a:endParaRPr>
          </a:p>
          <a:p>
            <a:pPr lvl="0" rtl="0">
              <a:spcBef>
                <a:spcPts val="0"/>
              </a:spcBef>
              <a:buClr>
                <a:schemeClr val="dk1"/>
              </a:buClr>
              <a:buSzPct val="84615"/>
              <a:buFont typeface="Arial"/>
              <a:buNone/>
            </a:pPr>
            <a:r>
              <a:rPr lang="x-none" sz="1300">
                <a:solidFill>
                  <a:schemeClr val="bg1"/>
                </a:solidFill>
                <a:latin typeface="Proxima Nova"/>
                <a:ea typeface="Proxima Nova"/>
                <a:cs typeface="Proxima Nova"/>
                <a:sym typeface="Proxima Nova"/>
              </a:rPr>
              <a:t>ACELERAR EL POSICIONAMIENTO DE MARCA.</a:t>
            </a:r>
          </a:p>
          <a:p>
            <a:pPr>
              <a:spcBef>
                <a:spcPts val="0"/>
              </a:spcBef>
              <a:buNone/>
            </a:pPr>
            <a:endParaRPr sz="1300">
              <a:solidFill>
                <a:schemeClr val="bg1"/>
              </a:solidFill>
              <a:latin typeface="Proxima Nova"/>
              <a:ea typeface="Proxima Nova"/>
              <a:cs typeface="Proxima Nova"/>
              <a:sym typeface="Proxima Nova"/>
            </a:endParaRPr>
          </a:p>
        </p:txBody>
      </p:sp>
      <p:sp>
        <p:nvSpPr>
          <p:cNvPr id="31" name="Shape 31"/>
          <p:cNvSpPr txBox="1"/>
          <p:nvPr/>
        </p:nvSpPr>
        <p:spPr>
          <a:xfrm>
            <a:off x="936675" y="2858850"/>
            <a:ext cx="7327500" cy="1011000"/>
          </a:xfrm>
          <a:prstGeom prst="rect">
            <a:avLst/>
          </a:prstGeom>
          <a:noFill/>
          <a:ln>
            <a:noFill/>
          </a:ln>
        </p:spPr>
        <p:txBody>
          <a:bodyPr lIns="91425" tIns="91425" rIns="91425" bIns="91425" anchor="ctr" anchorCtr="0">
            <a:noAutofit/>
          </a:bodyPr>
          <a:lstStyle/>
          <a:p>
            <a:pPr lvl="0" rtl="0">
              <a:spcBef>
                <a:spcPts val="0"/>
              </a:spcBef>
              <a:buNone/>
            </a:pPr>
            <a:r>
              <a:rPr lang="x-none" sz="1300">
                <a:solidFill>
                  <a:srgbClr val="F3F3F3"/>
                </a:solidFill>
                <a:latin typeface="Proxima Nova"/>
                <a:ea typeface="Proxima Nova"/>
                <a:cs typeface="Proxima Nova"/>
                <a:sym typeface="Proxima Nova"/>
              </a:rPr>
              <a:t> </a:t>
            </a:r>
          </a:p>
          <a:p>
            <a:pPr lvl="0" rtl="0">
              <a:spcBef>
                <a:spcPts val="0"/>
              </a:spcBef>
              <a:buNone/>
            </a:pPr>
            <a:r>
              <a:rPr lang="x-none" sz="1300">
                <a:solidFill>
                  <a:srgbClr val="F3F3F3"/>
                </a:solidFill>
                <a:latin typeface="Proxima Nova"/>
                <a:ea typeface="Proxima Nova"/>
                <a:cs typeface="Proxima Nova"/>
                <a:sym typeface="Proxima Nova"/>
              </a:rPr>
              <a:t>CREAR UN VÍNCULO ENTRE EL ESTILO DE VIDA DE NUESTRO TARGET </a:t>
            </a:r>
            <a:endParaRPr lang="es-CO" sz="1300" dirty="0" smtClean="0">
              <a:solidFill>
                <a:srgbClr val="F3F3F3"/>
              </a:solidFill>
              <a:latin typeface="Proxima Nova"/>
              <a:ea typeface="Proxima Nova"/>
              <a:cs typeface="Proxima Nova"/>
              <a:sym typeface="Proxima Nova"/>
            </a:endParaRPr>
          </a:p>
          <a:p>
            <a:pPr lvl="0" rtl="0">
              <a:spcBef>
                <a:spcPts val="0"/>
              </a:spcBef>
              <a:buNone/>
            </a:pPr>
            <a:r>
              <a:rPr lang="x-none" sz="1300" smtClean="0">
                <a:solidFill>
                  <a:srgbClr val="F3F3F3"/>
                </a:solidFill>
                <a:latin typeface="Proxima Nova"/>
                <a:ea typeface="Proxima Nova"/>
                <a:cs typeface="Proxima Nova"/>
                <a:sym typeface="Proxima Nova"/>
              </a:rPr>
              <a:t>Y </a:t>
            </a:r>
            <a:r>
              <a:rPr lang="x-none" sz="1300">
                <a:solidFill>
                  <a:srgbClr val="F3F3F3"/>
                </a:solidFill>
                <a:latin typeface="Proxima Nova"/>
                <a:ea typeface="Proxima Nova"/>
                <a:cs typeface="Proxima Nova"/>
                <a:sym typeface="Proxima Nova"/>
              </a:rPr>
              <a:t>NUESTROS VALORES.</a:t>
            </a:r>
          </a:p>
        </p:txBody>
      </p:sp>
      <p:sp>
        <p:nvSpPr>
          <p:cNvPr id="32" name="Shape 32"/>
          <p:cNvSpPr txBox="1"/>
          <p:nvPr/>
        </p:nvSpPr>
        <p:spPr>
          <a:xfrm>
            <a:off x="885350" y="1342334"/>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chemeClr val="bg1"/>
                </a:solidFill>
                <a:latin typeface="Proxima Nova"/>
                <a:ea typeface="Proxima Nova"/>
                <a:cs typeface="Proxima Nova"/>
                <a:sym typeface="Proxima Nova"/>
              </a:rPr>
              <a:t>RETO/</a:t>
            </a:r>
          </a:p>
        </p:txBody>
      </p:sp>
      <p:sp>
        <p:nvSpPr>
          <p:cNvPr id="33" name="Shape 33"/>
          <p:cNvSpPr txBox="1"/>
          <p:nvPr/>
        </p:nvSpPr>
        <p:spPr>
          <a:xfrm>
            <a:off x="885350" y="2529862"/>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F3F3F3"/>
                </a:solidFill>
                <a:latin typeface="Proxima Nova"/>
                <a:ea typeface="Proxima Nova"/>
                <a:cs typeface="Proxima Nova"/>
                <a:sym typeface="Proxima Nova"/>
              </a:rPr>
              <a:t>OBJETIVO/</a:t>
            </a:r>
          </a:p>
        </p:txBody>
      </p:sp>
      <p:pic>
        <p:nvPicPr>
          <p:cNvPr id="34" name="Shape 34"/>
          <p:cNvPicPr preferRelativeResize="0"/>
          <p:nvPr/>
        </p:nvPicPr>
        <p:blipFill>
          <a:blip r:embed="rId4">
            <a:alphaModFix/>
          </a:blip>
          <a:stretch>
            <a:fillRect/>
          </a:stretch>
        </p:blipFill>
        <p:spPr>
          <a:xfrm>
            <a:off x="8087000" y="4536624"/>
            <a:ext cx="984524" cy="553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Shape 106"/>
          <p:cNvSpPr txBox="1"/>
          <p:nvPr/>
        </p:nvSpPr>
        <p:spPr>
          <a:xfrm>
            <a:off x="732950" y="1278425"/>
            <a:ext cx="3511500" cy="785700"/>
          </a:xfrm>
          <a:prstGeom prst="rect">
            <a:avLst/>
          </a:prstGeom>
          <a:noFill/>
          <a:ln>
            <a:noFill/>
          </a:ln>
        </p:spPr>
        <p:txBody>
          <a:bodyPr lIns="91425" tIns="91425" rIns="91425" bIns="91425" anchor="t" anchorCtr="0">
            <a:noAutofit/>
          </a:bodyPr>
          <a:lstStyle/>
          <a:p>
            <a:pPr lvl="0" rtl="0">
              <a:spcBef>
                <a:spcPts val="0"/>
              </a:spcBef>
              <a:buNone/>
            </a:pPr>
            <a:r>
              <a:rPr lang="x-none" sz="1900" b="1">
                <a:solidFill>
                  <a:schemeClr val="dk1"/>
                </a:solidFill>
                <a:latin typeface="Proxima Nova"/>
                <a:ea typeface="Proxima Nova"/>
                <a:cs typeface="Proxima Nova"/>
                <a:sym typeface="Proxima Nova"/>
              </a:rPr>
              <a:t>RETO</a:t>
            </a:r>
          </a:p>
          <a:p>
            <a:pPr lvl="0" rtl="0">
              <a:spcBef>
                <a:spcPts val="0"/>
              </a:spcBef>
              <a:buNone/>
            </a:pPr>
            <a:r>
              <a:rPr lang="x-none" sz="1100">
                <a:solidFill>
                  <a:schemeClr val="dk1"/>
                </a:solidFill>
                <a:latin typeface="Proxima Nova"/>
                <a:ea typeface="Proxima Nova"/>
                <a:cs typeface="Proxima Nova"/>
                <a:sym typeface="Proxima Nova"/>
              </a:rPr>
              <a:t> </a:t>
            </a:r>
          </a:p>
          <a:p>
            <a:pPr lvl="0" rtl="0">
              <a:spcBef>
                <a:spcPts val="0"/>
              </a:spcBef>
              <a:buNone/>
            </a:pPr>
            <a:r>
              <a:rPr lang="x-none" sz="1100">
                <a:solidFill>
                  <a:schemeClr val="dk1"/>
                </a:solidFill>
                <a:latin typeface="Proxima Nova"/>
                <a:ea typeface="Proxima Nova"/>
                <a:cs typeface="Proxima Nova"/>
                <a:sym typeface="Proxima Nova"/>
              </a:rPr>
              <a:t>ACELERAR EL POSICIONAMIENTO DE MARCA.</a:t>
            </a:r>
          </a:p>
          <a:p>
            <a:pPr lvl="0" rtl="0">
              <a:spcBef>
                <a:spcPts val="0"/>
              </a:spcBef>
              <a:buNone/>
            </a:pPr>
            <a:endParaRPr>
              <a:latin typeface="Proxima Nova"/>
              <a:ea typeface="Proxima Nova"/>
              <a:cs typeface="Proxima Nova"/>
              <a:sym typeface="Proxima Nova"/>
            </a:endParaRPr>
          </a:p>
        </p:txBody>
      </p:sp>
      <p:sp>
        <p:nvSpPr>
          <p:cNvPr id="107" name="Shape 107"/>
          <p:cNvSpPr txBox="1"/>
          <p:nvPr/>
        </p:nvSpPr>
        <p:spPr>
          <a:xfrm>
            <a:off x="732950" y="2129775"/>
            <a:ext cx="5241299" cy="1062600"/>
          </a:xfrm>
          <a:prstGeom prst="rect">
            <a:avLst/>
          </a:prstGeom>
          <a:noFill/>
          <a:ln>
            <a:noFill/>
          </a:ln>
        </p:spPr>
        <p:txBody>
          <a:bodyPr lIns="91425" tIns="91425" rIns="91425" bIns="91425" anchor="ctr" anchorCtr="0">
            <a:noAutofit/>
          </a:bodyPr>
          <a:lstStyle/>
          <a:p>
            <a:pPr lvl="0" rtl="0">
              <a:spcBef>
                <a:spcPts val="0"/>
              </a:spcBef>
              <a:buNone/>
            </a:pPr>
            <a:r>
              <a:rPr lang="x-none" sz="1900" b="1">
                <a:solidFill>
                  <a:schemeClr val="dk1"/>
                </a:solidFill>
                <a:latin typeface="Proxima Nova"/>
                <a:ea typeface="Proxima Nova"/>
                <a:cs typeface="Proxima Nova"/>
                <a:sym typeface="Proxima Nova"/>
              </a:rPr>
              <a:t>OBJETIVO</a:t>
            </a:r>
          </a:p>
          <a:p>
            <a:pPr lvl="0" rtl="0">
              <a:spcBef>
                <a:spcPts val="0"/>
              </a:spcBef>
              <a:buNone/>
            </a:pPr>
            <a:r>
              <a:rPr lang="x-none" sz="1100">
                <a:solidFill>
                  <a:schemeClr val="dk1"/>
                </a:solidFill>
                <a:latin typeface="Proxima Nova"/>
                <a:ea typeface="Proxima Nova"/>
                <a:cs typeface="Proxima Nova"/>
                <a:sym typeface="Proxima Nova"/>
              </a:rPr>
              <a:t> </a:t>
            </a:r>
          </a:p>
          <a:p>
            <a:pPr rtl="0">
              <a:spcBef>
                <a:spcPts val="0"/>
              </a:spcBef>
              <a:buNone/>
            </a:pPr>
            <a:r>
              <a:rPr lang="x-none" sz="1100">
                <a:solidFill>
                  <a:schemeClr val="dk1"/>
                </a:solidFill>
                <a:latin typeface="Proxima Nova"/>
                <a:ea typeface="Proxima Nova"/>
                <a:cs typeface="Proxima Nova"/>
                <a:sym typeface="Proxima Nova"/>
              </a:rPr>
              <a:t>CREAR UN VÍNCULO ENTRE EL ESTILO </a:t>
            </a:r>
          </a:p>
          <a:p>
            <a:pPr rtl="0">
              <a:spcBef>
                <a:spcPts val="0"/>
              </a:spcBef>
              <a:buNone/>
            </a:pPr>
            <a:r>
              <a:rPr lang="x-none" sz="1100">
                <a:solidFill>
                  <a:schemeClr val="dk1"/>
                </a:solidFill>
                <a:latin typeface="Proxima Nova"/>
                <a:ea typeface="Proxima Nova"/>
                <a:cs typeface="Proxima Nova"/>
                <a:sym typeface="Proxima Nova"/>
              </a:rPr>
              <a:t>DE VIDA DE NUESTRO TARGET</a:t>
            </a:r>
          </a:p>
          <a:p>
            <a:pPr lvl="0" rtl="0">
              <a:spcBef>
                <a:spcPts val="0"/>
              </a:spcBef>
              <a:buNone/>
            </a:pPr>
            <a:r>
              <a:rPr lang="x-none" sz="1100">
                <a:solidFill>
                  <a:schemeClr val="dk1"/>
                </a:solidFill>
                <a:latin typeface="Proxima Nova"/>
                <a:ea typeface="Proxima Nova"/>
                <a:cs typeface="Proxima Nova"/>
                <a:sym typeface="Proxima Nova"/>
              </a:rPr>
              <a:t>Y NUESTROS VALORES.</a:t>
            </a:r>
          </a:p>
        </p:txBody>
      </p:sp>
      <p:sp>
        <p:nvSpPr>
          <p:cNvPr id="108" name="Shape 108"/>
          <p:cNvSpPr txBox="1"/>
          <p:nvPr/>
        </p:nvSpPr>
        <p:spPr>
          <a:xfrm>
            <a:off x="786000" y="3673925"/>
            <a:ext cx="5241299" cy="998400"/>
          </a:xfrm>
          <a:prstGeom prst="rect">
            <a:avLst/>
          </a:prstGeom>
          <a:noFill/>
          <a:ln>
            <a:noFill/>
          </a:ln>
        </p:spPr>
        <p:txBody>
          <a:bodyPr lIns="91425" tIns="91425" rIns="91425" bIns="91425" anchor="ctr" anchorCtr="0">
            <a:noAutofit/>
          </a:bodyPr>
          <a:lstStyle/>
          <a:p>
            <a:pPr rtl="0">
              <a:spcBef>
                <a:spcPts val="0"/>
              </a:spcBef>
              <a:buNone/>
            </a:pPr>
            <a:endParaRPr sz="1100" b="1">
              <a:solidFill>
                <a:schemeClr val="dk1"/>
              </a:solidFill>
              <a:latin typeface="Proxima Nova"/>
              <a:ea typeface="Proxima Nova"/>
              <a:cs typeface="Proxima Nova"/>
              <a:sym typeface="Proxima Nova"/>
            </a:endParaRPr>
          </a:p>
          <a:p>
            <a:pPr rtl="0">
              <a:spcBef>
                <a:spcPts val="0"/>
              </a:spcBef>
              <a:buNone/>
            </a:pPr>
            <a:r>
              <a:rPr lang="x-none" sz="1900" b="1">
                <a:solidFill>
                  <a:schemeClr val="dk1"/>
                </a:solidFill>
                <a:latin typeface="Proxima Nova"/>
                <a:ea typeface="Proxima Nova"/>
                <a:cs typeface="Proxima Nova"/>
                <a:sym typeface="Proxima Nova"/>
              </a:rPr>
              <a:t>INSIGHT</a:t>
            </a:r>
          </a:p>
          <a:p>
            <a:pPr rtl="0">
              <a:spcBef>
                <a:spcPts val="0"/>
              </a:spcBef>
              <a:buNone/>
            </a:pPr>
            <a:endParaRPr sz="1100">
              <a:solidFill>
                <a:schemeClr val="dk1"/>
              </a:solidFill>
              <a:latin typeface="Proxima Nova"/>
              <a:ea typeface="Proxima Nova"/>
              <a:cs typeface="Proxima Nova"/>
              <a:sym typeface="Proxima Nova"/>
            </a:endParaRPr>
          </a:p>
          <a:p>
            <a:pPr rtl="0">
              <a:spcBef>
                <a:spcPts val="0"/>
              </a:spcBef>
              <a:buNone/>
            </a:pPr>
            <a:r>
              <a:rPr lang="x-none" sz="1100">
                <a:solidFill>
                  <a:schemeClr val="dk1"/>
                </a:solidFill>
                <a:latin typeface="Proxima Nova"/>
                <a:ea typeface="Proxima Nova"/>
                <a:cs typeface="Proxima Nova"/>
                <a:sym typeface="Proxima Nova"/>
              </a:rPr>
              <a:t>LAS PERSONAS QUE DEJAN FLUIR </a:t>
            </a:r>
          </a:p>
          <a:p>
            <a:pPr rtl="0">
              <a:spcBef>
                <a:spcPts val="0"/>
              </a:spcBef>
              <a:buNone/>
            </a:pPr>
            <a:r>
              <a:rPr lang="x-none" sz="1100">
                <a:solidFill>
                  <a:schemeClr val="dk1"/>
                </a:solidFill>
                <a:latin typeface="Proxima Nova"/>
                <a:ea typeface="Proxima Nova"/>
                <a:cs typeface="Proxima Nova"/>
                <a:sym typeface="Proxima Nova"/>
              </a:rPr>
              <a:t>SU CREATIVIDAD SON AUTÉNTICAS.</a:t>
            </a:r>
          </a:p>
          <a:p>
            <a:pPr rtl="0">
              <a:spcBef>
                <a:spcPts val="0"/>
              </a:spcBef>
              <a:buNone/>
            </a:pPr>
            <a:endParaRPr sz="1100">
              <a:solidFill>
                <a:schemeClr val="dk1"/>
              </a:solidFill>
              <a:latin typeface="Proxima Nova"/>
              <a:ea typeface="Proxima Nova"/>
              <a:cs typeface="Proxima Nova"/>
              <a:sym typeface="Proxima Nova"/>
            </a:endParaRPr>
          </a:p>
          <a:p>
            <a:pPr rtl="0">
              <a:spcBef>
                <a:spcPts val="0"/>
              </a:spcBef>
              <a:buNone/>
            </a:pPr>
            <a:r>
              <a:rPr lang="x-none" sz="1000">
                <a:solidFill>
                  <a:srgbClr val="444444"/>
                </a:solidFill>
                <a:latin typeface="Proxima Nova"/>
                <a:ea typeface="Proxima Nova"/>
                <a:cs typeface="Proxima Nova"/>
                <a:sym typeface="Proxima Nova"/>
              </a:rPr>
              <a:t>Las personas creativas les preocupa poco si se equivocan o no. </a:t>
            </a:r>
            <a:r>
              <a:rPr lang="x-none" sz="1000" b="1">
                <a:solidFill>
                  <a:srgbClr val="444444"/>
                </a:solidFill>
                <a:latin typeface="Proxima Nova"/>
                <a:ea typeface="Proxima Nova"/>
                <a:cs typeface="Proxima Nova"/>
                <a:sym typeface="Proxima Nova"/>
              </a:rPr>
              <a:t>Se dejan llevar</a:t>
            </a:r>
            <a:r>
              <a:rPr lang="x-none" sz="1000">
                <a:solidFill>
                  <a:srgbClr val="444444"/>
                </a:solidFill>
                <a:latin typeface="Proxima Nova"/>
                <a:ea typeface="Proxima Nova"/>
                <a:cs typeface="Proxima Nova"/>
                <a:sym typeface="Proxima Nova"/>
              </a:rPr>
              <a:t> por la emoción de las ideas con las que se topan y están explorando constantemente </a:t>
            </a:r>
            <a:r>
              <a:rPr lang="x-none" sz="1000" b="1">
                <a:solidFill>
                  <a:srgbClr val="444444"/>
                </a:solidFill>
                <a:latin typeface="Proxima Nova"/>
                <a:ea typeface="Proxima Nova"/>
                <a:cs typeface="Proxima Nova"/>
                <a:sym typeface="Proxima Nova"/>
              </a:rPr>
              <a:t>su propia</a:t>
            </a:r>
            <a:r>
              <a:rPr lang="x-none" sz="1000">
                <a:solidFill>
                  <a:srgbClr val="444444"/>
                </a:solidFill>
                <a:latin typeface="Proxima Nova"/>
                <a:ea typeface="Proxima Nova"/>
                <a:cs typeface="Proxima Nova"/>
                <a:sym typeface="Proxima Nova"/>
              </a:rPr>
              <a:t> creatividad sin miedo a los obstáculos que pueden encontrarse en el camino. </a:t>
            </a:r>
          </a:p>
          <a:p>
            <a:pPr rtl="0">
              <a:spcBef>
                <a:spcPts val="0"/>
              </a:spcBef>
              <a:buNone/>
            </a:pPr>
            <a:endParaRPr sz="1000">
              <a:solidFill>
                <a:srgbClr val="444444"/>
              </a:solidFill>
              <a:latin typeface="Proxima Nova"/>
              <a:ea typeface="Proxima Nova"/>
              <a:cs typeface="Proxima Nova"/>
              <a:sym typeface="Proxima Nova"/>
            </a:endParaRPr>
          </a:p>
          <a:p>
            <a:pPr rtl="0">
              <a:spcBef>
                <a:spcPts val="0"/>
              </a:spcBef>
              <a:buNone/>
            </a:pPr>
            <a:endParaRPr sz="1100">
              <a:solidFill>
                <a:schemeClr val="dk1"/>
              </a:solidFill>
              <a:latin typeface="Proxima Nova"/>
              <a:ea typeface="Proxima Nova"/>
              <a:cs typeface="Proxima Nova"/>
              <a:sym typeface="Proxima Nova"/>
            </a:endParaRPr>
          </a:p>
          <a:p>
            <a:pPr lvl="0" rtl="0">
              <a:spcBef>
                <a:spcPts val="0"/>
              </a:spcBef>
              <a:buNone/>
            </a:pPr>
            <a:endParaRPr>
              <a:latin typeface="Proxima Nova"/>
              <a:ea typeface="Proxima Nova"/>
              <a:cs typeface="Proxima Nova"/>
              <a:sym typeface="Proxima Nova"/>
            </a:endParaRPr>
          </a:p>
        </p:txBody>
      </p:sp>
      <p:pic>
        <p:nvPicPr>
          <p:cNvPr id="109" name="Shape 109"/>
          <p:cNvPicPr preferRelativeResize="0"/>
          <p:nvPr/>
        </p:nvPicPr>
        <p:blipFill>
          <a:blip r:embed="rId4">
            <a:alphaModFix/>
          </a:blip>
          <a:stretch>
            <a:fillRect/>
          </a:stretch>
        </p:blipFill>
        <p:spPr>
          <a:xfrm>
            <a:off x="8087000" y="4536624"/>
            <a:ext cx="984524" cy="553800"/>
          </a:xfrm>
          <a:prstGeom prst="rect">
            <a:avLst/>
          </a:prstGeom>
          <a:noFill/>
          <a:ln>
            <a:noFill/>
          </a:ln>
        </p:spPr>
      </p:pic>
      <p:sp>
        <p:nvSpPr>
          <p:cNvPr id="110" name="Shape 110"/>
          <p:cNvSpPr txBox="1"/>
          <p:nvPr/>
        </p:nvSpPr>
        <p:spPr>
          <a:xfrm>
            <a:off x="732950" y="374125"/>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3BC63C"/>
                </a:solidFill>
                <a:latin typeface="Proxima Nova"/>
                <a:ea typeface="Proxima Nova"/>
                <a:cs typeface="Proxima Nova"/>
                <a:sym typeface="Proxima Nova"/>
              </a:rPr>
              <a:t>SÍNTESIS /</a:t>
            </a:r>
          </a:p>
        </p:txBody>
      </p:sp>
      <p:sp>
        <p:nvSpPr>
          <p:cNvPr id="111" name="Shape 111"/>
          <p:cNvSpPr txBox="1"/>
          <p:nvPr/>
        </p:nvSpPr>
        <p:spPr>
          <a:xfrm>
            <a:off x="4929175" y="1554300"/>
            <a:ext cx="5241299" cy="998400"/>
          </a:xfrm>
          <a:prstGeom prst="rect">
            <a:avLst/>
          </a:prstGeom>
          <a:noFill/>
          <a:ln>
            <a:noFill/>
          </a:ln>
        </p:spPr>
        <p:txBody>
          <a:bodyPr lIns="91425" tIns="91425" rIns="91425" bIns="91425" anchor="ctr" anchorCtr="0">
            <a:noAutofit/>
          </a:bodyPr>
          <a:lstStyle/>
          <a:p>
            <a:pPr lvl="0" rtl="0">
              <a:spcBef>
                <a:spcPts val="0"/>
              </a:spcBef>
              <a:buNone/>
            </a:pPr>
            <a:endParaRPr sz="1100" b="1">
              <a:solidFill>
                <a:schemeClr val="dk1"/>
              </a:solidFill>
              <a:latin typeface="Proxima Nova"/>
              <a:ea typeface="Proxima Nova"/>
              <a:cs typeface="Proxima Nova"/>
              <a:sym typeface="Proxima Nova"/>
            </a:endParaRPr>
          </a:p>
          <a:p>
            <a:pPr lvl="0" rtl="0">
              <a:spcBef>
                <a:spcPts val="0"/>
              </a:spcBef>
              <a:buNone/>
            </a:pPr>
            <a:r>
              <a:rPr lang="x-none" sz="1900" b="1">
                <a:solidFill>
                  <a:schemeClr val="dk1"/>
                </a:solidFill>
                <a:latin typeface="Proxima Nova"/>
                <a:ea typeface="Proxima Nova"/>
                <a:cs typeface="Proxima Nova"/>
                <a:sym typeface="Proxima Nova"/>
              </a:rPr>
              <a:t>ESTRATEGIA</a:t>
            </a:r>
          </a:p>
          <a:p>
            <a:pPr lvl="0" rtl="0">
              <a:spcBef>
                <a:spcPts val="0"/>
              </a:spcBef>
              <a:buNone/>
            </a:pPr>
            <a:endParaRPr sz="1100">
              <a:solidFill>
                <a:schemeClr val="dk1"/>
              </a:solidFill>
              <a:latin typeface="Proxima Nova"/>
              <a:ea typeface="Proxima Nova"/>
              <a:cs typeface="Proxima Nova"/>
              <a:sym typeface="Proxima Nova"/>
            </a:endParaRPr>
          </a:p>
          <a:p>
            <a:pPr lvl="0" rtl="0">
              <a:spcBef>
                <a:spcPts val="0"/>
              </a:spcBef>
              <a:buClr>
                <a:schemeClr val="dk1"/>
              </a:buClr>
              <a:buSzPct val="122222"/>
              <a:buFont typeface="Arial"/>
              <a:buNone/>
            </a:pPr>
            <a:r>
              <a:rPr lang="x-none" sz="900">
                <a:latin typeface="Proxima Nova"/>
                <a:ea typeface="Proxima Nova"/>
                <a:cs typeface="Proxima Nova"/>
                <a:sym typeface="Proxima Nova"/>
              </a:rPr>
              <a:t>NO USAREMOS MEDIOS PARA LLEGARLES DE MANERA INVASIVA,</a:t>
            </a:r>
          </a:p>
          <a:p>
            <a:pPr lvl="0" rtl="0">
              <a:spcBef>
                <a:spcPts val="0"/>
              </a:spcBef>
              <a:buClr>
                <a:schemeClr val="dk1"/>
              </a:buClr>
              <a:buSzPct val="122222"/>
              <a:buFont typeface="Arial"/>
              <a:buNone/>
            </a:pPr>
            <a:r>
              <a:rPr lang="x-none" sz="900">
                <a:latin typeface="Proxima Nova"/>
                <a:ea typeface="Proxima Nova"/>
                <a:cs typeface="Proxima Nova"/>
                <a:sym typeface="Proxima Nova"/>
              </a:rPr>
              <a:t>AL CONTRARIO, ELLOS NOS USARÁN COMO MEDIO PARA DEJAR FLUIR </a:t>
            </a:r>
          </a:p>
          <a:p>
            <a:pPr lvl="0" rtl="0">
              <a:spcBef>
                <a:spcPts val="0"/>
              </a:spcBef>
              <a:buClr>
                <a:schemeClr val="dk1"/>
              </a:buClr>
              <a:buSzPct val="122222"/>
              <a:buFont typeface="Arial"/>
              <a:buNone/>
            </a:pPr>
            <a:r>
              <a:rPr lang="x-none" sz="900">
                <a:latin typeface="Proxima Nova"/>
                <a:ea typeface="Proxima Nova"/>
                <a:cs typeface="Proxima Nova"/>
                <a:sym typeface="Proxima Nova"/>
              </a:rPr>
              <a:t>SU CREATIVIDAD Y EXPRESARSE LIBREMENTE.</a:t>
            </a:r>
          </a:p>
          <a:p>
            <a:pPr lvl="0" rtl="0">
              <a:spcBef>
                <a:spcPts val="0"/>
              </a:spcBef>
              <a:buClr>
                <a:schemeClr val="dk1"/>
              </a:buClr>
              <a:buSzPct val="122222"/>
              <a:buFont typeface="Arial"/>
              <a:buNone/>
            </a:pPr>
            <a:r>
              <a:rPr lang="x-none" sz="900" b="1">
                <a:latin typeface="Proxima Nova"/>
                <a:ea typeface="Proxima Nova"/>
                <a:cs typeface="Proxima Nova"/>
                <a:sym typeface="Proxima Nova"/>
              </a:rPr>
              <a:t> </a:t>
            </a:r>
          </a:p>
          <a:p>
            <a:pPr lvl="0" rtl="0">
              <a:spcBef>
                <a:spcPts val="0"/>
              </a:spcBef>
              <a:buClr>
                <a:schemeClr val="dk1"/>
              </a:buClr>
              <a:buSzPct val="122222"/>
              <a:buFont typeface="Arial"/>
              <a:buNone/>
            </a:pPr>
            <a:r>
              <a:rPr lang="x-none" sz="900" b="1">
                <a:latin typeface="Proxima Nova"/>
                <a:ea typeface="Proxima Nova"/>
                <a:cs typeface="Proxima Nova"/>
                <a:sym typeface="Proxima Nova"/>
              </a:rPr>
              <a:t>CREAREMOS UN VÍNCULO DE APOYO MUTUO.</a:t>
            </a:r>
          </a:p>
          <a:p>
            <a:pPr lvl="0" rtl="0">
              <a:spcBef>
                <a:spcPts val="0"/>
              </a:spcBef>
              <a:buNone/>
            </a:pPr>
            <a:endParaRPr sz="900">
              <a:latin typeface="Proxima Nova"/>
              <a:ea typeface="Proxima Nova"/>
              <a:cs typeface="Proxima Nova"/>
              <a:sym typeface="Proxima Nova"/>
            </a:endParaRPr>
          </a:p>
          <a:p>
            <a:pPr lvl="0" rtl="0">
              <a:spcBef>
                <a:spcPts val="0"/>
              </a:spcBef>
              <a:buNone/>
            </a:pPr>
            <a:endParaRPr sz="1100">
              <a:solidFill>
                <a:schemeClr val="dk1"/>
              </a:solidFill>
              <a:latin typeface="Proxima Nova"/>
              <a:ea typeface="Proxima Nova"/>
              <a:cs typeface="Proxima Nova"/>
              <a:sym typeface="Proxima Nova"/>
            </a:endParaRPr>
          </a:p>
          <a:p>
            <a:pPr lvl="0" rtl="0">
              <a:spcBef>
                <a:spcPts val="0"/>
              </a:spcBef>
              <a:buNone/>
            </a:pPr>
            <a:endParaRPr>
              <a:latin typeface="Proxima Nova"/>
              <a:ea typeface="Proxima Nova"/>
              <a:cs typeface="Proxima Nova"/>
              <a:sym typeface="Proxima Nova"/>
            </a:endParaRPr>
          </a:p>
        </p:txBody>
      </p:sp>
      <p:pic>
        <p:nvPicPr>
          <p:cNvPr id="112" name="Shape 112"/>
          <p:cNvPicPr preferRelativeResize="0"/>
          <p:nvPr/>
        </p:nvPicPr>
        <p:blipFill>
          <a:blip r:embed="rId5">
            <a:alphaModFix/>
          </a:blip>
          <a:stretch>
            <a:fillRect/>
          </a:stretch>
        </p:blipFill>
        <p:spPr>
          <a:xfrm>
            <a:off x="5687850" y="2556600"/>
            <a:ext cx="2330225" cy="2330225"/>
          </a:xfrm>
          <a:prstGeom prst="rect">
            <a:avLst/>
          </a:prstGeom>
          <a:noFill/>
          <a:ln>
            <a:noFill/>
          </a:ln>
        </p:spPr>
      </p:pic>
      <p:sp>
        <p:nvSpPr>
          <p:cNvPr id="113" name="Shape 113"/>
          <p:cNvSpPr txBox="1"/>
          <p:nvPr/>
        </p:nvSpPr>
        <p:spPr>
          <a:xfrm>
            <a:off x="4929175" y="2773500"/>
            <a:ext cx="2262000" cy="450899"/>
          </a:xfrm>
          <a:prstGeom prst="rect">
            <a:avLst/>
          </a:prstGeom>
          <a:noFill/>
          <a:ln>
            <a:noFill/>
          </a:ln>
        </p:spPr>
        <p:txBody>
          <a:bodyPr lIns="91425" tIns="91425" rIns="91425" bIns="91425" anchor="ctr" anchorCtr="0">
            <a:noAutofit/>
          </a:bodyPr>
          <a:lstStyle/>
          <a:p>
            <a:pPr lvl="0" rtl="0">
              <a:spcBef>
                <a:spcPts val="0"/>
              </a:spcBef>
              <a:buNone/>
            </a:pPr>
            <a:r>
              <a:rPr lang="x-none" sz="1900" b="1">
                <a:solidFill>
                  <a:schemeClr val="dk1"/>
                </a:solidFill>
                <a:latin typeface="Proxima Nova"/>
                <a:ea typeface="Proxima Nova"/>
                <a:cs typeface="Proxima Nova"/>
                <a:sym typeface="Proxima Nova"/>
              </a:rPr>
              <a:t>CONCEPTO</a:t>
            </a:r>
          </a:p>
          <a:p>
            <a:pPr lvl="0" rtl="0">
              <a:spcBef>
                <a:spcPts val="0"/>
              </a:spcBef>
              <a:buNone/>
            </a:pPr>
            <a:endParaRPr sz="900">
              <a:latin typeface="Proxima Nova"/>
              <a:ea typeface="Proxima Nova"/>
              <a:cs typeface="Proxima Nova"/>
              <a:sym typeface="Proxima Nova"/>
            </a:endParaRPr>
          </a:p>
          <a:p>
            <a:pPr lvl="0" rtl="0">
              <a:spcBef>
                <a:spcPts val="0"/>
              </a:spcBef>
              <a:buNone/>
            </a:pPr>
            <a:endParaRPr sz="1100">
              <a:solidFill>
                <a:schemeClr val="dk1"/>
              </a:solidFill>
              <a:latin typeface="Proxima Nova"/>
              <a:ea typeface="Proxima Nova"/>
              <a:cs typeface="Proxima Nova"/>
              <a:sym typeface="Proxima Nova"/>
            </a:endParaRPr>
          </a:p>
          <a:p>
            <a:pPr lvl="0" rtl="0">
              <a:spcBef>
                <a:spcPts val="0"/>
              </a:spcBef>
              <a:buNone/>
            </a:pPr>
            <a:endParaRPr>
              <a:latin typeface="Proxima Nova"/>
              <a:ea typeface="Proxima Nova"/>
              <a:cs typeface="Proxima Nova"/>
              <a:sym typeface="Proxima Nova"/>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
        <p:cNvGrpSpPr/>
        <p:nvPr/>
      </p:nvGrpSpPr>
      <p:grpSpPr>
        <a:xfrm>
          <a:off x="0" y="0"/>
          <a:ext cx="0" cy="0"/>
          <a:chOff x="0" y="0"/>
          <a:chExt cx="0" cy="0"/>
        </a:xfrm>
      </p:grpSpPr>
      <p:sp>
        <p:nvSpPr>
          <p:cNvPr id="39" name="Shape 39"/>
          <p:cNvSpPr txBox="1"/>
          <p:nvPr/>
        </p:nvSpPr>
        <p:spPr>
          <a:xfrm>
            <a:off x="732950" y="1662875"/>
            <a:ext cx="7671599" cy="2313900"/>
          </a:xfrm>
          <a:prstGeom prst="rect">
            <a:avLst/>
          </a:prstGeom>
          <a:noFill/>
          <a:ln>
            <a:noFill/>
          </a:ln>
        </p:spPr>
        <p:txBody>
          <a:bodyPr lIns="91425" tIns="91425" rIns="91425" bIns="91425" anchor="ctr" anchorCtr="0">
            <a:noAutofit/>
          </a:bodyPr>
          <a:lstStyle/>
          <a:p>
            <a:pPr lvl="0" rtl="0">
              <a:spcBef>
                <a:spcPts val="0"/>
              </a:spcBef>
              <a:buNone/>
            </a:pPr>
            <a:r>
              <a:rPr lang="x-none" sz="1300">
                <a:solidFill>
                  <a:srgbClr val="F3F3F3"/>
                </a:solidFill>
                <a:latin typeface="Proxima Nova"/>
                <a:ea typeface="Proxima Nova"/>
                <a:cs typeface="Proxima Nova"/>
                <a:sym typeface="Proxima Nova"/>
              </a:rPr>
              <a:t>EN LA HISTORIA HAN EXISTIDO SUBCULTURAS DISCONFORMES QUE A TRAVÉS DEL ARTE HAN ENCONTRADO DIFERENTES MANERAS DE EXPRESIÓN.</a:t>
            </a:r>
          </a:p>
          <a:p>
            <a:pPr lvl="0" rtl="0">
              <a:spcBef>
                <a:spcPts val="0"/>
              </a:spcBef>
              <a:buNone/>
            </a:pPr>
            <a:r>
              <a:rPr lang="x-none" sz="1300">
                <a:solidFill>
                  <a:srgbClr val="F3F3F3"/>
                </a:solidFill>
                <a:latin typeface="Proxima Nova"/>
                <a:ea typeface="Proxima Nova"/>
                <a:cs typeface="Proxima Nova"/>
                <a:sym typeface="Proxima Nova"/>
              </a:rPr>
              <a:t> </a:t>
            </a:r>
          </a:p>
          <a:p>
            <a:pPr rtl="0">
              <a:spcBef>
                <a:spcPts val="0"/>
              </a:spcBef>
              <a:buNone/>
            </a:pPr>
            <a:r>
              <a:rPr lang="x-none" sz="1300">
                <a:solidFill>
                  <a:srgbClr val="F3F3F3"/>
                </a:solidFill>
                <a:latin typeface="Proxima Nova"/>
                <a:ea typeface="Proxima Nova"/>
                <a:cs typeface="Proxima Nova"/>
                <a:sym typeface="Proxima Nova"/>
              </a:rPr>
              <a:t>PUNTUALMENTE, EN LOS 60 Y 70 SURGIÓ UN PENSAMIENTO LLAMADO </a:t>
            </a:r>
            <a:r>
              <a:rPr lang="x-none" sz="1300" b="1">
                <a:solidFill>
                  <a:srgbClr val="F3F3F3"/>
                </a:solidFill>
                <a:latin typeface="Proxima Nova"/>
                <a:ea typeface="Proxima Nova"/>
                <a:cs typeface="Proxima Nova"/>
                <a:sym typeface="Proxima Nova"/>
              </a:rPr>
              <a:t>FLUXUS,</a:t>
            </a:r>
            <a:r>
              <a:rPr lang="x-none" sz="1300">
                <a:solidFill>
                  <a:srgbClr val="F3F3F3"/>
                </a:solidFill>
                <a:latin typeface="Proxima Nova"/>
                <a:ea typeface="Proxima Nova"/>
                <a:cs typeface="Proxima Nova"/>
                <a:sym typeface="Proxima Nova"/>
              </a:rPr>
              <a:t> </a:t>
            </a:r>
          </a:p>
          <a:p>
            <a:pPr rtl="0">
              <a:spcBef>
                <a:spcPts val="0"/>
              </a:spcBef>
              <a:buNone/>
            </a:pPr>
            <a:r>
              <a:rPr lang="x-none" sz="1300">
                <a:solidFill>
                  <a:srgbClr val="F3F3F3"/>
                </a:solidFill>
                <a:latin typeface="Proxima Nova"/>
                <a:ea typeface="Proxima Nova"/>
                <a:cs typeface="Proxima Nova"/>
                <a:sym typeface="Proxima Nova"/>
              </a:rPr>
              <a:t>CUYO SIGNIFICADO EN LATÍN ES </a:t>
            </a:r>
            <a:r>
              <a:rPr lang="x-none" sz="1300" b="1">
                <a:solidFill>
                  <a:srgbClr val="F3F3F3"/>
                </a:solidFill>
                <a:latin typeface="Proxima Nova"/>
                <a:ea typeface="Proxima Nova"/>
                <a:cs typeface="Proxima Nova"/>
                <a:sym typeface="Proxima Nova"/>
              </a:rPr>
              <a:t>FLUJO</a:t>
            </a:r>
            <a:r>
              <a:rPr lang="x-none" sz="1300">
                <a:solidFill>
                  <a:srgbClr val="F3F3F3"/>
                </a:solidFill>
                <a:latin typeface="Proxima Nova"/>
                <a:ea typeface="Proxima Nova"/>
                <a:cs typeface="Proxima Nova"/>
                <a:sym typeface="Proxima Nova"/>
              </a:rPr>
              <a:t>, QUE ADEMÁS DE LA EXPRESIÓN ARTÍSTICA BUSCA</a:t>
            </a:r>
          </a:p>
          <a:p>
            <a:pPr rtl="0">
              <a:spcBef>
                <a:spcPts val="0"/>
              </a:spcBef>
              <a:buNone/>
            </a:pPr>
            <a:r>
              <a:rPr lang="x-none" sz="1300">
                <a:solidFill>
                  <a:srgbClr val="F3F3F3"/>
                </a:solidFill>
                <a:latin typeface="Proxima Nova"/>
                <a:ea typeface="Proxima Nova"/>
                <a:cs typeface="Proxima Nova"/>
                <a:sym typeface="Proxima Nova"/>
              </a:rPr>
              <a:t>LA LIBERTAD DE PENSAMIENTO Y ELECCIÓN, </a:t>
            </a:r>
            <a:r>
              <a:rPr lang="x-none" sz="1300" b="1">
                <a:solidFill>
                  <a:srgbClr val="F3F3F3"/>
                </a:solidFill>
                <a:latin typeface="Proxima Nova"/>
                <a:ea typeface="Proxima Nova"/>
                <a:cs typeface="Proxima Nova"/>
                <a:sym typeface="Proxima Nova"/>
              </a:rPr>
              <a:t>ES LA CELEBRACIÓN DEL INDIVIDUO </a:t>
            </a:r>
          </a:p>
          <a:p>
            <a:pPr lvl="0" rtl="0">
              <a:spcBef>
                <a:spcPts val="0"/>
              </a:spcBef>
              <a:buNone/>
            </a:pPr>
            <a:r>
              <a:rPr lang="x-none" sz="1300" b="1">
                <a:solidFill>
                  <a:srgbClr val="F3F3F3"/>
                </a:solidFill>
                <a:latin typeface="Proxima Nova"/>
                <a:ea typeface="Proxima Nova"/>
                <a:cs typeface="Proxima Nova"/>
                <a:sym typeface="Proxima Nova"/>
              </a:rPr>
              <a:t>COMO OBRA DE ARTE EN SÍ MISMO</a:t>
            </a:r>
            <a:r>
              <a:rPr lang="x-none" sz="1300">
                <a:solidFill>
                  <a:srgbClr val="F3F3F3"/>
                </a:solidFill>
                <a:latin typeface="Proxima Nova"/>
                <a:ea typeface="Proxima Nova"/>
                <a:cs typeface="Proxima Nova"/>
                <a:sym typeface="Proxima Nova"/>
              </a:rPr>
              <a:t>.</a:t>
            </a:r>
          </a:p>
          <a:p>
            <a:pPr lvl="0" rtl="0">
              <a:spcBef>
                <a:spcPts val="0"/>
              </a:spcBef>
              <a:buNone/>
            </a:pPr>
            <a:r>
              <a:rPr lang="x-none" sz="1300">
                <a:solidFill>
                  <a:srgbClr val="F3F3F3"/>
                </a:solidFill>
                <a:latin typeface="Proxima Nova"/>
                <a:ea typeface="Proxima Nova"/>
                <a:cs typeface="Proxima Nova"/>
                <a:sym typeface="Proxima Nova"/>
              </a:rPr>
              <a:t> </a:t>
            </a:r>
          </a:p>
          <a:p>
            <a:pPr lvl="0" rtl="0">
              <a:spcBef>
                <a:spcPts val="0"/>
              </a:spcBef>
              <a:buNone/>
            </a:pPr>
            <a:r>
              <a:rPr lang="x-none" sz="1300" b="1">
                <a:solidFill>
                  <a:srgbClr val="F3F3F3"/>
                </a:solidFill>
                <a:latin typeface="Proxima Nova"/>
                <a:ea typeface="Proxima Nova"/>
                <a:cs typeface="Proxima Nova"/>
                <a:sym typeface="Proxima Nova"/>
              </a:rPr>
              <a:t>FLUXUS ES DEJAR FLUIR LO QUE TIENES DENTRO HACIENDO A UN LADO LO CONVENCIONAL</a:t>
            </a:r>
            <a:r>
              <a:rPr lang="x-none" sz="1300">
                <a:solidFill>
                  <a:srgbClr val="F3F3F3"/>
                </a:solidFill>
                <a:latin typeface="Proxima Nova"/>
                <a:ea typeface="Proxima Nova"/>
                <a:cs typeface="Proxima Nova"/>
                <a:sym typeface="Proxima Nova"/>
              </a:rPr>
              <a:t>.</a:t>
            </a:r>
          </a:p>
          <a:p>
            <a:pPr lvl="0" rtl="0">
              <a:spcBef>
                <a:spcPts val="0"/>
              </a:spcBef>
              <a:buNone/>
            </a:pPr>
            <a:r>
              <a:rPr lang="x-none" sz="1300">
                <a:solidFill>
                  <a:srgbClr val="F3F3F3"/>
                </a:solidFill>
                <a:latin typeface="Proxima Nova"/>
                <a:ea typeface="Proxima Nova"/>
                <a:cs typeface="Proxima Nova"/>
                <a:sym typeface="Proxima Nova"/>
              </a:rPr>
              <a:t> </a:t>
            </a:r>
          </a:p>
          <a:p>
            <a:pPr rtl="0">
              <a:spcBef>
                <a:spcPts val="0"/>
              </a:spcBef>
              <a:buNone/>
            </a:pPr>
            <a:r>
              <a:rPr lang="x-none" sz="1300">
                <a:solidFill>
                  <a:srgbClr val="F3F3F3"/>
                </a:solidFill>
                <a:latin typeface="Proxima Nova"/>
                <a:ea typeface="Proxima Nova"/>
                <a:cs typeface="Proxima Nova"/>
                <a:sym typeface="Proxima Nova"/>
              </a:rPr>
              <a:t>HOY EN DÍA Y SIN SABERLO, ESTE PENSAMIENTO IDENTIFICA </a:t>
            </a:r>
          </a:p>
          <a:p>
            <a:pPr lvl="0" rtl="0">
              <a:spcBef>
                <a:spcPts val="0"/>
              </a:spcBef>
              <a:buNone/>
            </a:pPr>
            <a:r>
              <a:rPr lang="x-none" sz="1300">
                <a:solidFill>
                  <a:srgbClr val="F3F3F3"/>
                </a:solidFill>
                <a:latin typeface="Proxima Nova"/>
                <a:ea typeface="Proxima Nova"/>
                <a:cs typeface="Proxima Nova"/>
                <a:sym typeface="Proxima Nova"/>
              </a:rPr>
              <a:t>A NUESTRO TARGET QUE BUSCA SER AUTÉNTICO A TODA COSTA. </a:t>
            </a:r>
          </a:p>
        </p:txBody>
      </p:sp>
      <p:sp>
        <p:nvSpPr>
          <p:cNvPr id="40" name="Shape 40"/>
          <p:cNvSpPr txBox="1"/>
          <p:nvPr/>
        </p:nvSpPr>
        <p:spPr>
          <a:xfrm>
            <a:off x="732950" y="965875"/>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F3F3F3"/>
                </a:solidFill>
                <a:latin typeface="Proxima Nova"/>
                <a:ea typeface="Proxima Nova"/>
                <a:cs typeface="Proxima Nova"/>
                <a:sym typeface="Proxima Nova"/>
              </a:rPr>
              <a:t>HALLAZGO/</a:t>
            </a:r>
          </a:p>
        </p:txBody>
      </p:sp>
      <p:pic>
        <p:nvPicPr>
          <p:cNvPr id="41" name="Shape 41"/>
          <p:cNvPicPr preferRelativeResize="0"/>
          <p:nvPr/>
        </p:nvPicPr>
        <p:blipFill>
          <a:blip r:embed="rId4">
            <a:alphaModFix/>
          </a:blip>
          <a:stretch>
            <a:fillRect/>
          </a:stretch>
        </p:blipFill>
        <p:spPr>
          <a:xfrm>
            <a:off x="8087000" y="4536624"/>
            <a:ext cx="984524" cy="553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Shape 46"/>
          <p:cNvSpPr txBox="1"/>
          <p:nvPr/>
        </p:nvSpPr>
        <p:spPr>
          <a:xfrm>
            <a:off x="732950" y="3052300"/>
            <a:ext cx="6618000" cy="534899"/>
          </a:xfrm>
          <a:prstGeom prst="rect">
            <a:avLst/>
          </a:prstGeom>
          <a:noFill/>
          <a:ln>
            <a:noFill/>
          </a:ln>
        </p:spPr>
        <p:txBody>
          <a:bodyPr lIns="91425" tIns="91425" rIns="91425" bIns="91425" anchor="ctr" anchorCtr="0">
            <a:noAutofit/>
          </a:bodyPr>
          <a:lstStyle/>
          <a:p>
            <a:pPr lvl="0" rtl="0">
              <a:spcBef>
                <a:spcPts val="0"/>
              </a:spcBef>
              <a:buNone/>
            </a:pPr>
            <a:endParaRPr sz="1100" b="1">
              <a:solidFill>
                <a:srgbClr val="F3F3F3"/>
              </a:solidFill>
              <a:latin typeface="Proxima Nova"/>
              <a:ea typeface="Proxima Nova"/>
              <a:cs typeface="Proxima Nova"/>
              <a:sym typeface="Proxima Nova"/>
            </a:endParaRPr>
          </a:p>
          <a:p>
            <a:pPr lvl="0" rtl="0">
              <a:spcBef>
                <a:spcPts val="0"/>
              </a:spcBef>
              <a:buNone/>
            </a:pPr>
            <a:r>
              <a:rPr lang="x-none" sz="1100">
                <a:solidFill>
                  <a:srgbClr val="F3F3F3"/>
                </a:solidFill>
                <a:latin typeface="Proxima Nova"/>
                <a:ea typeface="Proxima Nova"/>
                <a:cs typeface="Proxima Nova"/>
                <a:sym typeface="Proxima Nova"/>
              </a:rPr>
              <a:t> </a:t>
            </a:r>
          </a:p>
          <a:p>
            <a:pPr lvl="0" rtl="0">
              <a:spcBef>
                <a:spcPts val="0"/>
              </a:spcBef>
              <a:buNone/>
            </a:pPr>
            <a:r>
              <a:rPr lang="x-none" sz="1500" b="1">
                <a:solidFill>
                  <a:srgbClr val="F3F3F3"/>
                </a:solidFill>
                <a:latin typeface="Proxima Nova"/>
                <a:ea typeface="Proxima Nova"/>
                <a:cs typeface="Proxima Nova"/>
                <a:sym typeface="Proxima Nova"/>
              </a:rPr>
              <a:t>LAS PERSONAS QUE DEJAN FLUIR SU CREATIVIDAD SON AUTÉNTICAS.</a:t>
            </a:r>
          </a:p>
          <a:p>
            <a:pPr lvl="0" rtl="0">
              <a:spcBef>
                <a:spcPts val="0"/>
              </a:spcBef>
              <a:buNone/>
            </a:pPr>
            <a:endParaRPr sz="1100">
              <a:solidFill>
                <a:srgbClr val="F3F3F3"/>
              </a:solidFill>
              <a:latin typeface="Proxima Nova"/>
              <a:ea typeface="Proxima Nova"/>
              <a:cs typeface="Proxima Nova"/>
              <a:sym typeface="Proxima Nova"/>
            </a:endParaRPr>
          </a:p>
          <a:p>
            <a:pPr rtl="0">
              <a:spcBef>
                <a:spcPts val="0"/>
              </a:spcBef>
              <a:buNone/>
            </a:pPr>
            <a:endParaRPr sz="900">
              <a:solidFill>
                <a:srgbClr val="F3F3F3"/>
              </a:solidFill>
              <a:latin typeface="Proxima Nova"/>
              <a:ea typeface="Proxima Nova"/>
              <a:cs typeface="Proxima Nova"/>
              <a:sym typeface="Proxima Nova"/>
            </a:endParaRPr>
          </a:p>
          <a:p>
            <a:pPr rtl="0">
              <a:spcBef>
                <a:spcPts val="0"/>
              </a:spcBef>
              <a:buNone/>
            </a:pPr>
            <a:endParaRPr sz="900">
              <a:solidFill>
                <a:srgbClr val="F3F3F3"/>
              </a:solidFill>
              <a:latin typeface="Proxima Nova"/>
              <a:ea typeface="Proxima Nova"/>
              <a:cs typeface="Proxima Nova"/>
              <a:sym typeface="Proxima Nova"/>
            </a:endParaRPr>
          </a:p>
          <a:p>
            <a:pPr rtl="0">
              <a:spcBef>
                <a:spcPts val="0"/>
              </a:spcBef>
              <a:buNone/>
            </a:pPr>
            <a:endParaRPr sz="900">
              <a:solidFill>
                <a:srgbClr val="F3F3F3"/>
              </a:solidFill>
              <a:latin typeface="Proxima Nova"/>
              <a:ea typeface="Proxima Nova"/>
              <a:cs typeface="Proxima Nova"/>
              <a:sym typeface="Proxima Nova"/>
            </a:endParaRPr>
          </a:p>
          <a:p>
            <a:pPr rtl="0">
              <a:spcBef>
                <a:spcPts val="0"/>
              </a:spcBef>
              <a:buNone/>
            </a:pPr>
            <a:endParaRPr sz="900">
              <a:solidFill>
                <a:srgbClr val="F3F3F3"/>
              </a:solidFill>
              <a:latin typeface="Proxima Nova"/>
              <a:ea typeface="Proxima Nova"/>
              <a:cs typeface="Proxima Nova"/>
              <a:sym typeface="Proxima Nova"/>
            </a:endParaRPr>
          </a:p>
          <a:p>
            <a:pPr lvl="0" rtl="0">
              <a:spcBef>
                <a:spcPts val="0"/>
              </a:spcBef>
              <a:buNone/>
            </a:pPr>
            <a:endParaRPr sz="900">
              <a:solidFill>
                <a:srgbClr val="F3F3F3"/>
              </a:solidFill>
              <a:latin typeface="Proxima Nova"/>
              <a:ea typeface="Proxima Nova"/>
              <a:cs typeface="Proxima Nova"/>
              <a:sym typeface="Proxima Nova"/>
            </a:endParaRPr>
          </a:p>
        </p:txBody>
      </p:sp>
      <p:sp>
        <p:nvSpPr>
          <p:cNvPr id="47" name="Shape 47"/>
          <p:cNvSpPr txBox="1"/>
          <p:nvPr/>
        </p:nvSpPr>
        <p:spPr>
          <a:xfrm>
            <a:off x="732950" y="2413675"/>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F3F3F3"/>
                </a:solidFill>
                <a:latin typeface="Proxima Nova"/>
                <a:ea typeface="Proxima Nova"/>
                <a:cs typeface="Proxima Nova"/>
                <a:sym typeface="Proxima Nova"/>
              </a:rPr>
              <a:t>INSIGHT/</a:t>
            </a:r>
          </a:p>
        </p:txBody>
      </p:sp>
      <p:sp>
        <p:nvSpPr>
          <p:cNvPr id="48" name="Shape 48"/>
          <p:cNvSpPr txBox="1"/>
          <p:nvPr/>
        </p:nvSpPr>
        <p:spPr>
          <a:xfrm>
            <a:off x="755576" y="4371950"/>
            <a:ext cx="8784300" cy="534899"/>
          </a:xfrm>
          <a:prstGeom prst="rect">
            <a:avLst/>
          </a:prstGeom>
          <a:noFill/>
          <a:ln>
            <a:noFill/>
          </a:ln>
        </p:spPr>
        <p:txBody>
          <a:bodyPr lIns="91425" tIns="91425" rIns="91425" bIns="91425" anchor="ctr" anchorCtr="0">
            <a:noAutofit/>
          </a:bodyPr>
          <a:lstStyle/>
          <a:p>
            <a:pPr lvl="0" rtl="0">
              <a:spcBef>
                <a:spcPts val="0"/>
              </a:spcBef>
              <a:buNone/>
            </a:pPr>
            <a:r>
              <a:rPr lang="x-none" sz="900">
                <a:solidFill>
                  <a:srgbClr val="F3F3F3"/>
                </a:solidFill>
                <a:latin typeface="Proxima Nova"/>
                <a:ea typeface="Proxima Nova"/>
                <a:cs typeface="Proxima Nova"/>
                <a:sym typeface="Proxima Nova"/>
              </a:rPr>
              <a:t>Las personas creativas les preocupa poco si se equivocan o no. </a:t>
            </a:r>
            <a:r>
              <a:rPr lang="x-none" sz="900" b="1">
                <a:solidFill>
                  <a:srgbClr val="F3F3F3"/>
                </a:solidFill>
                <a:latin typeface="Proxima Nova"/>
                <a:ea typeface="Proxima Nova"/>
                <a:cs typeface="Proxima Nova"/>
                <a:sym typeface="Proxima Nova"/>
              </a:rPr>
              <a:t>Se dejan llevar</a:t>
            </a:r>
            <a:r>
              <a:rPr lang="x-none" sz="900">
                <a:solidFill>
                  <a:srgbClr val="F3F3F3"/>
                </a:solidFill>
                <a:latin typeface="Proxima Nova"/>
                <a:ea typeface="Proxima Nova"/>
                <a:cs typeface="Proxima Nova"/>
                <a:sym typeface="Proxima Nova"/>
              </a:rPr>
              <a:t> por la emoción de las ideas con las que se topan</a:t>
            </a:r>
          </a:p>
          <a:p>
            <a:pPr lvl="0" rtl="0">
              <a:spcBef>
                <a:spcPts val="0"/>
              </a:spcBef>
              <a:buNone/>
            </a:pPr>
            <a:r>
              <a:rPr lang="x-none" sz="900">
                <a:solidFill>
                  <a:srgbClr val="F3F3F3"/>
                </a:solidFill>
                <a:latin typeface="Proxima Nova"/>
                <a:ea typeface="Proxima Nova"/>
                <a:cs typeface="Proxima Nova"/>
                <a:sym typeface="Proxima Nova"/>
              </a:rPr>
              <a:t>y están explorando constantemente </a:t>
            </a:r>
            <a:r>
              <a:rPr lang="x-none" sz="900" b="1">
                <a:solidFill>
                  <a:srgbClr val="F3F3F3"/>
                </a:solidFill>
                <a:latin typeface="Proxima Nova"/>
                <a:ea typeface="Proxima Nova"/>
                <a:cs typeface="Proxima Nova"/>
                <a:sym typeface="Proxima Nova"/>
              </a:rPr>
              <a:t>su propia</a:t>
            </a:r>
            <a:r>
              <a:rPr lang="x-none" sz="900">
                <a:solidFill>
                  <a:srgbClr val="F3F3F3"/>
                </a:solidFill>
                <a:latin typeface="Proxima Nova"/>
                <a:ea typeface="Proxima Nova"/>
                <a:cs typeface="Proxima Nova"/>
                <a:sym typeface="Proxima Nova"/>
              </a:rPr>
              <a:t> creatividad sin miedo a los obstáculos que pueden encontrarse en el camino. </a:t>
            </a:r>
            <a:r>
              <a:rPr lang="x-none" sz="900" u="sng">
                <a:solidFill>
                  <a:srgbClr val="F3F3F3"/>
                </a:solidFill>
                <a:latin typeface="Proxima Nova"/>
                <a:ea typeface="Proxima Nova"/>
                <a:cs typeface="Proxima Nova"/>
                <a:sym typeface="Proxima Nova"/>
                <a:hlinkClick r:id="rId4"/>
              </a:rPr>
              <a:t>www.marketingdirecto.com/actualidad/checklists/las-5-caracteristicas-clave-de-las-personas-creativas/#sthash.OUN99CR2.dpuf</a:t>
            </a:r>
            <a:r>
              <a:rPr lang="x-none" sz="900">
                <a:solidFill>
                  <a:srgbClr val="F3F3F3"/>
                </a:solidFill>
                <a:latin typeface="Proxima Nova"/>
                <a:ea typeface="Proxima Nova"/>
                <a:cs typeface="Proxima Nova"/>
                <a:sym typeface="Proxima Nova"/>
              </a:rPr>
              <a:t> </a:t>
            </a:r>
          </a:p>
        </p:txBody>
      </p:sp>
      <p:pic>
        <p:nvPicPr>
          <p:cNvPr id="49" name="Shape 49"/>
          <p:cNvPicPr preferRelativeResize="0"/>
          <p:nvPr/>
        </p:nvPicPr>
        <p:blipFill>
          <a:blip r:embed="rId5">
            <a:alphaModFix/>
          </a:blip>
          <a:stretch>
            <a:fillRect/>
          </a:stretch>
        </p:blipFill>
        <p:spPr>
          <a:xfrm>
            <a:off x="8087000" y="4536624"/>
            <a:ext cx="984524" cy="553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p:nvPr/>
        </p:nvSpPr>
        <p:spPr>
          <a:xfrm>
            <a:off x="732950" y="661075"/>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F3F3F3"/>
                </a:solidFill>
                <a:latin typeface="Proxima Nova"/>
                <a:ea typeface="Proxima Nova"/>
                <a:cs typeface="Proxima Nova"/>
                <a:sym typeface="Proxima Nova"/>
              </a:rPr>
              <a:t>ESTRATEGIA /</a:t>
            </a:r>
          </a:p>
        </p:txBody>
      </p:sp>
      <p:sp>
        <p:nvSpPr>
          <p:cNvPr id="55" name="Shape 55"/>
          <p:cNvSpPr txBox="1"/>
          <p:nvPr/>
        </p:nvSpPr>
        <p:spPr>
          <a:xfrm>
            <a:off x="732950" y="1299700"/>
            <a:ext cx="8411050" cy="1075799"/>
          </a:xfrm>
          <a:prstGeom prst="rect">
            <a:avLst/>
          </a:prstGeom>
          <a:noFill/>
          <a:ln>
            <a:noFill/>
          </a:ln>
        </p:spPr>
        <p:txBody>
          <a:bodyPr lIns="91425" tIns="91425" rIns="91425" bIns="91425" anchor="ctr" anchorCtr="0">
            <a:noAutofit/>
          </a:bodyPr>
          <a:lstStyle/>
          <a:p>
            <a:pPr lvl="0" rtl="0">
              <a:spcBef>
                <a:spcPts val="0"/>
              </a:spcBef>
              <a:buNone/>
            </a:pPr>
            <a:endParaRPr sz="1300" b="1" dirty="0">
              <a:solidFill>
                <a:srgbClr val="F3F3F3"/>
              </a:solidFill>
              <a:latin typeface="Proxima Nova"/>
              <a:ea typeface="Proxima Nova"/>
              <a:cs typeface="Proxima Nova"/>
              <a:sym typeface="Proxima Nova"/>
            </a:endParaRPr>
          </a:p>
          <a:p>
            <a:pPr lvl="0" rtl="0">
              <a:spcBef>
                <a:spcPts val="0"/>
              </a:spcBef>
              <a:buClr>
                <a:schemeClr val="dk1"/>
              </a:buClr>
              <a:buSzPct val="84615"/>
              <a:buFont typeface="Arial"/>
              <a:buNone/>
            </a:pPr>
            <a:r>
              <a:rPr lang="x-none" sz="1300">
                <a:solidFill>
                  <a:srgbClr val="F3F3F3"/>
                </a:solidFill>
                <a:latin typeface="Proxima Nova"/>
                <a:ea typeface="Proxima Nova"/>
                <a:cs typeface="Proxima Nova"/>
                <a:sym typeface="Proxima Nova"/>
              </a:rPr>
              <a:t>  </a:t>
            </a:r>
          </a:p>
          <a:p>
            <a:pPr lvl="0" rtl="0">
              <a:spcBef>
                <a:spcPts val="0"/>
              </a:spcBef>
              <a:buClr>
                <a:schemeClr val="dk1"/>
              </a:buClr>
              <a:buSzPct val="84615"/>
              <a:buFont typeface="Arial"/>
              <a:buNone/>
            </a:pPr>
            <a:r>
              <a:rPr lang="x-none" sz="1300">
                <a:solidFill>
                  <a:srgbClr val="F3F3F3"/>
                </a:solidFill>
                <a:latin typeface="Proxima Nova"/>
                <a:ea typeface="Proxima Nova"/>
                <a:cs typeface="Proxima Nova"/>
                <a:sym typeface="Proxima Nova"/>
              </a:rPr>
              <a:t>HAREMOS QUE NUESTRO TARGET SE IDENTIFIQUE CON NOSOTROS PORQUE </a:t>
            </a:r>
            <a:endParaRPr lang="es-CO" sz="1300" dirty="0" smtClean="0">
              <a:solidFill>
                <a:srgbClr val="F3F3F3"/>
              </a:solidFill>
              <a:latin typeface="Proxima Nova"/>
              <a:ea typeface="Proxima Nova"/>
              <a:cs typeface="Proxima Nova"/>
              <a:sym typeface="Proxima Nova"/>
            </a:endParaRPr>
          </a:p>
          <a:p>
            <a:pPr lvl="0" rtl="0">
              <a:spcBef>
                <a:spcPts val="0"/>
              </a:spcBef>
              <a:buClr>
                <a:schemeClr val="dk1"/>
              </a:buClr>
              <a:buSzPct val="84615"/>
              <a:buFont typeface="Arial"/>
              <a:buNone/>
            </a:pPr>
            <a:r>
              <a:rPr lang="x-none" sz="1300" smtClean="0">
                <a:solidFill>
                  <a:srgbClr val="F3F3F3"/>
                </a:solidFill>
                <a:latin typeface="Proxima Nova"/>
                <a:ea typeface="Proxima Nova"/>
                <a:cs typeface="Proxima Nova"/>
                <a:sym typeface="Proxima Nova"/>
              </a:rPr>
              <a:t>SOMOS </a:t>
            </a:r>
            <a:r>
              <a:rPr lang="x-none" sz="1300">
                <a:solidFill>
                  <a:srgbClr val="F3F3F3"/>
                </a:solidFill>
                <a:latin typeface="Proxima Nova"/>
                <a:ea typeface="Proxima Nova"/>
                <a:cs typeface="Proxima Nova"/>
                <a:sym typeface="Proxima Nova"/>
              </a:rPr>
              <a:t>COMO ELLOS.</a:t>
            </a:r>
          </a:p>
          <a:p>
            <a:pPr lvl="0" rtl="0">
              <a:spcBef>
                <a:spcPts val="0"/>
              </a:spcBef>
              <a:buClr>
                <a:schemeClr val="dk1"/>
              </a:buClr>
              <a:buSzPct val="84615"/>
              <a:buFont typeface="Arial"/>
              <a:buNone/>
            </a:pPr>
            <a:r>
              <a:rPr lang="x-none" sz="1300">
                <a:solidFill>
                  <a:srgbClr val="F3F3F3"/>
                </a:solidFill>
                <a:latin typeface="Proxima Nova"/>
                <a:ea typeface="Proxima Nova"/>
                <a:cs typeface="Proxima Nova"/>
                <a:sym typeface="Proxima Nova"/>
              </a:rPr>
              <a:t> </a:t>
            </a:r>
          </a:p>
          <a:p>
            <a:pPr lvl="0" rtl="0">
              <a:spcBef>
                <a:spcPts val="0"/>
              </a:spcBef>
              <a:buNone/>
            </a:pPr>
            <a:r>
              <a:rPr lang="x-none" sz="1300">
                <a:solidFill>
                  <a:srgbClr val="F3F3F3"/>
                </a:solidFill>
                <a:latin typeface="Proxima Nova"/>
                <a:ea typeface="Proxima Nova"/>
                <a:cs typeface="Proxima Nova"/>
                <a:sym typeface="Proxima Nova"/>
              </a:rPr>
              <a:t>NO USAREMOS MEDIOS PARA LLEGARLES DE MANERA INVASIVA, AL CONTRARIO, </a:t>
            </a:r>
          </a:p>
          <a:p>
            <a:pPr lvl="0" rtl="0">
              <a:spcBef>
                <a:spcPts val="0"/>
              </a:spcBef>
              <a:buClr>
                <a:schemeClr val="dk1"/>
              </a:buClr>
              <a:buSzPct val="84615"/>
              <a:buFont typeface="Arial"/>
              <a:buNone/>
            </a:pPr>
            <a:r>
              <a:rPr lang="x-none" sz="1300">
                <a:solidFill>
                  <a:srgbClr val="F3F3F3"/>
                </a:solidFill>
                <a:latin typeface="Proxima Nova"/>
                <a:ea typeface="Proxima Nova"/>
                <a:cs typeface="Proxima Nova"/>
                <a:sym typeface="Proxima Nova"/>
              </a:rPr>
              <a:t>ELLOS NOS USARÁN COMO MEDIO PARA DEJAR FLUIR SU CREATIVIDAD Y EXPRESARSE LIBREMENTE.</a:t>
            </a:r>
          </a:p>
          <a:p>
            <a:pPr lvl="0" rtl="0">
              <a:spcBef>
                <a:spcPts val="0"/>
              </a:spcBef>
              <a:buClr>
                <a:schemeClr val="dk1"/>
              </a:buClr>
              <a:buSzPct val="84615"/>
              <a:buFont typeface="Arial"/>
              <a:buNone/>
            </a:pPr>
            <a:r>
              <a:rPr lang="x-none" sz="1300">
                <a:solidFill>
                  <a:srgbClr val="F3F3F3"/>
                </a:solidFill>
                <a:latin typeface="Proxima Nova"/>
                <a:ea typeface="Proxima Nova"/>
                <a:cs typeface="Proxima Nova"/>
                <a:sym typeface="Proxima Nova"/>
              </a:rPr>
              <a:t> </a:t>
            </a:r>
          </a:p>
          <a:p>
            <a:pPr lvl="0" rtl="0">
              <a:spcBef>
                <a:spcPts val="0"/>
              </a:spcBef>
              <a:buClr>
                <a:schemeClr val="dk1"/>
              </a:buClr>
              <a:buSzPct val="84615"/>
              <a:buFont typeface="Arial"/>
              <a:buNone/>
            </a:pPr>
            <a:r>
              <a:rPr lang="x-none" sz="1300">
                <a:solidFill>
                  <a:srgbClr val="F3F3F3"/>
                </a:solidFill>
                <a:latin typeface="Proxima Nova"/>
                <a:ea typeface="Proxima Nova"/>
                <a:cs typeface="Proxima Nova"/>
                <a:sym typeface="Proxima Nova"/>
              </a:rPr>
              <a:t>CREAREMOS UN VÍNCULO DE APOYO MUTUO.</a:t>
            </a:r>
          </a:p>
        </p:txBody>
      </p:sp>
      <p:pic>
        <p:nvPicPr>
          <p:cNvPr id="56" name="Shape 56"/>
          <p:cNvPicPr preferRelativeResize="0"/>
          <p:nvPr/>
        </p:nvPicPr>
        <p:blipFill>
          <a:blip r:embed="rId4">
            <a:alphaModFix/>
          </a:blip>
          <a:stretch>
            <a:fillRect/>
          </a:stretch>
        </p:blipFill>
        <p:spPr>
          <a:xfrm>
            <a:off x="8087000" y="4536624"/>
            <a:ext cx="984524" cy="553800"/>
          </a:xfrm>
          <a:prstGeom prst="rect">
            <a:avLst/>
          </a:prstGeom>
          <a:noFill/>
          <a:ln>
            <a:noFill/>
          </a:ln>
        </p:spPr>
      </p:pic>
      <p:sp>
        <p:nvSpPr>
          <p:cNvPr id="57" name="Shape 57"/>
          <p:cNvSpPr txBox="1"/>
          <p:nvPr/>
        </p:nvSpPr>
        <p:spPr>
          <a:xfrm>
            <a:off x="713400" y="3692025"/>
            <a:ext cx="7601999" cy="967200"/>
          </a:xfrm>
          <a:prstGeom prst="rect">
            <a:avLst/>
          </a:prstGeom>
          <a:noFill/>
          <a:ln>
            <a:noFill/>
          </a:ln>
        </p:spPr>
        <p:txBody>
          <a:bodyPr lIns="91425" tIns="91425" rIns="91425" bIns="91425" anchor="ctr" anchorCtr="0">
            <a:noAutofit/>
          </a:bodyPr>
          <a:lstStyle/>
          <a:p>
            <a:pPr lvl="0" rtl="0">
              <a:spcBef>
                <a:spcPts val="0"/>
              </a:spcBef>
              <a:buNone/>
            </a:pPr>
            <a:endParaRPr sz="3600" b="1">
              <a:solidFill>
                <a:srgbClr val="F3F3F3"/>
              </a:solidFill>
            </a:endParaRPr>
          </a:p>
          <a:p>
            <a:pPr lvl="0" rtl="0">
              <a:spcBef>
                <a:spcPts val="0"/>
              </a:spcBef>
              <a:buNone/>
            </a:pPr>
            <a:endParaRPr sz="3600">
              <a:solidFill>
                <a:srgbClr val="F3F3F3"/>
              </a:solidFill>
              <a:latin typeface="Proxima Nova"/>
              <a:ea typeface="Proxima Nova"/>
              <a:cs typeface="Proxima Nova"/>
              <a:sym typeface="Proxima Nova"/>
            </a:endParaRPr>
          </a:p>
        </p:txBody>
      </p:sp>
      <p:sp>
        <p:nvSpPr>
          <p:cNvPr id="58" name="Shape 58"/>
          <p:cNvSpPr txBox="1"/>
          <p:nvPr/>
        </p:nvSpPr>
        <p:spPr>
          <a:xfrm>
            <a:off x="713400" y="2762900"/>
            <a:ext cx="3096899" cy="767400"/>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F3F3F3"/>
                </a:solidFill>
                <a:latin typeface="Proxima Nova"/>
                <a:ea typeface="Proxima Nova"/>
                <a:cs typeface="Proxima Nova"/>
                <a:sym typeface="Proxima Nova"/>
              </a:rPr>
              <a:t>CONCEPTO /</a:t>
            </a:r>
          </a:p>
        </p:txBody>
      </p:sp>
      <p:pic>
        <p:nvPicPr>
          <p:cNvPr id="59" name="Shape 59"/>
          <p:cNvPicPr preferRelativeResize="0"/>
          <p:nvPr/>
        </p:nvPicPr>
        <p:blipFill>
          <a:blip r:embed="rId5">
            <a:alphaModFix/>
          </a:blip>
          <a:stretch>
            <a:fillRect/>
          </a:stretch>
        </p:blipFill>
        <p:spPr>
          <a:xfrm>
            <a:off x="3203848" y="2211710"/>
            <a:ext cx="3466089" cy="33866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Shape 64"/>
          <p:cNvSpPr txBox="1"/>
          <p:nvPr/>
        </p:nvSpPr>
        <p:spPr>
          <a:xfrm>
            <a:off x="732950" y="965875"/>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F3F3F3"/>
                </a:solidFill>
                <a:latin typeface="Proxima Nova"/>
                <a:ea typeface="Proxima Nova"/>
                <a:cs typeface="Proxima Nova"/>
                <a:sym typeface="Proxima Nova"/>
              </a:rPr>
              <a:t>¿CÓMO? /</a:t>
            </a:r>
          </a:p>
        </p:txBody>
      </p:sp>
      <p:sp>
        <p:nvSpPr>
          <p:cNvPr id="65" name="Shape 65"/>
          <p:cNvSpPr txBox="1"/>
          <p:nvPr/>
        </p:nvSpPr>
        <p:spPr>
          <a:xfrm>
            <a:off x="732950" y="1909300"/>
            <a:ext cx="7723199" cy="1971599"/>
          </a:xfrm>
          <a:prstGeom prst="rect">
            <a:avLst/>
          </a:prstGeom>
          <a:noFill/>
          <a:ln>
            <a:noFill/>
          </a:ln>
        </p:spPr>
        <p:txBody>
          <a:bodyPr lIns="91425" tIns="91425" rIns="91425" bIns="91425" anchor="ctr" anchorCtr="0">
            <a:noAutofit/>
          </a:bodyPr>
          <a:lstStyle/>
          <a:p>
            <a:pPr lvl="0" rtl="0">
              <a:spcBef>
                <a:spcPts val="0"/>
              </a:spcBef>
              <a:buNone/>
            </a:pPr>
            <a:r>
              <a:rPr lang="x-none" sz="1300">
                <a:solidFill>
                  <a:srgbClr val="F3F3F3"/>
                </a:solidFill>
                <a:latin typeface="Proxima Nova"/>
                <a:ea typeface="Proxima Nova"/>
                <a:cs typeface="Proxima Nova"/>
                <a:sym typeface="Proxima Nova"/>
              </a:rPr>
              <a:t>SEREMOS UNA RED DE ARTISTAS Y CREATIVOS QUE BUSCAN COMPARTIR SUS IDEAS Y </a:t>
            </a:r>
            <a:r>
              <a:rPr lang="x-none" sz="1300" smtClean="0">
                <a:solidFill>
                  <a:srgbClr val="F3F3F3"/>
                </a:solidFill>
                <a:latin typeface="Proxima Nova"/>
                <a:ea typeface="Proxima Nova"/>
                <a:cs typeface="Proxima Nova"/>
                <a:sym typeface="Proxima Nova"/>
              </a:rPr>
              <a:t>PROYECTOS</a:t>
            </a:r>
            <a:r>
              <a:rPr lang="es-CO" sz="1300" dirty="0" smtClean="0">
                <a:solidFill>
                  <a:srgbClr val="F3F3F3"/>
                </a:solidFill>
                <a:latin typeface="Proxima Nova"/>
                <a:ea typeface="Proxima Nova"/>
                <a:cs typeface="Proxima Nova"/>
                <a:sym typeface="Proxima Nova"/>
              </a:rPr>
              <a:t> </a:t>
            </a:r>
            <a:r>
              <a:rPr lang="x-none" sz="1300" smtClean="0">
                <a:solidFill>
                  <a:srgbClr val="F3F3F3"/>
                </a:solidFill>
                <a:latin typeface="Proxima Nova"/>
                <a:ea typeface="Proxima Nova"/>
                <a:cs typeface="Proxima Nova"/>
                <a:sym typeface="Proxima Nova"/>
              </a:rPr>
              <a:t>DE </a:t>
            </a:r>
            <a:r>
              <a:rPr lang="x-none" sz="1300">
                <a:solidFill>
                  <a:srgbClr val="F3F3F3"/>
                </a:solidFill>
                <a:latin typeface="Proxima Nova"/>
                <a:ea typeface="Proxima Nova"/>
                <a:cs typeface="Proxima Nova"/>
                <a:sym typeface="Proxima Nova"/>
              </a:rPr>
              <a:t>UNA MANERA AUTÉNTICA.</a:t>
            </a:r>
          </a:p>
          <a:p>
            <a:pPr rtl="0">
              <a:spcBef>
                <a:spcPts val="0"/>
              </a:spcBef>
              <a:buNone/>
            </a:pPr>
            <a:r>
              <a:rPr lang="x-none" sz="1300">
                <a:solidFill>
                  <a:srgbClr val="F3F3F3"/>
                </a:solidFill>
                <a:latin typeface="Proxima Nova"/>
                <a:ea typeface="Proxima Nova"/>
                <a:cs typeface="Proxima Nova"/>
                <a:sym typeface="Proxima Nova"/>
              </a:rPr>
              <a:t> </a:t>
            </a:r>
          </a:p>
          <a:p>
            <a:pPr rtl="0">
              <a:spcBef>
                <a:spcPts val="0"/>
              </a:spcBef>
              <a:buNone/>
            </a:pPr>
            <a:r>
              <a:rPr lang="x-none" sz="1300">
                <a:solidFill>
                  <a:srgbClr val="F3F3F3"/>
                </a:solidFill>
                <a:latin typeface="Proxima Nova"/>
                <a:ea typeface="Proxima Nova"/>
                <a:cs typeface="Proxima Nova"/>
                <a:sym typeface="Proxima Nova"/>
              </a:rPr>
              <a:t>EMPEZAREMOS HACIENDO DE NUESTRA BOTELLA UNA GALERÍA QUE ALBERGUE UNA IDEA U OBRA ÚNICA, DE UN ARTISTA QUE QUIERA COMPARTIR SU TRABAJO AL MUNDO. </a:t>
            </a:r>
          </a:p>
          <a:p>
            <a:pPr lvl="0" rtl="0">
              <a:spcBef>
                <a:spcPts val="0"/>
              </a:spcBef>
              <a:buNone/>
            </a:pPr>
            <a:endParaRPr sz="1300" dirty="0">
              <a:solidFill>
                <a:srgbClr val="F3F3F3"/>
              </a:solidFill>
              <a:latin typeface="Proxima Nova"/>
              <a:ea typeface="Proxima Nova"/>
              <a:cs typeface="Proxima Nova"/>
              <a:sym typeface="Proxima Nova"/>
            </a:endParaRPr>
          </a:p>
          <a:p>
            <a:pPr lvl="0" rtl="0">
              <a:spcBef>
                <a:spcPts val="0"/>
              </a:spcBef>
              <a:buNone/>
            </a:pPr>
            <a:r>
              <a:rPr lang="x-none" sz="1300">
                <a:solidFill>
                  <a:srgbClr val="F3F3F3"/>
                </a:solidFill>
                <a:latin typeface="Proxima Nova"/>
                <a:ea typeface="Proxima Nova"/>
                <a:cs typeface="Proxima Nova"/>
                <a:sym typeface="Proxima Nova"/>
              </a:rPr>
              <a:t>ASÍ LE DAREMOS UNA ESENCIA AUTÉNTICA A CADA BOTELLA... NINGUNA BOTELLA SE PARECERÁ A LA OTRA Y OFRECERÁ SIEMPRE UNA EXPERIENCIA NUEVA.</a:t>
            </a:r>
          </a:p>
          <a:p>
            <a:pPr lvl="0" rtl="0">
              <a:spcBef>
                <a:spcPts val="0"/>
              </a:spcBef>
              <a:buNone/>
            </a:pPr>
            <a:r>
              <a:rPr lang="x-none" sz="1300">
                <a:solidFill>
                  <a:srgbClr val="F3F3F3"/>
                </a:solidFill>
                <a:latin typeface="Proxima Nova"/>
                <a:ea typeface="Proxima Nova"/>
                <a:cs typeface="Proxima Nova"/>
                <a:sym typeface="Proxima Nova"/>
              </a:rPr>
              <a:t> </a:t>
            </a:r>
          </a:p>
        </p:txBody>
      </p:sp>
      <p:sp>
        <p:nvSpPr>
          <p:cNvPr id="66" name="Shape 66"/>
          <p:cNvSpPr txBox="1"/>
          <p:nvPr/>
        </p:nvSpPr>
        <p:spPr>
          <a:xfrm>
            <a:off x="699100" y="3363838"/>
            <a:ext cx="7946999" cy="615299"/>
          </a:xfrm>
          <a:prstGeom prst="rect">
            <a:avLst/>
          </a:prstGeom>
          <a:noFill/>
          <a:ln>
            <a:noFill/>
          </a:ln>
        </p:spPr>
        <p:txBody>
          <a:bodyPr lIns="91425" tIns="91425" rIns="91425" bIns="91425" anchor="t" anchorCtr="0">
            <a:noAutofit/>
          </a:bodyPr>
          <a:lstStyle/>
          <a:p>
            <a:pPr lvl="0" rtl="0">
              <a:lnSpc>
                <a:spcPct val="115000"/>
              </a:lnSpc>
              <a:spcBef>
                <a:spcPts val="0"/>
              </a:spcBef>
              <a:buNone/>
            </a:pPr>
            <a:endParaRPr sz="800">
              <a:solidFill>
                <a:srgbClr val="F3F3F3"/>
              </a:solidFill>
            </a:endParaRPr>
          </a:p>
          <a:p>
            <a:pPr lvl="0" rtl="0">
              <a:lnSpc>
                <a:spcPct val="115000"/>
              </a:lnSpc>
              <a:spcBef>
                <a:spcPts val="0"/>
              </a:spcBef>
              <a:buNone/>
            </a:pPr>
            <a:endParaRPr sz="800">
              <a:solidFill>
                <a:srgbClr val="F3F3F3"/>
              </a:solidFill>
            </a:endParaRPr>
          </a:p>
          <a:p>
            <a:pPr lvl="0" rtl="0">
              <a:lnSpc>
                <a:spcPct val="115000"/>
              </a:lnSpc>
              <a:spcBef>
                <a:spcPts val="0"/>
              </a:spcBef>
              <a:buNone/>
            </a:pPr>
            <a:endParaRPr sz="800">
              <a:solidFill>
                <a:srgbClr val="F3F3F3"/>
              </a:solidFill>
            </a:endParaRPr>
          </a:p>
          <a:p>
            <a:pPr lvl="0" rtl="0">
              <a:lnSpc>
                <a:spcPct val="115000"/>
              </a:lnSpc>
              <a:spcBef>
                <a:spcPts val="0"/>
              </a:spcBef>
              <a:buNone/>
            </a:pPr>
            <a:endParaRPr sz="800">
              <a:solidFill>
                <a:srgbClr val="F3F3F3"/>
              </a:solidFill>
            </a:endParaRPr>
          </a:p>
          <a:p>
            <a:pPr lvl="0" rtl="0">
              <a:lnSpc>
                <a:spcPct val="115000"/>
              </a:lnSpc>
              <a:spcBef>
                <a:spcPts val="0"/>
              </a:spcBef>
              <a:buNone/>
            </a:pPr>
            <a:r>
              <a:rPr lang="x-none" sz="800">
                <a:solidFill>
                  <a:srgbClr val="F3F3F3"/>
                </a:solidFill>
              </a:rPr>
              <a:t>“Los millennials son una generación de jóvenes hiperconectados, abiertos a compartir conocimiento, optimistas y adictos a los dispositivos móviles </a:t>
            </a:r>
          </a:p>
          <a:p>
            <a:pPr lvl="0" rtl="0">
              <a:lnSpc>
                <a:spcPct val="115000"/>
              </a:lnSpc>
              <a:spcBef>
                <a:spcPts val="0"/>
              </a:spcBef>
              <a:buClr>
                <a:schemeClr val="dk1"/>
              </a:buClr>
              <a:buSzPct val="137500"/>
              <a:buFont typeface="Arial"/>
              <a:buNone/>
            </a:pPr>
            <a:r>
              <a:rPr lang="x-none" sz="800">
                <a:solidFill>
                  <a:srgbClr val="F3F3F3"/>
                </a:solidFill>
              </a:rPr>
              <a:t>y la comunicación instantánea”</a:t>
            </a:r>
          </a:p>
          <a:p>
            <a:pPr lvl="0" rtl="0">
              <a:lnSpc>
                <a:spcPct val="115000"/>
              </a:lnSpc>
              <a:spcBef>
                <a:spcPts val="0"/>
              </a:spcBef>
              <a:buClr>
                <a:schemeClr val="dk1"/>
              </a:buClr>
              <a:buSzPct val="137500"/>
              <a:buFont typeface="Arial"/>
              <a:buNone/>
            </a:pPr>
            <a:r>
              <a:rPr lang="x-none" sz="800">
                <a:solidFill>
                  <a:srgbClr val="F3F3F3"/>
                </a:solidFill>
                <a:hlinkClick r:id="rId4"/>
              </a:rPr>
              <a:t>http://www.youngmarketing.co/millenials-en-colombia/#ixzz3VBImxu2v</a:t>
            </a:r>
          </a:p>
          <a:p>
            <a:pPr>
              <a:spcBef>
                <a:spcPts val="0"/>
              </a:spcBef>
              <a:buNone/>
            </a:pPr>
            <a:endParaRPr>
              <a:solidFill>
                <a:srgbClr val="F3F3F3"/>
              </a:solidFill>
            </a:endParaRPr>
          </a:p>
        </p:txBody>
      </p:sp>
      <p:pic>
        <p:nvPicPr>
          <p:cNvPr id="67" name="Shape 67"/>
          <p:cNvPicPr preferRelativeResize="0"/>
          <p:nvPr/>
        </p:nvPicPr>
        <p:blipFill>
          <a:blip r:embed="rId5">
            <a:alphaModFix/>
          </a:blip>
          <a:stretch>
            <a:fillRect/>
          </a:stretch>
        </p:blipFill>
        <p:spPr>
          <a:xfrm>
            <a:off x="8087000" y="4536624"/>
            <a:ext cx="984524" cy="553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Shape 72"/>
          <p:cNvSpPr txBox="1"/>
          <p:nvPr/>
        </p:nvSpPr>
        <p:spPr>
          <a:xfrm>
            <a:off x="719950" y="444450"/>
            <a:ext cx="2486100" cy="645000"/>
          </a:xfrm>
          <a:prstGeom prst="rect">
            <a:avLst/>
          </a:prstGeom>
          <a:noFill/>
          <a:ln>
            <a:noFill/>
          </a:ln>
        </p:spPr>
        <p:txBody>
          <a:bodyPr lIns="91425" tIns="91425" rIns="91425" bIns="91425" anchor="ctr" anchorCtr="0">
            <a:noAutofit/>
          </a:bodyPr>
          <a:lstStyle/>
          <a:p>
            <a:pPr lvl="0" rtl="0">
              <a:spcBef>
                <a:spcPts val="0"/>
              </a:spcBef>
              <a:buNone/>
            </a:pPr>
            <a:r>
              <a:rPr lang="x-none" sz="1900" b="1">
                <a:solidFill>
                  <a:schemeClr val="dk1"/>
                </a:solidFill>
                <a:latin typeface="Proxima Nova"/>
                <a:ea typeface="Proxima Nova"/>
                <a:cs typeface="Proxima Nova"/>
                <a:sym typeface="Proxima Nova"/>
              </a:rPr>
              <a:t>GROLSCH GALLERY</a:t>
            </a:r>
          </a:p>
        </p:txBody>
      </p:sp>
      <p:sp>
        <p:nvSpPr>
          <p:cNvPr id="73" name="Shape 73"/>
          <p:cNvSpPr txBox="1"/>
          <p:nvPr/>
        </p:nvSpPr>
        <p:spPr>
          <a:xfrm>
            <a:off x="4419325" y="1004374"/>
            <a:ext cx="4100699" cy="3102300"/>
          </a:xfrm>
          <a:prstGeom prst="rect">
            <a:avLst/>
          </a:prstGeom>
          <a:noFill/>
          <a:ln>
            <a:noFill/>
          </a:ln>
        </p:spPr>
        <p:txBody>
          <a:bodyPr lIns="91425" tIns="91425" rIns="91425" bIns="91425" anchor="t" anchorCtr="0">
            <a:noAutofit/>
          </a:bodyPr>
          <a:lstStyle/>
          <a:p>
            <a:pPr rtl="0">
              <a:spcBef>
                <a:spcPts val="0"/>
              </a:spcBef>
              <a:buNone/>
            </a:pPr>
            <a:r>
              <a:rPr lang="x-none" sz="1100">
                <a:latin typeface="Proxima Nova"/>
                <a:ea typeface="Proxima Nova"/>
                <a:cs typeface="Proxima Nova"/>
                <a:sym typeface="Proxima Nova"/>
              </a:rPr>
              <a:t>APROVECHANDO Y SABIENDO QUE </a:t>
            </a:r>
            <a:r>
              <a:rPr lang="x-none" sz="1100" b="1">
                <a:latin typeface="Proxima Nova"/>
                <a:ea typeface="Proxima Nova"/>
                <a:cs typeface="Proxima Nova"/>
                <a:sym typeface="Proxima Nova"/>
              </a:rPr>
              <a:t>EL MEDIO MASIVO POR EXCELENCIA DE GROLSCH ES LA PROPIA BOTELLA</a:t>
            </a:r>
            <a:r>
              <a:rPr lang="x-none" sz="1100">
                <a:latin typeface="Proxima Nova"/>
                <a:ea typeface="Proxima Nova"/>
                <a:cs typeface="Proxima Nova"/>
                <a:sym typeface="Proxima Nova"/>
              </a:rPr>
              <a:t> YA QUE SE ENCUENTRA EN CASI TODO EL PAÍS, CREAREMOS UNA APLICACIÓN DONDE LAS PERSONAS PODRÁN COMPARTIR SUS IDEAS Y ARTE, PARA QUE OTROS PUEDAN VER SU TRABAJO Y SI LES GUSTA COMPARTIRLO EN SUS REDES SOCIALES POR MEDIO DE ÉSTA.</a:t>
            </a:r>
          </a:p>
          <a:p>
            <a:pPr rtl="0">
              <a:spcBef>
                <a:spcPts val="0"/>
              </a:spcBef>
              <a:buNone/>
            </a:pPr>
            <a:endParaRPr sz="1100" dirty="0">
              <a:latin typeface="Proxima Nova"/>
              <a:ea typeface="Proxima Nova"/>
              <a:cs typeface="Proxima Nova"/>
              <a:sym typeface="Proxima Nova"/>
            </a:endParaRPr>
          </a:p>
          <a:p>
            <a:pPr rtl="0">
              <a:spcBef>
                <a:spcPts val="0"/>
              </a:spcBef>
              <a:buNone/>
            </a:pPr>
            <a:r>
              <a:rPr lang="x-none" sz="1100">
                <a:latin typeface="Proxima Nova"/>
                <a:ea typeface="Proxima Nova"/>
                <a:cs typeface="Proxima Nova"/>
                <a:sym typeface="Proxima Nova"/>
              </a:rPr>
              <a:t>SÓLO DEBEN ESCANEAR EL CÓDIGO EN LA BOTELLA QUE INSTANTÁNEAMENTE LES DARÁ LA OPCIÓN DE VER </a:t>
            </a:r>
          </a:p>
          <a:p>
            <a:pPr rtl="0">
              <a:spcBef>
                <a:spcPts val="0"/>
              </a:spcBef>
              <a:buNone/>
            </a:pPr>
            <a:r>
              <a:rPr lang="x-none" sz="1100">
                <a:latin typeface="Proxima Nova"/>
                <a:ea typeface="Proxima Nova"/>
                <a:cs typeface="Proxima Nova"/>
                <a:sym typeface="Proxima Nova"/>
              </a:rPr>
              <a:t>O SUBIR CONTENIDO. </a:t>
            </a:r>
          </a:p>
          <a:p>
            <a:pPr rtl="0">
              <a:spcBef>
                <a:spcPts val="0"/>
              </a:spcBef>
              <a:buNone/>
            </a:pPr>
            <a:endParaRPr sz="1100" dirty="0">
              <a:latin typeface="Proxima Nova"/>
              <a:ea typeface="Proxima Nova"/>
              <a:cs typeface="Proxima Nova"/>
              <a:sym typeface="Proxima Nova"/>
            </a:endParaRPr>
          </a:p>
          <a:p>
            <a:pPr>
              <a:spcBef>
                <a:spcPts val="0"/>
              </a:spcBef>
              <a:buNone/>
            </a:pPr>
            <a:r>
              <a:rPr lang="x-none" sz="1100">
                <a:latin typeface="Proxima Nova"/>
                <a:ea typeface="Proxima Nova"/>
                <a:cs typeface="Proxima Nova"/>
                <a:sym typeface="Proxima Nova"/>
              </a:rPr>
              <a:t>SI ELIGES LA PRIMERA OPCIÓN PODRÁS SUBIR EL TRABAJO QUE QUIERAS MOSTRAR, SI QUIERES VER, ENSEGUIDA TE APARECERÁ EL CONTENIDO DENTRO DE LA BOTELLA EL CUAL LO PODRÁS COMPARTIR CON EL HT </a:t>
            </a:r>
            <a:r>
              <a:rPr lang="x-none" sz="1100" b="1">
                <a:latin typeface="Proxima Nova"/>
                <a:ea typeface="Proxima Nova"/>
                <a:cs typeface="Proxima Nova"/>
                <a:sym typeface="Proxima Nova"/>
              </a:rPr>
              <a:t>#ESENCIAQUEFLUYE </a:t>
            </a:r>
          </a:p>
        </p:txBody>
      </p:sp>
      <p:sp>
        <p:nvSpPr>
          <p:cNvPr id="74" name="Shape 74"/>
          <p:cNvSpPr txBox="1"/>
          <p:nvPr/>
        </p:nvSpPr>
        <p:spPr>
          <a:xfrm>
            <a:off x="589576" y="4227934"/>
            <a:ext cx="7366800" cy="645000"/>
          </a:xfrm>
          <a:prstGeom prst="rect">
            <a:avLst/>
          </a:prstGeom>
          <a:noFill/>
          <a:ln>
            <a:noFill/>
          </a:ln>
        </p:spPr>
        <p:txBody>
          <a:bodyPr lIns="91425" tIns="91425" rIns="91425" bIns="91425" anchor="ctr" anchorCtr="0">
            <a:noAutofit/>
          </a:bodyPr>
          <a:lstStyle/>
          <a:p>
            <a:pPr lvl="0" rtl="0">
              <a:spcBef>
                <a:spcPts val="0"/>
              </a:spcBef>
              <a:buNone/>
            </a:pPr>
            <a:r>
              <a:rPr lang="x-none" sz="1000">
                <a:solidFill>
                  <a:srgbClr val="444444"/>
                </a:solidFill>
              </a:rPr>
              <a:t>Las personas creativas mejoran sus habilidades si comparten su creatividad con otras personas. </a:t>
            </a:r>
          </a:p>
          <a:p>
            <a:pPr lvl="0" rtl="0">
              <a:spcBef>
                <a:spcPts val="0"/>
              </a:spcBef>
              <a:buNone/>
            </a:pPr>
            <a:r>
              <a:rPr lang="x-none" sz="1000" u="sng">
                <a:solidFill>
                  <a:schemeClr val="hlink"/>
                </a:solidFill>
                <a:hlinkClick r:id="rId4"/>
              </a:rPr>
              <a:t>www.marketingdirecto.com/actualidad/checklists/las-12-senas-de-identidad-de-las-personas-creativas/#sthash.JpTpB32T.dpuf</a:t>
            </a:r>
            <a:r>
              <a:rPr lang="x-none" sz="1000">
                <a:solidFill>
                  <a:srgbClr val="444444"/>
                </a:solidFill>
              </a:rPr>
              <a:t> </a:t>
            </a:r>
          </a:p>
        </p:txBody>
      </p:sp>
      <p:pic>
        <p:nvPicPr>
          <p:cNvPr id="75" name="Shape 75"/>
          <p:cNvPicPr preferRelativeResize="0"/>
          <p:nvPr/>
        </p:nvPicPr>
        <p:blipFill>
          <a:blip r:embed="rId5">
            <a:alphaModFix/>
          </a:blip>
          <a:stretch>
            <a:fillRect/>
          </a:stretch>
        </p:blipFill>
        <p:spPr>
          <a:xfrm>
            <a:off x="664384" y="1144100"/>
            <a:ext cx="1764424" cy="3312501"/>
          </a:xfrm>
          <a:prstGeom prst="rect">
            <a:avLst/>
          </a:prstGeom>
          <a:noFill/>
          <a:ln>
            <a:noFill/>
          </a:ln>
        </p:spPr>
      </p:pic>
      <p:pic>
        <p:nvPicPr>
          <p:cNvPr id="76" name="Shape 76"/>
          <p:cNvPicPr preferRelativeResize="0"/>
          <p:nvPr/>
        </p:nvPicPr>
        <p:blipFill>
          <a:blip r:embed="rId6">
            <a:alphaModFix/>
          </a:blip>
          <a:stretch>
            <a:fillRect/>
          </a:stretch>
        </p:blipFill>
        <p:spPr>
          <a:xfrm>
            <a:off x="8087000" y="4536624"/>
            <a:ext cx="984524" cy="553800"/>
          </a:xfrm>
          <a:prstGeom prst="rect">
            <a:avLst/>
          </a:prstGeom>
          <a:noFill/>
          <a:ln>
            <a:noFill/>
          </a:ln>
        </p:spPr>
      </p:pic>
      <p:pic>
        <p:nvPicPr>
          <p:cNvPr id="77" name="Shape 77"/>
          <p:cNvPicPr preferRelativeResize="0"/>
          <p:nvPr/>
        </p:nvPicPr>
        <p:blipFill>
          <a:blip r:embed="rId7">
            <a:alphaModFix/>
          </a:blip>
          <a:stretch>
            <a:fillRect/>
          </a:stretch>
        </p:blipFill>
        <p:spPr>
          <a:xfrm>
            <a:off x="2397666" y="1165652"/>
            <a:ext cx="1764424" cy="331252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Shape 82"/>
          <p:cNvSpPr txBox="1"/>
          <p:nvPr/>
        </p:nvSpPr>
        <p:spPr>
          <a:xfrm>
            <a:off x="714220" y="758298"/>
            <a:ext cx="2497799" cy="298199"/>
          </a:xfrm>
          <a:prstGeom prst="rect">
            <a:avLst/>
          </a:prstGeom>
          <a:noFill/>
          <a:ln>
            <a:noFill/>
          </a:ln>
        </p:spPr>
        <p:txBody>
          <a:bodyPr lIns="91425" tIns="91425" rIns="91425" bIns="91425" anchor="ctr" anchorCtr="0">
            <a:noAutofit/>
          </a:bodyPr>
          <a:lstStyle/>
          <a:p>
            <a:pPr lvl="0" rtl="0">
              <a:spcBef>
                <a:spcPts val="0"/>
              </a:spcBef>
              <a:buNone/>
            </a:pPr>
            <a:r>
              <a:rPr lang="x-none" sz="1900" b="1">
                <a:solidFill>
                  <a:schemeClr val="dk1"/>
                </a:solidFill>
                <a:latin typeface="Proxima Nova"/>
                <a:ea typeface="Proxima Nova"/>
                <a:cs typeface="Proxima Nova"/>
                <a:sym typeface="Proxima Nova"/>
              </a:rPr>
              <a:t>GROLSCH EXPOSE</a:t>
            </a:r>
          </a:p>
        </p:txBody>
      </p:sp>
      <p:sp>
        <p:nvSpPr>
          <p:cNvPr id="83" name="Shape 83"/>
          <p:cNvSpPr txBox="1"/>
          <p:nvPr/>
        </p:nvSpPr>
        <p:spPr>
          <a:xfrm>
            <a:off x="4919900" y="1348175"/>
            <a:ext cx="4223999" cy="1647599"/>
          </a:xfrm>
          <a:prstGeom prst="rect">
            <a:avLst/>
          </a:prstGeom>
          <a:noFill/>
          <a:ln>
            <a:noFill/>
          </a:ln>
        </p:spPr>
        <p:txBody>
          <a:bodyPr lIns="91425" tIns="91425" rIns="91425" bIns="91425" anchor="t" anchorCtr="0">
            <a:noAutofit/>
          </a:bodyPr>
          <a:lstStyle/>
          <a:p>
            <a:pPr rtl="0">
              <a:spcBef>
                <a:spcPts val="0"/>
              </a:spcBef>
              <a:buNone/>
            </a:pPr>
            <a:r>
              <a:rPr lang="x-none" sz="1100">
                <a:latin typeface="Proxima Nova"/>
                <a:ea typeface="Proxima Nova"/>
                <a:cs typeface="Proxima Nova"/>
                <a:sym typeface="Proxima Nova"/>
              </a:rPr>
              <a:t>UNA VEZ NUESTRA GALERÍA EMPIECE A DAR RESULTADOS, RECREAREMOS UNA EXPOSICIÓN EN LAS 5 PRINCIPALES CIUDADES DE COLOMBIA DONDE POR MEDIO DE MAPPING </a:t>
            </a:r>
          </a:p>
          <a:p>
            <a:pPr lvl="0" rtl="0">
              <a:spcBef>
                <a:spcPts val="0"/>
              </a:spcBef>
              <a:buNone/>
            </a:pPr>
            <a:r>
              <a:rPr lang="x-none" sz="1100">
                <a:latin typeface="Proxima Nova"/>
                <a:ea typeface="Proxima Nova"/>
                <a:cs typeface="Proxima Nova"/>
                <a:sym typeface="Proxima Nova"/>
              </a:rPr>
              <a:t>SOBRE UNA ESTRUCTURA, EXPONDREMOS LOS TRABAJOS COMPARTIDOS EN LAS BOTELLAS, EN UNA TARDE DE CERVEZA, MÚSICA, ARTE, AMIGOS Y BUENA ONDA.  </a:t>
            </a:r>
          </a:p>
        </p:txBody>
      </p:sp>
      <p:pic>
        <p:nvPicPr>
          <p:cNvPr id="84" name="Shape 84"/>
          <p:cNvPicPr preferRelativeResize="0"/>
          <p:nvPr/>
        </p:nvPicPr>
        <p:blipFill>
          <a:blip r:embed="rId4">
            <a:alphaModFix/>
          </a:blip>
          <a:stretch>
            <a:fillRect/>
          </a:stretch>
        </p:blipFill>
        <p:spPr>
          <a:xfrm>
            <a:off x="290500" y="1425249"/>
            <a:ext cx="4629400" cy="3083250"/>
          </a:xfrm>
          <a:prstGeom prst="rect">
            <a:avLst/>
          </a:prstGeom>
          <a:noFill/>
          <a:ln>
            <a:noFill/>
          </a:ln>
        </p:spPr>
      </p:pic>
      <p:pic>
        <p:nvPicPr>
          <p:cNvPr id="85" name="Shape 85"/>
          <p:cNvPicPr preferRelativeResize="0"/>
          <p:nvPr/>
        </p:nvPicPr>
        <p:blipFill>
          <a:blip r:embed="rId5">
            <a:alphaModFix/>
          </a:blip>
          <a:stretch>
            <a:fillRect/>
          </a:stretch>
        </p:blipFill>
        <p:spPr>
          <a:xfrm>
            <a:off x="8087000" y="4536624"/>
            <a:ext cx="984524" cy="553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Shape 90"/>
          <p:cNvSpPr txBox="1"/>
          <p:nvPr/>
        </p:nvSpPr>
        <p:spPr>
          <a:xfrm>
            <a:off x="668424" y="1044325"/>
            <a:ext cx="4290299" cy="1685099"/>
          </a:xfrm>
          <a:prstGeom prst="rect">
            <a:avLst/>
          </a:prstGeom>
          <a:noFill/>
          <a:ln>
            <a:noFill/>
          </a:ln>
        </p:spPr>
        <p:txBody>
          <a:bodyPr lIns="91425" tIns="91425" rIns="91425" bIns="91425" anchor="t" anchorCtr="0">
            <a:noAutofit/>
          </a:bodyPr>
          <a:lstStyle/>
          <a:p>
            <a:pPr lvl="0" rtl="0">
              <a:spcBef>
                <a:spcPts val="0"/>
              </a:spcBef>
              <a:buNone/>
            </a:pPr>
            <a:r>
              <a:rPr lang="x-none" sz="1100">
                <a:latin typeface="Proxima Nova"/>
                <a:ea typeface="Proxima Nova"/>
                <a:cs typeface="Proxima Nova"/>
                <a:sym typeface="Proxima Nova"/>
              </a:rPr>
              <a:t>CLARAMENTE LOS CICLISTAS TAMBIÉN NOS IMPORTAN, </a:t>
            </a:r>
          </a:p>
          <a:p>
            <a:pPr lvl="0" rtl="0">
              <a:spcBef>
                <a:spcPts val="0"/>
              </a:spcBef>
              <a:buNone/>
            </a:pPr>
            <a:r>
              <a:rPr lang="x-none" sz="1100">
                <a:latin typeface="Proxima Nova"/>
                <a:ea typeface="Proxima Nova"/>
                <a:cs typeface="Proxima Nova"/>
                <a:sym typeface="Proxima Nova"/>
              </a:rPr>
              <a:t>POR ESO CREAREMOS UN TALLER POP-UP QUE RECORRA </a:t>
            </a:r>
          </a:p>
          <a:p>
            <a:pPr lvl="0" rtl="0">
              <a:spcBef>
                <a:spcPts val="0"/>
              </a:spcBef>
              <a:buNone/>
            </a:pPr>
            <a:r>
              <a:rPr lang="x-none" sz="1100">
                <a:latin typeface="Proxima Nova"/>
                <a:ea typeface="Proxima Nova"/>
                <a:cs typeface="Proxima Nova"/>
                <a:sym typeface="Proxima Nova"/>
              </a:rPr>
              <a:t>EL PAÍS APARECIENDO INTERMITENTEMENTE EN PUNTOS </a:t>
            </a:r>
          </a:p>
          <a:p>
            <a:pPr lvl="0" rtl="0">
              <a:spcBef>
                <a:spcPts val="0"/>
              </a:spcBef>
              <a:buNone/>
            </a:pPr>
            <a:r>
              <a:rPr lang="x-none" sz="1100">
                <a:latin typeface="Proxima Nova"/>
                <a:ea typeface="Proxima Nova"/>
                <a:cs typeface="Proxima Nova"/>
                <a:sym typeface="Proxima Nova"/>
              </a:rPr>
              <a:t>CLAVES DE LAS 5 CIUDADES PRINCIPALES. </a:t>
            </a:r>
          </a:p>
          <a:p>
            <a:pPr lvl="0" rtl="0">
              <a:spcBef>
                <a:spcPts val="0"/>
              </a:spcBef>
              <a:buNone/>
            </a:pPr>
            <a:r>
              <a:rPr lang="x-none" sz="1100">
                <a:latin typeface="Proxima Nova"/>
                <a:ea typeface="Proxima Nova"/>
                <a:cs typeface="Proxima Nova"/>
                <a:sym typeface="Proxima Nova"/>
              </a:rPr>
              <a:t>ALLÍ PODRÁN TOMARSE UNA CERVEZA MIENTRAS AJUSTAN </a:t>
            </a:r>
          </a:p>
          <a:p>
            <a:pPr lvl="0" rtl="0">
              <a:spcBef>
                <a:spcPts val="0"/>
              </a:spcBef>
              <a:buNone/>
            </a:pPr>
            <a:r>
              <a:rPr lang="x-none" sz="1100">
                <a:latin typeface="Proxima Nova"/>
                <a:ea typeface="Proxima Nova"/>
                <a:cs typeface="Proxima Nova"/>
                <a:sym typeface="Proxima Nova"/>
              </a:rPr>
              <a:t>Y SU BICI Y DEJAN FLUIR LA CREATIVIDAD.   </a:t>
            </a:r>
          </a:p>
        </p:txBody>
      </p:sp>
      <p:sp>
        <p:nvSpPr>
          <p:cNvPr id="91" name="Shape 91"/>
          <p:cNvSpPr txBox="1"/>
          <p:nvPr/>
        </p:nvSpPr>
        <p:spPr>
          <a:xfrm>
            <a:off x="674150" y="2137300"/>
            <a:ext cx="4104300" cy="1388100"/>
          </a:xfrm>
          <a:prstGeom prst="rect">
            <a:avLst/>
          </a:prstGeom>
          <a:noFill/>
          <a:ln>
            <a:noFill/>
          </a:ln>
        </p:spPr>
        <p:txBody>
          <a:bodyPr lIns="91425" tIns="91425" rIns="91425" bIns="91425" anchor="ctr" anchorCtr="0">
            <a:noAutofit/>
          </a:bodyPr>
          <a:lstStyle/>
          <a:p>
            <a:pPr lvl="0" rtl="0">
              <a:lnSpc>
                <a:spcPct val="160000"/>
              </a:lnSpc>
              <a:spcBef>
                <a:spcPts val="0"/>
              </a:spcBef>
              <a:spcAft>
                <a:spcPts val="1100"/>
              </a:spcAft>
              <a:buNone/>
            </a:pPr>
            <a:r>
              <a:rPr lang="x-none" sz="800" b="1">
                <a:solidFill>
                  <a:srgbClr val="333333"/>
                </a:solidFill>
                <a:latin typeface="Proxima Nova"/>
                <a:ea typeface="Proxima Nova"/>
                <a:cs typeface="Proxima Nova"/>
                <a:sym typeface="Proxima Nova"/>
              </a:rPr>
              <a:t>El ejercicio incrementa tu creatividad</a:t>
            </a:r>
            <a:r>
              <a:rPr lang="x-none" sz="800">
                <a:solidFill>
                  <a:srgbClr val="333333"/>
                </a:solidFill>
                <a:latin typeface="Proxima Nova"/>
                <a:ea typeface="Proxima Nova"/>
                <a:cs typeface="Proxima Nova"/>
                <a:sym typeface="Proxima Nova"/>
              </a:rPr>
              <a:t>. Atrás queda el rol del creativo cuyo único ejercicio que hace es para ir a la máquina de café. El ejercicio genera endorfinas y despeja la mente.Las ideas fluyen mejor. </a:t>
            </a:r>
            <a:r>
              <a:rPr lang="x-none" sz="700" u="sng">
                <a:solidFill>
                  <a:schemeClr val="hlink"/>
                </a:solidFill>
                <a:latin typeface="Proxima Nova"/>
                <a:ea typeface="Proxima Nova"/>
                <a:cs typeface="Proxima Nova"/>
                <a:sym typeface="Proxima Nova"/>
                <a:hlinkClick r:id="rId4"/>
              </a:rPr>
              <a:t>http://www.solomarketing.es/7-datos-curiosos-sobre-la-creatividad/</a:t>
            </a:r>
            <a:r>
              <a:rPr lang="x-none" sz="700">
                <a:solidFill>
                  <a:schemeClr val="dk1"/>
                </a:solidFill>
                <a:latin typeface="Proxima Nova"/>
                <a:ea typeface="Proxima Nova"/>
                <a:cs typeface="Proxima Nova"/>
                <a:sym typeface="Proxima Nova"/>
              </a:rPr>
              <a:t> t</a:t>
            </a:r>
          </a:p>
        </p:txBody>
      </p:sp>
      <p:sp>
        <p:nvSpPr>
          <p:cNvPr id="92" name="Shape 92"/>
          <p:cNvSpPr txBox="1"/>
          <p:nvPr/>
        </p:nvSpPr>
        <p:spPr>
          <a:xfrm>
            <a:off x="668425" y="640225"/>
            <a:ext cx="2575800" cy="470100"/>
          </a:xfrm>
          <a:prstGeom prst="rect">
            <a:avLst/>
          </a:prstGeom>
          <a:noFill/>
          <a:ln>
            <a:noFill/>
          </a:ln>
        </p:spPr>
        <p:txBody>
          <a:bodyPr lIns="91425" tIns="91425" rIns="91425" bIns="91425" anchor="ctr" anchorCtr="0">
            <a:noAutofit/>
          </a:bodyPr>
          <a:lstStyle/>
          <a:p>
            <a:pPr lvl="0" rtl="0">
              <a:spcBef>
                <a:spcPts val="0"/>
              </a:spcBef>
              <a:buNone/>
            </a:pPr>
            <a:r>
              <a:rPr lang="x-none" sz="1900" b="1">
                <a:solidFill>
                  <a:schemeClr val="dk1"/>
                </a:solidFill>
                <a:latin typeface="Proxima Nova"/>
                <a:ea typeface="Proxima Nova"/>
                <a:cs typeface="Proxima Nova"/>
                <a:sym typeface="Proxima Nova"/>
              </a:rPr>
              <a:t>GROLSCH RIDERS</a:t>
            </a:r>
          </a:p>
        </p:txBody>
      </p:sp>
      <p:pic>
        <p:nvPicPr>
          <p:cNvPr id="93" name="Shape 93"/>
          <p:cNvPicPr preferRelativeResize="0"/>
          <p:nvPr/>
        </p:nvPicPr>
        <p:blipFill>
          <a:blip r:embed="rId5">
            <a:alphaModFix/>
          </a:blip>
          <a:stretch>
            <a:fillRect/>
          </a:stretch>
        </p:blipFill>
        <p:spPr>
          <a:xfrm>
            <a:off x="4938850" y="759875"/>
            <a:ext cx="3623749" cy="3623749"/>
          </a:xfrm>
          <a:prstGeom prst="rect">
            <a:avLst/>
          </a:prstGeom>
          <a:noFill/>
          <a:ln>
            <a:noFill/>
          </a:ln>
        </p:spPr>
      </p:pic>
      <p:pic>
        <p:nvPicPr>
          <p:cNvPr id="94" name="Shape 94"/>
          <p:cNvPicPr preferRelativeResize="0"/>
          <p:nvPr/>
        </p:nvPicPr>
        <p:blipFill>
          <a:blip r:embed="rId6">
            <a:alphaModFix/>
          </a:blip>
          <a:stretch>
            <a:fillRect/>
          </a:stretch>
        </p:blipFill>
        <p:spPr>
          <a:xfrm>
            <a:off x="8087000" y="4536624"/>
            <a:ext cx="984524" cy="553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graphicFrame>
        <p:nvGraphicFramePr>
          <p:cNvPr id="99" name="Shape 99"/>
          <p:cNvGraphicFramePr/>
          <p:nvPr/>
        </p:nvGraphicFramePr>
        <p:xfrm>
          <a:off x="2015663" y="1180425"/>
          <a:ext cx="5240825" cy="2910660"/>
        </p:xfrm>
        <a:graphic>
          <a:graphicData uri="http://schemas.openxmlformats.org/drawingml/2006/table">
            <a:tbl>
              <a:tblPr>
                <a:noFill/>
                <a:tableStyleId>{1549AA85-4E95-475F-B4CE-7E1A263B4776}</a:tableStyleId>
              </a:tblPr>
              <a:tblGrid>
                <a:gridCol w="615500"/>
                <a:gridCol w="615500"/>
                <a:gridCol w="615500"/>
                <a:gridCol w="615500"/>
                <a:gridCol w="615500"/>
                <a:gridCol w="615500"/>
                <a:gridCol w="615500"/>
                <a:gridCol w="932325"/>
              </a:tblGrid>
              <a:tr h="366900">
                <a:tc>
                  <a:txBody>
                    <a:bodyPr/>
                    <a:lstStyle/>
                    <a:p>
                      <a:pPr lvl="0" rtl="0">
                        <a:spcBef>
                          <a:spcPts val="0"/>
                        </a:spcBef>
                        <a:buNone/>
                      </a:pPr>
                      <a:r>
                        <a:rPr lang="x-none" sz="800"/>
                        <a:t>MEDIOS</a:t>
                      </a:r>
                    </a:p>
                    <a:p>
                      <a:pPr lvl="0" rtl="0">
                        <a:spcBef>
                          <a:spcPts val="0"/>
                        </a:spcBef>
                        <a:buNone/>
                      </a:pPr>
                      <a:r>
                        <a:rPr lang="x-none" sz="700"/>
                        <a:t>5 </a:t>
                      </a:r>
                      <a:r>
                        <a:rPr lang="x-none" sz="600"/>
                        <a:t>CIUDADES</a:t>
                      </a:r>
                    </a:p>
                  </a:txBody>
                  <a:tcPr marL="91425" marR="91425" marT="91425" marB="91425"/>
                </a:tc>
                <a:tc>
                  <a:txBody>
                    <a:bodyPr/>
                    <a:lstStyle/>
                    <a:p>
                      <a:pPr lvl="0" rtl="0">
                        <a:spcBef>
                          <a:spcPts val="0"/>
                        </a:spcBef>
                        <a:buNone/>
                      </a:pPr>
                      <a:r>
                        <a:rPr lang="x-none" sz="900"/>
                        <a:t>1 MES </a:t>
                      </a:r>
                    </a:p>
                  </a:txBody>
                  <a:tcPr marL="91425" marR="91425" marT="91425" marB="91425"/>
                </a:tc>
                <a:tc>
                  <a:txBody>
                    <a:bodyPr/>
                    <a:lstStyle/>
                    <a:p>
                      <a:pPr lvl="0" rtl="0">
                        <a:spcBef>
                          <a:spcPts val="0"/>
                        </a:spcBef>
                        <a:buNone/>
                      </a:pPr>
                      <a:r>
                        <a:rPr lang="x-none" sz="900">
                          <a:solidFill>
                            <a:schemeClr val="dk1"/>
                          </a:solidFill>
                        </a:rPr>
                        <a:t>2 MES </a:t>
                      </a:r>
                    </a:p>
                  </a:txBody>
                  <a:tcPr marL="91425" marR="91425" marT="91425" marB="91425"/>
                </a:tc>
                <a:tc>
                  <a:txBody>
                    <a:bodyPr/>
                    <a:lstStyle/>
                    <a:p>
                      <a:pPr lvl="0" rtl="0">
                        <a:spcBef>
                          <a:spcPts val="0"/>
                        </a:spcBef>
                        <a:buNone/>
                      </a:pPr>
                      <a:r>
                        <a:rPr lang="x-none" sz="900">
                          <a:solidFill>
                            <a:schemeClr val="dk1"/>
                          </a:solidFill>
                        </a:rPr>
                        <a:t> 3 MES </a:t>
                      </a:r>
                    </a:p>
                  </a:txBody>
                  <a:tcPr marL="91425" marR="91425" marT="91425" marB="91425"/>
                </a:tc>
                <a:tc>
                  <a:txBody>
                    <a:bodyPr/>
                    <a:lstStyle/>
                    <a:p>
                      <a:pPr lvl="0" rtl="0">
                        <a:spcBef>
                          <a:spcPts val="0"/>
                        </a:spcBef>
                        <a:buNone/>
                      </a:pPr>
                      <a:r>
                        <a:rPr lang="x-none" sz="900">
                          <a:solidFill>
                            <a:schemeClr val="dk1"/>
                          </a:solidFill>
                        </a:rPr>
                        <a:t>4 MES </a:t>
                      </a:r>
                    </a:p>
                  </a:txBody>
                  <a:tcPr marL="91425" marR="91425" marT="91425" marB="91425"/>
                </a:tc>
                <a:tc>
                  <a:txBody>
                    <a:bodyPr/>
                    <a:lstStyle/>
                    <a:p>
                      <a:pPr lvl="0" rtl="0">
                        <a:spcBef>
                          <a:spcPts val="0"/>
                        </a:spcBef>
                        <a:buNone/>
                      </a:pPr>
                      <a:r>
                        <a:rPr lang="x-none" sz="900">
                          <a:solidFill>
                            <a:schemeClr val="dk1"/>
                          </a:solidFill>
                        </a:rPr>
                        <a:t>5 MES </a:t>
                      </a:r>
                    </a:p>
                  </a:txBody>
                  <a:tcPr marL="91425" marR="91425" marT="91425" marB="91425"/>
                </a:tc>
                <a:tc>
                  <a:txBody>
                    <a:bodyPr/>
                    <a:lstStyle/>
                    <a:p>
                      <a:pPr lvl="0" rtl="0">
                        <a:spcBef>
                          <a:spcPts val="0"/>
                        </a:spcBef>
                        <a:buNone/>
                      </a:pPr>
                      <a:r>
                        <a:rPr lang="x-none" sz="900">
                          <a:solidFill>
                            <a:schemeClr val="dk1"/>
                          </a:solidFill>
                        </a:rPr>
                        <a:t>6 MES </a:t>
                      </a:r>
                    </a:p>
                  </a:txBody>
                  <a:tcPr marL="91425" marR="91425" marT="91425" marB="91425"/>
                </a:tc>
                <a:tc>
                  <a:txBody>
                    <a:bodyPr/>
                    <a:lstStyle/>
                    <a:p>
                      <a:pPr lvl="0" rtl="0">
                        <a:spcBef>
                          <a:spcPts val="0"/>
                        </a:spcBef>
                        <a:buNone/>
                      </a:pPr>
                      <a:r>
                        <a:rPr lang="x-none" sz="900"/>
                        <a:t>INVERSIÓN </a:t>
                      </a:r>
                    </a:p>
                  </a:txBody>
                  <a:tcPr marL="91425" marR="91425" marT="91425" marB="91425"/>
                </a:tc>
              </a:tr>
              <a:tr h="366900">
                <a:tc>
                  <a:txBody>
                    <a:bodyPr/>
                    <a:lstStyle/>
                    <a:p>
                      <a:pPr lvl="0" rtl="0">
                        <a:spcBef>
                          <a:spcPts val="0"/>
                        </a:spcBef>
                        <a:buNone/>
                      </a:pPr>
                      <a:r>
                        <a:rPr lang="x-none" sz="700"/>
                        <a:t>APP / CÓDIGOS IOS - ANDROID</a:t>
                      </a: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lvl="0" rtl="0">
                        <a:spcBef>
                          <a:spcPts val="0"/>
                        </a:spcBef>
                        <a:buNone/>
                      </a:pPr>
                      <a:r>
                        <a:rPr lang="x-none" sz="900"/>
                        <a:t>70’000.000</a:t>
                      </a:r>
                    </a:p>
                  </a:txBody>
                  <a:tcPr marL="91425" marR="91425" marT="91425" marB="91425"/>
                </a:tc>
              </a:tr>
              <a:tr h="366900">
                <a:tc>
                  <a:txBody>
                    <a:bodyPr/>
                    <a:lstStyle/>
                    <a:p>
                      <a:pPr lvl="0" rtl="0">
                        <a:spcBef>
                          <a:spcPts val="0"/>
                        </a:spcBef>
                        <a:buNone/>
                      </a:pPr>
                      <a:r>
                        <a:rPr lang="x-none" sz="700">
                          <a:solidFill>
                            <a:schemeClr val="dk1"/>
                          </a:solidFill>
                        </a:rPr>
                        <a:t>STICKER ETIQUETA</a:t>
                      </a: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solidFill>
                      <a:srgbClr val="38761D"/>
                    </a:solidFill>
                  </a:tcPr>
                </a:tc>
                <a:tc>
                  <a:txBody>
                    <a:bodyPr/>
                    <a:lstStyle/>
                    <a:p>
                      <a:pPr lvl="0" rtl="0">
                        <a:spcBef>
                          <a:spcPts val="0"/>
                        </a:spcBef>
                        <a:buNone/>
                      </a:pPr>
                      <a:r>
                        <a:rPr lang="x-none" sz="900">
                          <a:solidFill>
                            <a:schemeClr val="dk1"/>
                          </a:solidFill>
                        </a:rPr>
                        <a:t>400’000.000</a:t>
                      </a:r>
                    </a:p>
                  </a:txBody>
                  <a:tcPr marL="91425" marR="91425" marT="91425" marB="91425"/>
                </a:tc>
              </a:tr>
              <a:tr h="366900">
                <a:tc>
                  <a:txBody>
                    <a:bodyPr/>
                    <a:lstStyle/>
                    <a:p>
                      <a:pPr lvl="0" rtl="0">
                        <a:spcBef>
                          <a:spcPts val="0"/>
                        </a:spcBef>
                        <a:buNone/>
                      </a:pPr>
                      <a:r>
                        <a:rPr lang="x-none" sz="700">
                          <a:solidFill>
                            <a:schemeClr val="dk1"/>
                          </a:solidFill>
                        </a:rPr>
                        <a:t>GROLSCH EXPOSE</a:t>
                      </a:r>
                    </a:p>
                  </a:txBody>
                  <a:tcPr marL="91425" marR="91425" marT="91425" marB="91425"/>
                </a:tc>
                <a:tc>
                  <a:txBody>
                    <a:bodyPr/>
                    <a:lstStyle/>
                    <a:p>
                      <a:pPr>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lvl="0" rtl="0">
                        <a:spcBef>
                          <a:spcPts val="0"/>
                        </a:spcBef>
                        <a:buNone/>
                      </a:pPr>
                      <a:r>
                        <a:rPr lang="x-none" sz="900">
                          <a:solidFill>
                            <a:schemeClr val="dk1"/>
                          </a:solidFill>
                        </a:rPr>
                        <a:t>250’000.000</a:t>
                      </a:r>
                    </a:p>
                  </a:txBody>
                  <a:tcPr marL="91425" marR="91425" marT="91425" marB="91425"/>
                </a:tc>
              </a:tr>
              <a:tr h="366900">
                <a:tc>
                  <a:txBody>
                    <a:bodyPr/>
                    <a:lstStyle/>
                    <a:p>
                      <a:pPr lvl="0" rtl="0">
                        <a:spcBef>
                          <a:spcPts val="0"/>
                        </a:spcBef>
                        <a:buNone/>
                      </a:pPr>
                      <a:r>
                        <a:rPr lang="x-none" sz="700">
                          <a:solidFill>
                            <a:schemeClr val="dk1"/>
                          </a:solidFill>
                        </a:rPr>
                        <a:t>GROLSCH RIDERS</a:t>
                      </a: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38761D"/>
                    </a:solidFill>
                  </a:tcPr>
                </a:tc>
                <a:tc>
                  <a:txBody>
                    <a:bodyPr/>
                    <a:lstStyle/>
                    <a:p>
                      <a:pPr>
                        <a:spcBef>
                          <a:spcPts val="0"/>
                        </a:spcBef>
                        <a:buNone/>
                      </a:pPr>
                      <a:endParaRPr/>
                    </a:p>
                  </a:txBody>
                  <a:tcPr marL="91425" marR="91425" marT="91425" marB="91425"/>
                </a:tc>
                <a:tc>
                  <a:txBody>
                    <a:bodyPr/>
                    <a:lstStyle/>
                    <a:p>
                      <a:pPr lvl="0" rtl="0">
                        <a:spcBef>
                          <a:spcPts val="0"/>
                        </a:spcBef>
                        <a:buNone/>
                      </a:pPr>
                      <a:r>
                        <a:rPr lang="x-none" sz="900"/>
                        <a:t>210’000.000</a:t>
                      </a:r>
                    </a:p>
                  </a:txBody>
                  <a:tcPr marL="91425" marR="91425" marT="91425" marB="91425"/>
                </a:tc>
              </a:tr>
              <a:tr h="366900">
                <a:tc>
                  <a:txBody>
                    <a:bodyPr/>
                    <a:lstStyle/>
                    <a:p>
                      <a:pPr lvl="0" rtl="0">
                        <a:spcBef>
                          <a:spcPts val="0"/>
                        </a:spcBef>
                        <a:buNone/>
                      </a:pPr>
                      <a:r>
                        <a:rPr lang="x-none" sz="700">
                          <a:solidFill>
                            <a:schemeClr val="dk1"/>
                          </a:solidFill>
                        </a:rPr>
                        <a:t>TOTAL</a:t>
                      </a: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lvl="0" rtl="0">
                        <a:spcBef>
                          <a:spcPts val="0"/>
                        </a:spcBef>
                        <a:buNone/>
                      </a:pPr>
                      <a:r>
                        <a:rPr lang="x-none" sz="900">
                          <a:solidFill>
                            <a:schemeClr val="dk1"/>
                          </a:solidFill>
                        </a:rPr>
                        <a:t>930’000.000</a:t>
                      </a:r>
                    </a:p>
                  </a:txBody>
                  <a:tcPr marL="91425" marR="91425" marT="91425" marB="91425"/>
                </a:tc>
              </a:tr>
            </a:tbl>
          </a:graphicData>
        </a:graphic>
      </p:graphicFrame>
      <p:sp>
        <p:nvSpPr>
          <p:cNvPr id="100" name="Shape 100"/>
          <p:cNvSpPr txBox="1"/>
          <p:nvPr/>
        </p:nvSpPr>
        <p:spPr>
          <a:xfrm>
            <a:off x="1520300" y="1077800"/>
            <a:ext cx="2851500" cy="3326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101" name="Shape 101"/>
          <p:cNvSpPr txBox="1"/>
          <p:nvPr/>
        </p:nvSpPr>
        <p:spPr>
          <a:xfrm>
            <a:off x="732950" y="456250"/>
            <a:ext cx="3107699" cy="450899"/>
          </a:xfrm>
          <a:prstGeom prst="rect">
            <a:avLst/>
          </a:prstGeom>
          <a:noFill/>
          <a:ln>
            <a:noFill/>
          </a:ln>
        </p:spPr>
        <p:txBody>
          <a:bodyPr lIns="91425" tIns="91425" rIns="91425" bIns="91425" anchor="ctr" anchorCtr="0">
            <a:noAutofit/>
          </a:bodyPr>
          <a:lstStyle/>
          <a:p>
            <a:pPr lvl="0" rtl="0">
              <a:spcBef>
                <a:spcPts val="0"/>
              </a:spcBef>
              <a:buNone/>
            </a:pPr>
            <a:r>
              <a:rPr lang="x-none" sz="3000" b="1">
                <a:solidFill>
                  <a:srgbClr val="F3F3F3"/>
                </a:solidFill>
                <a:latin typeface="Proxima Nova"/>
                <a:ea typeface="Proxima Nova"/>
                <a:cs typeface="Proxima Nova"/>
                <a:sym typeface="Proxima Nova"/>
              </a:rPr>
              <a:t>MIX MEDIOS</a:t>
            </a:r>
          </a:p>
        </p:txBody>
      </p:sp>
    </p:spTree>
  </p:cSld>
  <p:clrMapOvr>
    <a:masterClrMapping/>
  </p:clrMapOvr>
  <p:transitio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786</Words>
  <Application>Microsoft Office PowerPoint</Application>
  <PresentationFormat>Presentación en pantalla (16:9)</PresentationFormat>
  <Paragraphs>122</Paragraphs>
  <Slides>10</Slides>
  <Notes>10</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simple-light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Rodriguez</dc:creator>
  <cp:lastModifiedBy>David Rodriguez</cp:lastModifiedBy>
  <cp:revision>2</cp:revision>
  <dcterms:modified xsi:type="dcterms:W3CDTF">2015-03-23T21:34:36Z</dcterms:modified>
</cp:coreProperties>
</file>