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2" r:id="rId2"/>
  </p:sldMasterIdLst>
  <p:sldIdLst>
    <p:sldId id="282" r:id="rId3"/>
    <p:sldId id="281" r:id="rId4"/>
    <p:sldId id="273" r:id="rId5"/>
    <p:sldId id="271" r:id="rId6"/>
    <p:sldId id="276" r:id="rId7"/>
    <p:sldId id="275" r:id="rId8"/>
    <p:sldId id="278" r:id="rId9"/>
    <p:sldId id="277" r:id="rId10"/>
    <p:sldId id="267" r:id="rId11"/>
    <p:sldId id="280" r:id="rId1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8/3/15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1204-3729-E043-9B3E-F6E277534D95}" type="datetimeFigureOut">
              <a:rPr lang="es-ES_tradnl" smtClean="0"/>
              <a:pPr/>
              <a:t>8/3/15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3E85-00CD-F44C-AF35-FED91B547EE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1204-3729-E043-9B3E-F6E277534D95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8/3/15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3E85-00CD-F44C-AF35-FED91B547EEA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2015-03-08 a la(s) 18.55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00" r="1185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Imagen 6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6709" y="2440231"/>
            <a:ext cx="7655646" cy="1912786"/>
          </a:xfrm>
          <a:prstGeom prst="rect">
            <a:avLst/>
          </a:prstGeom>
        </p:spPr>
      </p:pic>
      <p:pic>
        <p:nvPicPr>
          <p:cNvPr id="8" name="Imagen 7" descr="screen-shot-2014-02-24-at-11-57-18-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8938" b="58725"/>
          <a:stretch/>
        </p:blipFill>
        <p:spPr>
          <a:xfrm>
            <a:off x="6438503" y="6042916"/>
            <a:ext cx="2524479" cy="572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08 a la(s) 18.51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5" y="25916"/>
            <a:ext cx="3189885" cy="1775240"/>
          </a:xfrm>
          <a:prstGeom prst="rect">
            <a:avLst/>
          </a:prstGeom>
        </p:spPr>
      </p:pic>
      <p:pic>
        <p:nvPicPr>
          <p:cNvPr id="3" name="Imagen 2" descr="Screen Shot 2015-03-08 at 6.37.1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999" y="3661355"/>
            <a:ext cx="2326893" cy="1977123"/>
          </a:xfrm>
          <a:prstGeom prst="rect">
            <a:avLst/>
          </a:prstGeom>
        </p:spPr>
      </p:pic>
      <p:pic>
        <p:nvPicPr>
          <p:cNvPr id="4" name="Imagen 3" descr="Screen Shot 2015-03-08 at 6.49.0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35" y="3852565"/>
            <a:ext cx="3103584" cy="16972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3625" y="2397222"/>
            <a:ext cx="27423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IDEA CREATIVA</a:t>
            </a:r>
          </a:p>
          <a:p>
            <a:pPr algn="just"/>
            <a:endParaRPr lang="es-ES_tradnl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#</a:t>
            </a:r>
            <a:r>
              <a:rPr lang="es-ES_tradnl" sz="10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SíHayTiempo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 para leer </a:t>
            </a:r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El </a:t>
            </a:r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Tiempo 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será 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la plataforma </a:t>
            </a:r>
            <a:r>
              <a:rPr lang="es-ES_tradnl" sz="1000" i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transmedia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 en la que conectaremos a esa audiencia que no lee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con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 una versión </a:t>
            </a:r>
            <a:r>
              <a:rPr lang="es-ES_tradnl" sz="10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personalizable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y más consumible de </a:t>
            </a:r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El </a:t>
            </a:r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Tiempo.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3625" y="1256922"/>
            <a:ext cx="27423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RETO</a:t>
            </a:r>
          </a:p>
          <a:p>
            <a:pPr lvl="0" algn="just"/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Desmitificar 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la creencia de “no tener tiempo para nada” y menos para 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informarse acercando 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a los colombianos a la lectura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e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información.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97209" y="1035774"/>
            <a:ext cx="2908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EJECUCI</a:t>
            </a:r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ÓN</a:t>
            </a:r>
            <a:endParaRPr lang="es-ES_tradnl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Se les enviar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á a columnistas,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famosos, actores, músicos, </a:t>
            </a:r>
            <a:r>
              <a:rPr lang="es-ES_tradn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influenciadores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, </a:t>
            </a:r>
            <a:r>
              <a:rPr lang="es-ES_tradnl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twitteros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, líderes de opinión y empresarios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una edici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ón de El Tiempo con la primera plana alterada con noticias incompletas, llevándolos a la página para que creen sus propias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ediciones de </a:t>
            </a:r>
            <a:r>
              <a:rPr lang="es-ES_tradn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El Tiempo 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según su tiempo y sus gustos. </a:t>
            </a:r>
            <a:endParaRPr lang="es-ES_tradnl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</p:txBody>
      </p:sp>
      <p:pic>
        <p:nvPicPr>
          <p:cNvPr id="8" name="Imagen 7" descr="portadafak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884" y="492769"/>
            <a:ext cx="1824008" cy="249116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97209" y="2889639"/>
            <a:ext cx="4939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EJECUCI</a:t>
            </a:r>
            <a:r>
              <a: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ÓN</a:t>
            </a:r>
            <a:endParaRPr lang="es-ES_tradnl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Lograremos que personalidades compartan a trav</a:t>
            </a:r>
            <a:r>
              <a:rPr lang="es-ES_tradnl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és de sus canales sociales sus ediciones personalizadas a su tiempo para generar un efecto “bola de nieve” para que más colombianos quieran crear sus propias ediciones 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. </a:t>
            </a:r>
            <a:endParaRPr lang="es-ES_tradnl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</p:txBody>
      </p:sp>
      <p:pic>
        <p:nvPicPr>
          <p:cNvPr id="10" name="Imagen 9" descr="Captura de pantalla 2015-03-08 a la(s) 3.19.02 p.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14071" y="3885890"/>
            <a:ext cx="2359902" cy="1672483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1015671" y="5703268"/>
            <a:ext cx="7112658" cy="861774"/>
            <a:chOff x="393625" y="5703268"/>
            <a:chExt cx="7112658" cy="861774"/>
          </a:xfrm>
        </p:grpSpPr>
        <p:sp>
          <p:nvSpPr>
            <p:cNvPr id="11" name="Rectángulo 10"/>
            <p:cNvSpPr/>
            <p:nvPr/>
          </p:nvSpPr>
          <p:spPr>
            <a:xfrm>
              <a:off x="393625" y="5703268"/>
              <a:ext cx="536004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_tradnl" sz="10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Roboto Slab Light"/>
                  <a:cs typeface="Roboto Slab Light"/>
                </a:rPr>
                <a:t>SOSTENIMIENTO</a:t>
              </a:r>
            </a:p>
            <a:p>
              <a:pPr algn="just"/>
              <a:r>
                <a:rPr lang="es-ES_trad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Realizaremos </a:t>
              </a:r>
              <a:r>
                <a:rPr lang="es-ES_trad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una acción BTL en la que dejaremos nuestras ediciones impresas de 15 minutos en bancos, taxis y filas de supermercados con un </a:t>
              </a:r>
              <a:r>
                <a:rPr lang="es-ES_tradnl" sz="10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call</a:t>
              </a:r>
              <a:r>
                <a:rPr lang="es-ES_tradnl" sz="1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 </a:t>
              </a:r>
              <a:r>
                <a:rPr lang="es-ES_tradnl" sz="10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to</a:t>
              </a:r>
              <a:r>
                <a:rPr lang="es-ES_tradnl" sz="1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 </a:t>
              </a:r>
              <a:r>
                <a:rPr lang="es-ES_tradnl" sz="1000" i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action</a:t>
              </a:r>
              <a:r>
                <a:rPr lang="es-ES_tradnl" sz="1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 </a:t>
              </a:r>
              <a:r>
                <a:rPr lang="es-ES_trad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para que usen ese tiempo leyendo </a:t>
              </a:r>
              <a:r>
                <a:rPr lang="es-ES_tradnl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El Tiempo.</a:t>
              </a:r>
              <a:r>
                <a:rPr lang="es-ES_tradnl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Slab Light"/>
                  <a:cs typeface="Roboto Slab Light"/>
                </a:rPr>
                <a:t> </a:t>
              </a:r>
            </a:p>
            <a:p>
              <a:pPr algn="just"/>
              <a:endParaRPr lang="es-ES_tradnl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lum bright="55000" contrast="-16000"/>
            </a:blip>
            <a:srcRect/>
            <a:stretch>
              <a:fillRect/>
            </a:stretch>
          </p:blipFill>
          <p:spPr bwMode="auto">
            <a:xfrm flipH="1">
              <a:off x="5973973" y="5849250"/>
              <a:ext cx="528894" cy="52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9">
              <a:lum bright="55000" contrast="-16000"/>
            </a:blip>
            <a:srcRect/>
            <a:stretch>
              <a:fillRect/>
            </a:stretch>
          </p:blipFill>
          <p:spPr bwMode="auto">
            <a:xfrm flipH="1">
              <a:off x="6612884" y="6005911"/>
              <a:ext cx="330796" cy="30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10">
              <a:lum bright="55000" contrast="-16000"/>
            </a:blip>
            <a:srcRect/>
            <a:stretch>
              <a:fillRect/>
            </a:stretch>
          </p:blipFill>
          <p:spPr bwMode="auto">
            <a:xfrm flipH="1">
              <a:off x="7110778" y="5915944"/>
              <a:ext cx="395505" cy="39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60285" y="2459504"/>
            <a:ext cx="4623429" cy="1938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s-CO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PUNTO DE PARTIDA</a:t>
            </a:r>
          </a:p>
          <a:p>
            <a:pPr lvl="0" algn="ctr"/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lvl="0" algn="just"/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Debemos desmitificar la creencia de “no tener tiempo para nada” y menos para informarse. Por eso creamos </a:t>
            </a:r>
            <a:r>
              <a:rPr lang="es-ES_tradnl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#</a:t>
            </a:r>
            <a:r>
              <a:rPr lang="es-ES_tradnl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SíHayTiempo</a:t>
            </a:r>
            <a:r>
              <a:rPr lang="es-ES_tradnl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,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una iniciativa que acercará a los colombianos a la lectura y la información.</a:t>
            </a:r>
          </a:p>
          <a:p>
            <a:pPr algn="just"/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3913" y="1490165"/>
            <a:ext cx="39702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RACIONAL</a:t>
            </a:r>
          </a:p>
          <a:p>
            <a:pPr algn="ctr"/>
            <a:endParaRPr lang="es-ES_tradnl" dirty="0" smtClean="0"/>
          </a:p>
          <a:p>
            <a:pPr algn="just"/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Queremos comernos el mundo y vivimos a 1000 por hora manteniendo un trabajo, una relación estable, tiempo de calidad con amigos,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hijos,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preparando viajes entre otros, donde la demanda es estar informados y a la hora de la verdad no sabemos nada de lo que ocurre.</a:t>
            </a:r>
            <a:endParaRPr lang="es-ES_tradnl" sz="1400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endParaRPr lang="es-ES_tradnl" sz="1400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¿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La razón? </a:t>
            </a:r>
            <a:endParaRPr lang="es-ES_tradnl" sz="1400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endParaRPr lang="es-ES_tradnl" sz="1400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No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tenemos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tiempo de ver noticias, no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tenemos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tiempo de escucharlas y menos de leer prensa.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Queremos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romper esta excusa, a través de un</a:t>
            </a:r>
            <a:r>
              <a:rPr lang="es-ES_tradnl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</a:t>
            </a:r>
            <a:r>
              <a:rPr lang="es-ES_tradnl" sz="1400" i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claim</a:t>
            </a:r>
            <a:r>
              <a:rPr lang="es-ES_tradnl" sz="1400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tan poderoso que haga reflexionar a la gente sobre el uso de su tiempo. </a:t>
            </a:r>
          </a:p>
        </p:txBody>
      </p:sp>
      <p:pic>
        <p:nvPicPr>
          <p:cNvPr id="4" name="Imagen 3" descr="black-white-metro-newspaper-icon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17477" y="2745909"/>
            <a:ext cx="1309160" cy="1309160"/>
          </a:xfrm>
          <a:prstGeom prst="rect">
            <a:avLst/>
          </a:prstGeom>
        </p:spPr>
      </p:pic>
      <p:pic>
        <p:nvPicPr>
          <p:cNvPr id="5" name="Imagen 4" descr="Very-Basic-Clock-ico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56566" y="2169266"/>
            <a:ext cx="461359" cy="461359"/>
          </a:xfrm>
          <a:prstGeom prst="rect">
            <a:avLst/>
          </a:prstGeom>
        </p:spPr>
      </p:pic>
      <p:pic>
        <p:nvPicPr>
          <p:cNvPr id="6" name="Imagen 5" descr="bike-icon-hi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64053" y="2170397"/>
            <a:ext cx="802855" cy="471008"/>
          </a:xfrm>
          <a:prstGeom prst="rect">
            <a:avLst/>
          </a:prstGeom>
        </p:spPr>
      </p:pic>
      <p:pic>
        <p:nvPicPr>
          <p:cNvPr id="8" name="Imagen 7" descr="magazine.png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3909" y="4311714"/>
            <a:ext cx="535515" cy="535515"/>
          </a:xfrm>
          <a:prstGeom prst="rect">
            <a:avLst/>
          </a:prstGeom>
        </p:spPr>
      </p:pic>
      <p:pic>
        <p:nvPicPr>
          <p:cNvPr id="9" name="Imagen 8" descr="glasses-.png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56566" y="3151771"/>
            <a:ext cx="544523" cy="544523"/>
          </a:xfrm>
          <a:prstGeom prst="rect">
            <a:avLst/>
          </a:prstGeom>
        </p:spPr>
      </p:pic>
      <p:pic>
        <p:nvPicPr>
          <p:cNvPr id="11" name="Imagen 10" descr="Transport-Bus-icon.png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61370" y="4196364"/>
            <a:ext cx="534309" cy="534309"/>
          </a:xfrm>
          <a:prstGeom prst="rect">
            <a:avLst/>
          </a:prstGeom>
        </p:spPr>
      </p:pic>
      <p:pic>
        <p:nvPicPr>
          <p:cNvPr id="12" name="Imagen 11" descr="biyoyBkiL.png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41969" y="4290826"/>
            <a:ext cx="497821" cy="497821"/>
          </a:xfrm>
          <a:prstGeom prst="rect">
            <a:avLst/>
          </a:prstGeom>
        </p:spPr>
      </p:pic>
      <p:pic>
        <p:nvPicPr>
          <p:cNvPr id="13" name="Imagen 12" descr="KTjeMd8ac.png"/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8330"/>
          <a:stretch/>
        </p:blipFill>
        <p:spPr>
          <a:xfrm>
            <a:off x="6303092" y="2180743"/>
            <a:ext cx="497821" cy="406570"/>
          </a:xfrm>
          <a:prstGeom prst="rect">
            <a:avLst/>
          </a:prstGeom>
        </p:spPr>
      </p:pic>
      <p:pic>
        <p:nvPicPr>
          <p:cNvPr id="15" name="Imagen 14" descr="umbrella.png"/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87991" y="3229519"/>
            <a:ext cx="535515" cy="53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56468" y="1890940"/>
            <a:ext cx="43233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IDEA CREATIVA</a:t>
            </a:r>
          </a:p>
          <a:p>
            <a:endParaRPr lang="es-ES_tradnl" b="1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endParaRPr lang="es-ES_tradnl" sz="1400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#</a:t>
            </a:r>
            <a:r>
              <a:rPr lang="es-ES_tradnl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SíHayTiempo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 para leer </a:t>
            </a:r>
            <a:r>
              <a:rPr lang="es-ES_tradnl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El Tiempo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 será la plataforma </a:t>
            </a:r>
            <a:r>
              <a:rPr lang="es-ES_tradnl" sz="1400" i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transmedia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 en la que conectaremos a esa audiencia que no lee por distintos motivos con una versión </a:t>
            </a:r>
            <a:r>
              <a:rPr lang="es-ES_tradnl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personalizable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y más consumible de </a:t>
            </a:r>
            <a:r>
              <a:rPr lang="es-ES_tradnl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El Tiempo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(ediciones digitales e impresas de 15, 30 y 45 minutos). </a:t>
            </a:r>
          </a:p>
          <a:p>
            <a:pPr algn="just"/>
            <a:endParaRPr lang="es-ES_tradnl" sz="1400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A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sí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no habrá excusa y 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s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í</a:t>
            </a:r>
            <a:r>
              <a:rPr lang="es-ES_tradnl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 habrá tiempo para leer </a:t>
            </a:r>
            <a:r>
              <a:rPr lang="es-ES_tradnl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Roboto Slab Light"/>
                <a:cs typeface="Roboto Slab Light"/>
              </a:rPr>
              <a:t>El Tiempo.</a:t>
            </a:r>
            <a:endParaRPr lang="es-ES_tradnl" sz="1400" dirty="0" smtClean="0">
              <a:solidFill>
                <a:prstClr val="black">
                  <a:lumMod val="50000"/>
                  <a:lumOff val="50000"/>
                </a:prstClr>
              </a:solidFill>
              <a:latin typeface="Roboto Slab Light"/>
              <a:cs typeface="Roboto Slab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706625" y="2399964"/>
            <a:ext cx="2058072" cy="205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98548" y="1293870"/>
            <a:ext cx="8546903" cy="4270261"/>
            <a:chOff x="365182" y="293709"/>
            <a:chExt cx="8546903" cy="4270261"/>
          </a:xfrm>
        </p:grpSpPr>
        <p:grpSp>
          <p:nvGrpSpPr>
            <p:cNvPr id="5" name="Agrupar 5"/>
            <p:cNvGrpSpPr/>
            <p:nvPr/>
          </p:nvGrpSpPr>
          <p:grpSpPr>
            <a:xfrm>
              <a:off x="6412218" y="1055763"/>
              <a:ext cx="2499867" cy="2690216"/>
              <a:chOff x="4363248" y="475612"/>
              <a:chExt cx="4237030" cy="4270261"/>
            </a:xfrm>
          </p:grpSpPr>
          <p:sp>
            <p:nvSpPr>
              <p:cNvPr id="41" name="Rectángulo redondeado 2"/>
              <p:cNvSpPr/>
              <p:nvPr/>
            </p:nvSpPr>
            <p:spPr>
              <a:xfrm>
                <a:off x="4363248" y="475612"/>
                <a:ext cx="4180988" cy="4270261"/>
              </a:xfrm>
              <a:prstGeom prst="roundRect">
                <a:avLst/>
              </a:prstGeom>
              <a:solidFill>
                <a:schemeClr val="bg1"/>
              </a:solidFill>
              <a:ln w="285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42" name="Imagen 41" descr="LOGO-blanco.png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3766F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3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72794" y="498080"/>
                <a:ext cx="2395850" cy="598610"/>
              </a:xfrm>
              <a:prstGeom prst="rect">
                <a:avLst/>
              </a:prstGeom>
            </p:spPr>
          </p:pic>
          <p:sp>
            <p:nvSpPr>
              <p:cNvPr id="43" name="Rectángulo 42"/>
              <p:cNvSpPr/>
              <p:nvPr/>
            </p:nvSpPr>
            <p:spPr>
              <a:xfrm>
                <a:off x="4533565" y="1176869"/>
                <a:ext cx="3874307" cy="1426948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4533565" y="2793278"/>
                <a:ext cx="739228" cy="142464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Rectángulo 10"/>
              <p:cNvSpPr/>
              <p:nvPr/>
            </p:nvSpPr>
            <p:spPr>
              <a:xfrm>
                <a:off x="5426743" y="2793278"/>
                <a:ext cx="1475356" cy="142464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7068880" y="2843113"/>
                <a:ext cx="1338993" cy="1374807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Triángulo isósceles 46"/>
              <p:cNvSpPr/>
              <p:nvPr/>
            </p:nvSpPr>
            <p:spPr>
              <a:xfrm rot="5400000">
                <a:off x="6065693" y="3309531"/>
                <a:ext cx="345057" cy="24735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CuadroTexto 47"/>
              <p:cNvSpPr txBox="1"/>
              <p:nvPr/>
            </p:nvSpPr>
            <p:spPr>
              <a:xfrm>
                <a:off x="5963294" y="1124527"/>
                <a:ext cx="1057878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Primera Plana</a:t>
                </a:r>
              </a:p>
              <a:p>
                <a:pPr algn="ctr"/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s-ES" sz="1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print</a:t>
                </a:r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CuadroTexto 48"/>
              <p:cNvSpPr txBox="1"/>
              <p:nvPr/>
            </p:nvSpPr>
            <p:spPr>
              <a:xfrm>
                <a:off x="6904113" y="2793278"/>
                <a:ext cx="1696165" cy="415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05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ElTiempo.com</a:t>
                </a:r>
                <a:endParaRPr lang="es-E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CuadroTexto 49"/>
              <p:cNvSpPr txBox="1"/>
              <p:nvPr/>
            </p:nvSpPr>
            <p:spPr>
              <a:xfrm>
                <a:off x="5267596" y="3796195"/>
                <a:ext cx="1792313" cy="403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Canal El Tiempo</a:t>
                </a:r>
                <a:endParaRPr lang="es-E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CuadroTexto 50"/>
              <p:cNvSpPr txBox="1"/>
              <p:nvPr/>
            </p:nvSpPr>
            <p:spPr>
              <a:xfrm>
                <a:off x="4457572" y="3356804"/>
                <a:ext cx="905006" cy="586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Interés </a:t>
                </a:r>
              </a:p>
              <a:p>
                <a:pPr algn="ctr"/>
                <a:r>
                  <a:rPr lang="es-ES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usuario</a:t>
                </a:r>
                <a:endParaRPr lang="es-ES" sz="9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Agrupar 14"/>
            <p:cNvGrpSpPr/>
            <p:nvPr/>
          </p:nvGrpSpPr>
          <p:grpSpPr>
            <a:xfrm>
              <a:off x="3462492" y="690896"/>
              <a:ext cx="2534213" cy="3387989"/>
              <a:chOff x="3462492" y="690896"/>
              <a:chExt cx="2534213" cy="3387989"/>
            </a:xfrm>
          </p:grpSpPr>
          <p:sp>
            <p:nvSpPr>
              <p:cNvPr id="32" name="Rectángulo redondeado 31"/>
              <p:cNvSpPr/>
              <p:nvPr/>
            </p:nvSpPr>
            <p:spPr>
              <a:xfrm>
                <a:off x="3462492" y="690896"/>
                <a:ext cx="2534213" cy="3387989"/>
              </a:xfrm>
              <a:prstGeom prst="roundRect">
                <a:avLst/>
              </a:prstGeom>
              <a:solidFill>
                <a:schemeClr val="bg1"/>
              </a:solidFill>
              <a:ln w="285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33" name="Imagen 32" descr="LOGO-blanco.png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3766F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3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35165" y="737400"/>
                <a:ext cx="1343857" cy="335767"/>
              </a:xfrm>
              <a:prstGeom prst="rect">
                <a:avLst/>
              </a:prstGeom>
            </p:spPr>
          </p:pic>
          <p:sp>
            <p:nvSpPr>
              <p:cNvPr id="34" name="Rectángulo 33"/>
              <p:cNvSpPr/>
              <p:nvPr/>
            </p:nvSpPr>
            <p:spPr>
              <a:xfrm>
                <a:off x="4142319" y="1110964"/>
                <a:ext cx="1165240" cy="968893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3585159" y="1110966"/>
                <a:ext cx="450006" cy="96889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5418306" y="1110965"/>
                <a:ext cx="450006" cy="1929110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3585159" y="2138543"/>
                <a:ext cx="1720594" cy="90153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8" name="Rectángulo 37"/>
              <p:cNvSpPr/>
              <p:nvPr/>
            </p:nvSpPr>
            <p:spPr>
              <a:xfrm>
                <a:off x="3585158" y="3147693"/>
                <a:ext cx="2283153" cy="598286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Triángulo isósceles 38"/>
              <p:cNvSpPr/>
              <p:nvPr/>
            </p:nvSpPr>
            <p:spPr>
              <a:xfrm rot="5400000">
                <a:off x="4343570" y="2494093"/>
                <a:ext cx="217382" cy="145938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4178220" y="1068397"/>
                <a:ext cx="1057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Primera Plana</a:t>
                </a:r>
              </a:p>
              <a:p>
                <a:pPr algn="ctr"/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s-ES" sz="1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print</a:t>
                </a:r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" name="CuadroTexto 6"/>
            <p:cNvSpPr txBox="1"/>
            <p:nvPr/>
          </p:nvSpPr>
          <p:spPr>
            <a:xfrm>
              <a:off x="3905295" y="2743924"/>
              <a:ext cx="10574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Canal El Tiempo</a:t>
              </a:r>
              <a:endParaRPr lang="es-E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421964" y="3218316"/>
              <a:ext cx="59217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Interés </a:t>
              </a:r>
            </a:p>
            <a:p>
              <a:pPr algn="ctr"/>
              <a:r>
                <a:rPr lang="es-E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usuario</a:t>
              </a:r>
              <a:endPara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338597" y="1886380"/>
              <a:ext cx="598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ElTiempo</a:t>
              </a:r>
              <a:r>
                <a:rPr lang="es-E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algn="ctr"/>
              <a:r>
                <a:rPr lang="es-ES" sz="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</a:t>
              </a:r>
              <a:endParaRPr lang="es-E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541366" y="1462654"/>
              <a:ext cx="533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Interés </a:t>
              </a:r>
            </a:p>
            <a:p>
              <a:pPr algn="ctr"/>
              <a:r>
                <a:rPr lang="es-E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usuario</a:t>
              </a:r>
              <a:endParaRPr lang="es-E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305753" y="656102"/>
              <a:ext cx="508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30’</a:t>
              </a:r>
              <a:endPara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246125" y="1007553"/>
              <a:ext cx="508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15’</a:t>
              </a:r>
              <a:endPara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3" name="Agrupar 17"/>
            <p:cNvGrpSpPr/>
            <p:nvPr/>
          </p:nvGrpSpPr>
          <p:grpSpPr>
            <a:xfrm>
              <a:off x="365182" y="293709"/>
              <a:ext cx="2534213" cy="4270261"/>
              <a:chOff x="365182" y="293709"/>
              <a:chExt cx="2534213" cy="4270261"/>
            </a:xfrm>
          </p:grpSpPr>
          <p:sp>
            <p:nvSpPr>
              <p:cNvPr id="15" name="Rectángulo redondeado 14"/>
              <p:cNvSpPr/>
              <p:nvPr/>
            </p:nvSpPr>
            <p:spPr>
              <a:xfrm>
                <a:off x="365182" y="293709"/>
                <a:ext cx="2534213" cy="4270261"/>
              </a:xfrm>
              <a:prstGeom prst="roundRect">
                <a:avLst/>
              </a:prstGeom>
              <a:solidFill>
                <a:schemeClr val="bg1"/>
              </a:solidFill>
              <a:ln w="28575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6" name="Imagen 15" descr="LOGO-blanco.png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3766F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3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26907" y="368677"/>
                <a:ext cx="1343857" cy="335767"/>
              </a:xfrm>
              <a:prstGeom prst="rect">
                <a:avLst/>
              </a:prstGeom>
            </p:spPr>
          </p:pic>
          <p:sp>
            <p:nvSpPr>
              <p:cNvPr id="17" name="Rectángulo 16"/>
              <p:cNvSpPr/>
              <p:nvPr/>
            </p:nvSpPr>
            <p:spPr>
              <a:xfrm>
                <a:off x="1000176" y="729184"/>
                <a:ext cx="1165240" cy="918136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Rectángulo 17"/>
              <p:cNvSpPr/>
              <p:nvPr/>
            </p:nvSpPr>
            <p:spPr>
              <a:xfrm>
                <a:off x="476901" y="729183"/>
                <a:ext cx="450006" cy="1874633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2270764" y="745789"/>
                <a:ext cx="450006" cy="90153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1000176" y="1702285"/>
                <a:ext cx="1720594" cy="90153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Rectángulo 20"/>
              <p:cNvSpPr/>
              <p:nvPr/>
            </p:nvSpPr>
            <p:spPr>
              <a:xfrm>
                <a:off x="476901" y="2706379"/>
                <a:ext cx="1102388" cy="901532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1618382" y="2706378"/>
                <a:ext cx="1102388" cy="1372507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Rectángulo 22"/>
              <p:cNvSpPr/>
              <p:nvPr/>
            </p:nvSpPr>
            <p:spPr>
              <a:xfrm>
                <a:off x="476901" y="3700650"/>
                <a:ext cx="1102388" cy="37823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1089443" y="710847"/>
                <a:ext cx="1057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Primera Plana</a:t>
                </a:r>
              </a:p>
              <a:p>
                <a:pPr algn="ctr"/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:r>
                  <a:rPr lang="es-ES" sz="12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print</a:t>
                </a:r>
                <a:r>
                  <a:rPr lang="es-ES" sz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  <a:endPara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752602" y="2955930"/>
                <a:ext cx="4951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Interés </a:t>
                </a:r>
              </a:p>
              <a:p>
                <a:pPr algn="ctr"/>
                <a:r>
                  <a:rPr lang="es-ES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usuario</a:t>
                </a:r>
                <a:endParaRPr lang="es-E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2196240" y="1298326"/>
                <a:ext cx="5987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8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ElTiempo</a:t>
                </a:r>
                <a:r>
                  <a:rPr lang="es-ES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  <a:p>
                <a:pPr algn="ctr"/>
                <a:r>
                  <a:rPr lang="es-ES" sz="8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</a:t>
                </a:r>
                <a:endParaRPr lang="es-E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454172" y="690897"/>
                <a:ext cx="4951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Interés </a:t>
                </a:r>
              </a:p>
              <a:p>
                <a:pPr algn="ctr"/>
                <a:r>
                  <a:rPr lang="es-ES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usuario</a:t>
                </a:r>
                <a:endParaRPr lang="es-E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Triángulo isósceles 27"/>
              <p:cNvSpPr/>
              <p:nvPr/>
            </p:nvSpPr>
            <p:spPr>
              <a:xfrm rot="5400000">
                <a:off x="1783850" y="2080084"/>
                <a:ext cx="172529" cy="12367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1258758" y="1735601"/>
                <a:ext cx="10990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Canal El Tiempo</a:t>
                </a:r>
                <a:endPara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455006" y="3773178"/>
                <a:ext cx="1141480" cy="21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ElTiempo.com</a:t>
                </a:r>
                <a:endParaRPr lang="es-E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>
                <a:off x="2187790" y="294081"/>
                <a:ext cx="5086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45’</a:t>
                </a:r>
                <a:endParaRPr lang="es-E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>
              <a:off x="1596884" y="2771565"/>
              <a:ext cx="1141480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ElTiempo.com</a:t>
              </a:r>
              <a:endParaRPr lang="es-ES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7618" y="1637408"/>
            <a:ext cx="4552156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LA EJECUCI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ÓN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DISRUPCIÓN. </a:t>
            </a:r>
          </a:p>
          <a:p>
            <a:pPr algn="just"/>
            <a:endParaRPr lang="es-ES_tradnl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endParaRPr lang="es-ES_tradn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Sacaremos una base de datos de columnistas, famosos, actores, músicos, </a:t>
            </a:r>
            <a:r>
              <a:rPr lang="es-ES_tradn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influenciadores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, </a:t>
            </a:r>
            <a:r>
              <a:rPr lang="es-ES_tradn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twitteros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, líderes de opinión y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empresarios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para enviarles una edición dominical muy especial. </a:t>
            </a:r>
          </a:p>
          <a:p>
            <a:pPr algn="just"/>
            <a:endParaRPr lang="es-ES_tradn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Esta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edición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tendrá las noticias incompletas.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Les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dejaremos el siguiente mensaje: “¿Cuánto tiempo necesita para leer El Tiempo?</a:t>
            </a:r>
          </a:p>
          <a:p>
            <a:pPr algn="just"/>
            <a:endParaRPr lang="es-ES_tradn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Que servir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á como </a:t>
            </a:r>
            <a:r>
              <a:rPr lang="es-ES_tradnl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call</a:t>
            </a:r>
            <a:r>
              <a:rPr lang="es-ES_trad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</a:t>
            </a:r>
            <a:r>
              <a:rPr lang="es-ES_tradnl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to</a:t>
            </a:r>
            <a:r>
              <a:rPr lang="es-ES_trad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</a:t>
            </a:r>
            <a:r>
              <a:rPr lang="es-ES_tradnl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action</a:t>
            </a:r>
            <a:r>
              <a:rPr lang="es-ES_trad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para que sean los primeros en crear las ediciones de </a:t>
            </a:r>
            <a:r>
              <a:rPr lang="es-ES_tradn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El Tiempo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según su tiempo y sus gustos. </a:t>
            </a:r>
            <a:endParaRPr lang="es-ES_tradn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</p:txBody>
      </p:sp>
      <p:pic>
        <p:nvPicPr>
          <p:cNvPr id="4" name="Imagen 3" descr="portadafak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51" y="1360585"/>
            <a:ext cx="3028945" cy="4136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004958" y="2167116"/>
            <a:ext cx="5134084" cy="25237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LA EJECUCI</a:t>
            </a: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ÓN</a:t>
            </a: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 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endParaRPr lang="es-CO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Lograremos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que personajes influyentes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creen y hagan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 conocer sus versiones propias a través de medios sociales, para que así los colombianos armen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la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que más se acomode a su tiempo. Además, en lugares de las principales ciudades dejaremos versiones impresas de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15 minutos 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que invitarán a la lectura e información en tiempos que antes no se aprovechaban.</a:t>
            </a:r>
          </a:p>
          <a:p>
            <a:pPr algn="just"/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5-03-08 a la(s) 3.19.02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5437" y="2027282"/>
            <a:ext cx="3774594" cy="2675087"/>
          </a:xfrm>
          <a:prstGeom prst="rect">
            <a:avLst/>
          </a:prstGeom>
        </p:spPr>
      </p:pic>
      <p:pic>
        <p:nvPicPr>
          <p:cNvPr id="30" name="Imagen 29" descr="Screen Shot 2015-03-08 at 6.37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505" y="1561808"/>
            <a:ext cx="4284896" cy="364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95922" y="2167116"/>
            <a:ext cx="4552156" cy="150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SOSTENIMIENTO</a:t>
            </a: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  <a:p>
            <a:pPr algn="just"/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Realizaremos una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acción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BTL en la que dejaremos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nuestras ediciones impresas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de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15 minutos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en bancos, taxis y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filas de supermercados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con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un </a:t>
            </a:r>
            <a:r>
              <a:rPr lang="es-ES_tradnl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call</a:t>
            </a:r>
            <a:r>
              <a:rPr lang="es-ES_trad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</a:t>
            </a:r>
            <a:r>
              <a:rPr lang="es-ES_tradnl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to</a:t>
            </a:r>
            <a:r>
              <a:rPr lang="es-ES_trad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</a:t>
            </a:r>
            <a:r>
              <a:rPr lang="es-ES_tradnl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action</a:t>
            </a:r>
            <a:r>
              <a:rPr lang="es-ES_trad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 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para que usen ese tiempo leyendo </a:t>
            </a:r>
            <a:r>
              <a:rPr lang="es-ES_tradn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El Tiempo.</a:t>
            </a:r>
            <a:r>
              <a:rPr lang="es-ES_tradn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Slab Light"/>
                <a:cs typeface="Roboto Slab Light"/>
              </a:rPr>
              <a:t> </a:t>
            </a:r>
            <a:endParaRPr lang="es-ES_tradnl" sz="1400" dirty="0">
              <a:solidFill>
                <a:schemeClr val="tx1">
                  <a:lumMod val="50000"/>
                  <a:lumOff val="50000"/>
                </a:schemeClr>
              </a:solidFill>
              <a:latin typeface="Roboto Slab Light"/>
              <a:cs typeface="Roboto Slab Ligh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55000" contrast="-16000"/>
          </a:blip>
          <a:srcRect/>
          <a:stretch>
            <a:fillRect/>
          </a:stretch>
        </p:blipFill>
        <p:spPr bwMode="auto">
          <a:xfrm>
            <a:off x="2295922" y="4211721"/>
            <a:ext cx="1279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lum bright="55000" contrast="-16000"/>
          </a:blip>
          <a:srcRect/>
          <a:stretch>
            <a:fillRect/>
          </a:stretch>
        </p:blipFill>
        <p:spPr bwMode="auto">
          <a:xfrm>
            <a:off x="4306456" y="4518449"/>
            <a:ext cx="800277" cy="73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lum bright="55000" contrast="-16000"/>
          </a:blip>
          <a:srcRect/>
          <a:stretch>
            <a:fillRect/>
          </a:stretch>
        </p:blipFill>
        <p:spPr bwMode="auto">
          <a:xfrm>
            <a:off x="5891254" y="4401579"/>
            <a:ext cx="956824" cy="95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653</Words>
  <Application>Microsoft Macintosh PowerPoint</Application>
  <PresentationFormat>Presentación en pantalla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2_Tema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Proximity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Proximity</dc:creator>
  <cp:lastModifiedBy>Proximity</cp:lastModifiedBy>
  <cp:revision>2</cp:revision>
  <dcterms:created xsi:type="dcterms:W3CDTF">2015-03-08T22:14:56Z</dcterms:created>
  <dcterms:modified xsi:type="dcterms:W3CDTF">2015-03-09T00:20:22Z</dcterms:modified>
</cp:coreProperties>
</file>