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1" r:id="rId7"/>
    <p:sldId id="269" r:id="rId8"/>
    <p:sldId id="270" r:id="rId9"/>
    <p:sldId id="272" r:id="rId10"/>
    <p:sldId id="265" r:id="rId1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2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382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801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30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08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06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65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960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0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912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13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195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83618-E41A-F649-9AF8-3BAB324E06D6}" type="datetimeFigureOut">
              <a:rPr lang="es-ES" smtClean="0"/>
              <a:t>9/03/14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2ED14-DB60-694C-8027-1593C8F933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86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26221" y="5764328"/>
            <a:ext cx="2129374" cy="513716"/>
          </a:xfrm>
        </p:spPr>
        <p:txBody>
          <a:bodyPr>
            <a:normAutofit fontScale="90000"/>
          </a:bodyPr>
          <a:lstStyle/>
          <a:p>
            <a:r>
              <a:rPr lang="es-ES" sz="2800" b="1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The</a:t>
            </a:r>
            <a:r>
              <a:rPr lang="es-ES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Century Gothic"/>
                <a:cs typeface="Century Gothic"/>
              </a:rPr>
              <a:t>S</a:t>
            </a:r>
            <a:r>
              <a:rPr lang="es-ES" sz="2800" b="1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ituation</a:t>
            </a:r>
            <a:endParaRPr lang="es-ES" sz="28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571083" y="5550037"/>
            <a:ext cx="5653290" cy="11104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sz="1600" dirty="0" smtClean="0">
                <a:latin typeface="Century Gothic"/>
                <a:cs typeface="Century Gothic"/>
              </a:rPr>
              <a:t>Durante los últimos 20 años el sedentarismo y la obesidad han aumentado considerablemente.</a:t>
            </a:r>
          </a:p>
          <a:p>
            <a:pPr marL="0" indent="0" algn="just">
              <a:buNone/>
            </a:pPr>
            <a:r>
              <a:rPr lang="es-ES" sz="1600" dirty="0" smtClean="0">
                <a:latin typeface="Century Gothic"/>
                <a:cs typeface="Century Gothic"/>
              </a:rPr>
              <a:t>Hoy </a:t>
            </a:r>
            <a:r>
              <a:rPr lang="es-ES" sz="1600" dirty="0">
                <a:latin typeface="Century Gothic"/>
                <a:cs typeface="Century Gothic"/>
              </a:rPr>
              <a:t>Coca Cola quiere tener una posición activa frente al problema de sedentarismo, por ello quiere inspirar al consumidor a que se mueva</a:t>
            </a:r>
            <a:r>
              <a:rPr lang="es-ES" sz="1600" dirty="0" smtClean="0">
                <a:latin typeface="Century Gothic"/>
                <a:cs typeface="Century Gothic"/>
              </a:rPr>
              <a:t>.</a:t>
            </a:r>
          </a:p>
          <a:p>
            <a:pPr marL="0" indent="0" algn="just">
              <a:buNone/>
            </a:pPr>
            <a:endParaRPr lang="es-ES" sz="1600" dirty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endParaRPr lang="es-ES" sz="1600" dirty="0" smtClean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endParaRPr lang="es-E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0842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PPT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39085" y="1028700"/>
            <a:ext cx="3585288" cy="1143000"/>
          </a:xfrm>
        </p:spPr>
        <p:txBody>
          <a:bodyPr>
            <a:normAutofit/>
          </a:bodyPr>
          <a:lstStyle/>
          <a:p>
            <a:pPr algn="r"/>
            <a:r>
              <a:rPr lang="es-ES" sz="4000" b="1" dirty="0" err="1">
                <a:solidFill>
                  <a:srgbClr val="DD0202"/>
                </a:solidFill>
                <a:latin typeface="Century Gothic"/>
                <a:cs typeface="Century Gothic"/>
              </a:rPr>
              <a:t>The</a:t>
            </a:r>
            <a:r>
              <a:rPr lang="es-ES" sz="4000" b="1" dirty="0" smtClean="0">
                <a:solidFill>
                  <a:srgbClr val="DD0202"/>
                </a:solidFill>
                <a:latin typeface="Century Gothic"/>
                <a:cs typeface="Century Gothic"/>
              </a:rPr>
              <a:t> </a:t>
            </a:r>
            <a:r>
              <a:rPr lang="es-ES" sz="4000" b="1" dirty="0" err="1" smtClean="0">
                <a:solidFill>
                  <a:srgbClr val="DD0202"/>
                </a:solidFill>
                <a:latin typeface="Century Gothic"/>
                <a:cs typeface="Century Gothic"/>
              </a:rPr>
              <a:t>Goal</a:t>
            </a:r>
            <a:endParaRPr lang="es-ES_tradnl" sz="4000" dirty="0">
              <a:solidFill>
                <a:srgbClr val="DD0202"/>
              </a:solidFill>
              <a:latin typeface="Century Gothic"/>
              <a:cs typeface="Century Gothic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86893" y="2171700"/>
            <a:ext cx="5932080" cy="12963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800" dirty="0">
                <a:latin typeface="Century Gothic"/>
                <a:cs typeface="Century Gothic"/>
              </a:rPr>
              <a:t>Lograr un gran cubrimiento de medios y prensa, con una idea innovadora y diferente que promueva hábitos de vida saludable en los colombianos.</a:t>
            </a:r>
            <a:endParaRPr lang="es-ES_tradnl" sz="2800" dirty="0">
              <a:latin typeface="Century Gothic"/>
              <a:cs typeface="Century Gothic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40747" y="991381"/>
            <a:ext cx="1655778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3900" b="1" dirty="0" smtClean="0">
                <a:solidFill>
                  <a:srgbClr val="DD0202"/>
                </a:solidFill>
                <a:latin typeface="Century Gothic"/>
                <a:cs typeface="Century Gothic"/>
              </a:rPr>
              <a:t>“</a:t>
            </a:r>
            <a:endParaRPr lang="es-ES" sz="23900" dirty="0">
              <a:solidFill>
                <a:srgbClr val="DD0202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786274" y="2876513"/>
            <a:ext cx="1655778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3900" b="1" dirty="0">
                <a:solidFill>
                  <a:srgbClr val="DD0202"/>
                </a:solidFill>
                <a:latin typeface="Century Gothic"/>
                <a:cs typeface="Century Gothic"/>
              </a:rPr>
              <a:t>”</a:t>
            </a:r>
            <a:endParaRPr lang="es-ES" sz="23900" dirty="0">
              <a:solidFill>
                <a:srgbClr val="DD0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5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20888" y="1124950"/>
            <a:ext cx="7573858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s-ES_tradnl" sz="4000" b="1" dirty="0" err="1">
                <a:solidFill>
                  <a:srgbClr val="DD0202"/>
                </a:solidFill>
                <a:latin typeface="Century Gothic"/>
                <a:cs typeface="Century Gothic"/>
              </a:rPr>
              <a:t>The</a:t>
            </a:r>
            <a:r>
              <a:rPr lang="es-ES_tradnl" sz="4000" b="1" dirty="0">
                <a:solidFill>
                  <a:srgbClr val="DD0202"/>
                </a:solidFill>
                <a:latin typeface="Century Gothic"/>
                <a:cs typeface="Century Gothic"/>
              </a:rPr>
              <a:t> </a:t>
            </a:r>
            <a:r>
              <a:rPr lang="es-ES_tradnl" sz="4000" b="1" dirty="0" err="1">
                <a:solidFill>
                  <a:srgbClr val="DD0202"/>
                </a:solidFill>
                <a:latin typeface="Century Gothic"/>
                <a:cs typeface="Century Gothic"/>
              </a:rPr>
              <a:t>strategy</a:t>
            </a:r>
            <a:r>
              <a:rPr lang="es-ES_tradnl" sz="4000" b="1" dirty="0">
                <a:solidFill>
                  <a:srgbClr val="DD0202"/>
                </a:solidFill>
                <a:latin typeface="Century Gothic"/>
                <a:cs typeface="Century Gothic"/>
              </a:rPr>
              <a:t> </a:t>
            </a:r>
            <a:endParaRPr lang="es-ES" sz="4000" b="1" dirty="0">
              <a:solidFill>
                <a:srgbClr val="DD0202"/>
              </a:solidFill>
              <a:latin typeface="Century Gothic"/>
              <a:cs typeface="Century Gothic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22238" y="2267950"/>
            <a:ext cx="7372508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s-ES" sz="2800" dirty="0">
                <a:latin typeface="Century Gothic"/>
                <a:cs typeface="Century Gothic"/>
              </a:rPr>
              <a:t>Utilizar el objeto más común en los bolsillos de las personas: </a:t>
            </a:r>
            <a:endParaRPr lang="es-ES" sz="2800" dirty="0" smtClean="0">
              <a:latin typeface="Century Gothic"/>
              <a:cs typeface="Century Gothic"/>
            </a:endParaRPr>
          </a:p>
          <a:p>
            <a:pPr marL="0" indent="0" algn="r">
              <a:buNone/>
            </a:pPr>
            <a:r>
              <a:rPr lang="es-ES" sz="4400" b="1" dirty="0" smtClean="0">
                <a:latin typeface="Century Gothic"/>
                <a:cs typeface="Century Gothic"/>
              </a:rPr>
              <a:t>LAS MONEDAS</a:t>
            </a:r>
            <a:endParaRPr lang="es-ES" sz="2800" dirty="0" smtClean="0">
              <a:latin typeface="Century Gothic"/>
              <a:cs typeface="Century Gothic"/>
            </a:endParaRPr>
          </a:p>
          <a:p>
            <a:pPr marL="0" indent="0" algn="r">
              <a:buNone/>
            </a:pPr>
            <a:r>
              <a:rPr lang="es-ES" sz="2800" dirty="0" smtClean="0">
                <a:latin typeface="Century Gothic"/>
                <a:cs typeface="Century Gothic"/>
              </a:rPr>
              <a:t> </a:t>
            </a:r>
            <a:r>
              <a:rPr lang="es-ES" sz="2800" dirty="0">
                <a:latin typeface="Century Gothic"/>
                <a:cs typeface="Century Gothic"/>
              </a:rPr>
              <a:t>como elemento clave para transmitir el mensaje a los colombianos</a:t>
            </a:r>
            <a:r>
              <a:rPr lang="es-ES" sz="2800" dirty="0" smtClean="0">
                <a:latin typeface="Century Gothic"/>
                <a:cs typeface="Century Gothic"/>
              </a:rPr>
              <a:t>. </a:t>
            </a:r>
            <a:r>
              <a:rPr lang="es-ES" sz="2800" dirty="0">
                <a:latin typeface="Century Gothic"/>
                <a:cs typeface="Century Gothic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265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4832741"/>
            <a:ext cx="9144000" cy="202525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06430" y="404944"/>
            <a:ext cx="531544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4000" b="1" dirty="0" err="1">
                <a:solidFill>
                  <a:srgbClr val="DD0202"/>
                </a:solidFill>
                <a:latin typeface="Century Gothic"/>
                <a:cs typeface="Century Gothic"/>
              </a:rPr>
              <a:t>The</a:t>
            </a:r>
            <a:r>
              <a:rPr lang="es-ES" sz="4000" b="1" dirty="0">
                <a:solidFill>
                  <a:srgbClr val="DD0202"/>
                </a:solidFill>
                <a:latin typeface="Century Gothic"/>
                <a:cs typeface="Century Gothic"/>
              </a:rPr>
              <a:t> </a:t>
            </a:r>
            <a:r>
              <a:rPr lang="es-ES" sz="4000" b="1" dirty="0" err="1">
                <a:solidFill>
                  <a:srgbClr val="DD0202"/>
                </a:solidFill>
                <a:latin typeface="Century Gothic"/>
                <a:cs typeface="Century Gothic"/>
              </a:rPr>
              <a:t>creative</a:t>
            </a:r>
            <a:r>
              <a:rPr lang="es-ES" sz="4000" b="1" dirty="0">
                <a:solidFill>
                  <a:srgbClr val="DD0202"/>
                </a:solidFill>
                <a:latin typeface="Century Gothic"/>
                <a:cs typeface="Century Gothic"/>
              </a:rPr>
              <a:t> idea</a:t>
            </a:r>
            <a:endParaRPr lang="es-ES_tradnl" sz="4000" b="1" dirty="0">
              <a:solidFill>
                <a:srgbClr val="DD0202"/>
              </a:solidFill>
              <a:latin typeface="Century Gothic"/>
              <a:cs typeface="Century Gothic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565616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dirty="0">
                <a:latin typeface="Century Gothic"/>
                <a:cs typeface="Century Gothic"/>
              </a:rPr>
              <a:t>Poner a circular en el mercado una nueva moneda que contenga </a:t>
            </a:r>
            <a:r>
              <a:rPr lang="es-ES" sz="2000" dirty="0" err="1">
                <a:latin typeface="Century Gothic"/>
                <a:cs typeface="Century Gothic"/>
              </a:rPr>
              <a:t>tips</a:t>
            </a:r>
            <a:r>
              <a:rPr lang="es-ES" sz="2000" dirty="0">
                <a:latin typeface="Century Gothic"/>
                <a:cs typeface="Century Gothic"/>
              </a:rPr>
              <a:t> específicos que promueven el movimiento en la cotidianidad de las personas con un claro mensaje: </a:t>
            </a:r>
            <a:endParaRPr lang="es-ES" sz="2000" dirty="0" smtClean="0"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s-ES" sz="2800" b="1" dirty="0" smtClean="0">
                <a:latin typeface="Century Gothic"/>
                <a:cs typeface="Century Gothic"/>
              </a:rPr>
              <a:t>MOVERSE </a:t>
            </a:r>
            <a:r>
              <a:rPr lang="es-ES" sz="2800" b="1" dirty="0">
                <a:latin typeface="Century Gothic"/>
                <a:cs typeface="Century Gothic"/>
              </a:rPr>
              <a:t>ES </a:t>
            </a:r>
            <a:r>
              <a:rPr lang="es-ES" sz="2800" b="1" dirty="0" smtClean="0">
                <a:latin typeface="Century Gothic"/>
                <a:cs typeface="Century Gothic"/>
              </a:rPr>
              <a:t>GRATIS</a:t>
            </a:r>
            <a:r>
              <a:rPr lang="es-ES" sz="2800" b="1" dirty="0">
                <a:latin typeface="Century Gothic"/>
                <a:cs typeface="Century Gothic"/>
              </a:rPr>
              <a:t>.</a:t>
            </a:r>
            <a:endParaRPr lang="es-ES" sz="2800" b="1" dirty="0" smtClean="0">
              <a:latin typeface="Century Gothic"/>
              <a:cs typeface="Century Gothic"/>
            </a:endParaRPr>
          </a:p>
        </p:txBody>
      </p:sp>
      <p:pic>
        <p:nvPicPr>
          <p:cNvPr id="3" name="Imagen 2" descr="Mensaj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6" y="3076696"/>
            <a:ext cx="1908666" cy="1777445"/>
          </a:xfrm>
          <a:prstGeom prst="rect">
            <a:avLst/>
          </a:prstGeom>
        </p:spPr>
      </p:pic>
      <p:pic>
        <p:nvPicPr>
          <p:cNvPr id="7" name="Imagen 6" descr="Mensaje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6" y="4693341"/>
            <a:ext cx="1954433" cy="1820066"/>
          </a:xfrm>
          <a:prstGeom prst="rect">
            <a:avLst/>
          </a:prstGeom>
        </p:spPr>
      </p:pic>
      <p:pic>
        <p:nvPicPr>
          <p:cNvPr id="8" name="Imagen 7" descr="Mensaje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51" y="3013695"/>
            <a:ext cx="1803647" cy="1679646"/>
          </a:xfrm>
          <a:prstGeom prst="rect">
            <a:avLst/>
          </a:prstGeom>
        </p:spPr>
      </p:pic>
      <p:pic>
        <p:nvPicPr>
          <p:cNvPr id="9" name="Imagen 8" descr="Mensaj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51" y="4584919"/>
            <a:ext cx="1790615" cy="1667511"/>
          </a:xfrm>
          <a:prstGeom prst="rect">
            <a:avLst/>
          </a:prstGeom>
        </p:spPr>
      </p:pic>
      <p:pic>
        <p:nvPicPr>
          <p:cNvPr id="10" name="Imagen 9" descr="Moneda-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59" y="2859837"/>
            <a:ext cx="5817618" cy="37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Captura de pantalla 2014-03-09 a la(s) 19.03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71" y="2505153"/>
            <a:ext cx="4183930" cy="341601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73274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z="4000" b="1" dirty="0" err="1">
                <a:solidFill>
                  <a:srgbClr val="DD0202"/>
                </a:solidFill>
                <a:latin typeface="Century Gothic"/>
                <a:cs typeface="Century Gothic"/>
              </a:rPr>
              <a:t>The</a:t>
            </a:r>
            <a:r>
              <a:rPr lang="es-ES_tradnl" sz="4000" b="1" dirty="0">
                <a:solidFill>
                  <a:srgbClr val="DD0202"/>
                </a:solidFill>
                <a:latin typeface="Century Gothic"/>
                <a:cs typeface="Century Gothic"/>
              </a:rPr>
              <a:t> </a:t>
            </a:r>
            <a:r>
              <a:rPr lang="es-ES_tradnl" sz="4000" b="1" dirty="0" err="1" smtClean="0">
                <a:solidFill>
                  <a:srgbClr val="DD0202"/>
                </a:solidFill>
                <a:latin typeface="Century Gothic"/>
                <a:cs typeface="Century Gothic"/>
              </a:rPr>
              <a:t>Message</a:t>
            </a:r>
            <a:endParaRPr lang="es-ES" sz="4000" b="1" dirty="0">
              <a:solidFill>
                <a:srgbClr val="DD0202"/>
              </a:solidFill>
              <a:latin typeface="Century Gothic"/>
              <a:cs typeface="Century Gothic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1635956"/>
            <a:ext cx="8229600" cy="1265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b="1" dirty="0">
                <a:latin typeface="Century Gothic"/>
                <a:cs typeface="Century Gothic"/>
              </a:rPr>
              <a:t>¡La moneda que le recordó a los colombianos que moverse no cuesta nada!</a:t>
            </a:r>
            <a:r>
              <a:rPr lang="es-ES_tradnl" sz="2800" b="1" dirty="0">
                <a:latin typeface="Century Gothic"/>
                <a:cs typeface="Century Gothic"/>
              </a:rPr>
              <a:t> </a:t>
            </a:r>
            <a:endParaRPr lang="es-ES_tradnl" sz="2800" b="1" dirty="0" smtClean="0">
              <a:latin typeface="Century Gothic"/>
              <a:cs typeface="Century Gothic"/>
            </a:endParaRPr>
          </a:p>
          <a:p>
            <a:pPr marL="0" indent="0" algn="ctr">
              <a:buNone/>
            </a:pPr>
            <a:endParaRPr lang="es-ES_tradnl" sz="2800" b="1" dirty="0">
              <a:latin typeface="Century Gothic"/>
              <a:cs typeface="Century Gothic"/>
            </a:endParaRPr>
          </a:p>
        </p:txBody>
      </p:sp>
      <p:pic>
        <p:nvPicPr>
          <p:cNvPr id="7" name="Imagen 6" descr="twitte-juan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3" y="4593782"/>
            <a:ext cx="4790864" cy="688155"/>
          </a:xfrm>
          <a:prstGeom prst="rect">
            <a:avLst/>
          </a:prstGeom>
        </p:spPr>
      </p:pic>
      <p:pic>
        <p:nvPicPr>
          <p:cNvPr id="2" name="Imagen 1" descr="vick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1" y="3204500"/>
            <a:ext cx="4723721" cy="617268"/>
          </a:xfrm>
          <a:prstGeom prst="rect">
            <a:avLst/>
          </a:prstGeom>
        </p:spPr>
      </p:pic>
      <p:pic>
        <p:nvPicPr>
          <p:cNvPr id="8" name="Imagen 7" descr="chak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9" y="3862297"/>
            <a:ext cx="4666621" cy="740530"/>
          </a:xfrm>
          <a:prstGeom prst="rect">
            <a:avLst/>
          </a:prstGeom>
        </p:spPr>
      </p:pic>
      <p:pic>
        <p:nvPicPr>
          <p:cNvPr id="11" name="Imagen 10" descr="el-espectad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613">
            <a:off x="7324564" y="3319081"/>
            <a:ext cx="2724472" cy="36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0727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 </a:t>
            </a:r>
            <a:r>
              <a:rPr lang="es-ES_tradnl" dirty="0"/>
              <a:t/>
            </a:r>
            <a:br>
              <a:rPr lang="es-ES_tradnl" dirty="0"/>
            </a:b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567846" y="145076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Lograr </a:t>
            </a:r>
            <a:r>
              <a:rPr lang="es-ES" sz="2400" dirty="0">
                <a:solidFill>
                  <a:srgbClr val="FFFFFF"/>
                </a:solidFill>
                <a:latin typeface="Century Gothic"/>
                <a:cs typeface="Century Gothic"/>
              </a:rPr>
              <a:t>el </a:t>
            </a:r>
            <a:r>
              <a:rPr lang="es-ES" sz="2400" dirty="0" err="1">
                <a:solidFill>
                  <a:srgbClr val="FFFFFF"/>
                </a:solidFill>
                <a:latin typeface="Century Gothic"/>
                <a:cs typeface="Century Gothic"/>
              </a:rPr>
              <a:t>call</a:t>
            </a:r>
            <a:r>
              <a:rPr lang="es-ES" sz="24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2400" dirty="0" err="1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lang="es-ES" sz="24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2400" dirty="0" err="1">
                <a:solidFill>
                  <a:srgbClr val="FFFFFF"/>
                </a:solidFill>
                <a:latin typeface="Century Gothic"/>
                <a:cs typeface="Century Gothic"/>
              </a:rPr>
              <a:t>action</a:t>
            </a:r>
            <a:r>
              <a:rPr lang="es-ES" sz="2400" dirty="0">
                <a:solidFill>
                  <a:srgbClr val="FFFFFF"/>
                </a:solidFill>
                <a:latin typeface="Century Gothic"/>
                <a:cs typeface="Century Gothic"/>
              </a:rPr>
              <a:t>: </a:t>
            </a:r>
            <a:endParaRPr lang="es-ES" sz="24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s-ES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“</a:t>
            </a:r>
            <a:r>
              <a:rPr lang="es-ES" sz="2800" b="1" dirty="0">
                <a:solidFill>
                  <a:srgbClr val="FFFFFF"/>
                </a:solidFill>
                <a:latin typeface="Century Gothic"/>
                <a:cs typeface="Century Gothic"/>
              </a:rPr>
              <a:t>Pasa la moneda” </a:t>
            </a:r>
            <a:endParaRPr lang="es-ES" sz="2800" b="1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s-E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como </a:t>
            </a:r>
            <a:r>
              <a:rPr lang="es-ES" sz="2400" dirty="0">
                <a:solidFill>
                  <a:srgbClr val="FFFFFF"/>
                </a:solidFill>
                <a:latin typeface="Century Gothic"/>
                <a:cs typeface="Century Gothic"/>
              </a:rPr>
              <a:t>principal elemento de </a:t>
            </a:r>
            <a:r>
              <a:rPr lang="es-ES" sz="2400" dirty="0" err="1">
                <a:solidFill>
                  <a:srgbClr val="FFFFFF"/>
                </a:solidFill>
                <a:latin typeface="Century Gothic"/>
                <a:cs typeface="Century Gothic"/>
              </a:rPr>
              <a:t>viralidad</a:t>
            </a:r>
            <a:r>
              <a:rPr lang="es-ES" sz="2400" dirty="0">
                <a:solidFill>
                  <a:srgbClr val="FFFFFF"/>
                </a:solidFill>
                <a:latin typeface="Century Gothic"/>
                <a:cs typeface="Century Gothic"/>
              </a:rPr>
              <a:t> de la campaña, invitando a otras personas a que se muevan.</a:t>
            </a:r>
            <a:endParaRPr lang="es-ES_tradnl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endParaRPr lang="es-ES_tradnl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154885" y="274638"/>
            <a:ext cx="87819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The</a:t>
            </a:r>
            <a:r>
              <a:rPr lang="es-ES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s-ES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Action</a:t>
            </a:r>
            <a:r>
              <a:rPr lang="es-ES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  </a:t>
            </a:r>
            <a:endParaRPr lang="es-ES_tradnl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1064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63304" y="1788009"/>
            <a:ext cx="4011511" cy="3576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800" b="1" dirty="0" smtClean="0">
                <a:latin typeface="Century Gothic"/>
                <a:cs typeface="Century Gothic"/>
              </a:rPr>
              <a:t>Expectativa</a:t>
            </a:r>
            <a:r>
              <a:rPr lang="es-ES" sz="1800" b="1" dirty="0">
                <a:latin typeface="Century Gothic"/>
                <a:cs typeface="Century Gothic"/>
              </a:rPr>
              <a:t>: </a:t>
            </a:r>
            <a:r>
              <a:rPr lang="es-ES" sz="1800" dirty="0">
                <a:latin typeface="Century Gothic"/>
                <a:cs typeface="Century Gothic"/>
              </a:rPr>
              <a:t>Llegará una nueva moneda al mercado </a:t>
            </a:r>
            <a:r>
              <a:rPr lang="es-ES" sz="1800" dirty="0" smtClean="0">
                <a:latin typeface="Century Gothic"/>
                <a:cs typeface="Century Gothic"/>
              </a:rPr>
              <a:t>colombiano.</a:t>
            </a:r>
          </a:p>
          <a:p>
            <a:pPr marL="0" indent="0">
              <a:buNone/>
            </a:pPr>
            <a:endParaRPr lang="es-ES" sz="1800" b="1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s-ES" sz="1800" b="1" dirty="0" smtClean="0">
                <a:latin typeface="Century Gothic"/>
                <a:cs typeface="Century Gothic"/>
              </a:rPr>
              <a:t>Lanzamiento</a:t>
            </a:r>
            <a:r>
              <a:rPr lang="es-ES" sz="1800" b="1" dirty="0">
                <a:latin typeface="Century Gothic"/>
                <a:cs typeface="Century Gothic"/>
              </a:rPr>
              <a:t>:</a:t>
            </a:r>
            <a:r>
              <a:rPr lang="es-ES" sz="1800" dirty="0">
                <a:latin typeface="Century Gothic"/>
                <a:cs typeface="Century Gothic"/>
              </a:rPr>
              <a:t> Ingresaremos la moneda al mercado entregándolas en los puntos de contacto con los clientes: Tiendas, grandes superficies, supermercados, etc., acompañados de un plan de medios de difusión de la acción y promocionando que por cada Coca-Cola </a:t>
            </a:r>
            <a:r>
              <a:rPr lang="es-ES" sz="1800" dirty="0" smtClean="0">
                <a:latin typeface="Century Gothic"/>
                <a:cs typeface="Century Gothic"/>
              </a:rPr>
              <a:t>comprada </a:t>
            </a:r>
            <a:r>
              <a:rPr lang="es-ES" sz="1800" dirty="0">
                <a:latin typeface="Century Gothic"/>
                <a:cs typeface="Century Gothic"/>
              </a:rPr>
              <a:t>te </a:t>
            </a:r>
            <a:r>
              <a:rPr lang="es-ES" sz="1800" dirty="0" smtClean="0">
                <a:latin typeface="Century Gothic"/>
                <a:cs typeface="Century Gothic"/>
              </a:rPr>
              <a:t>regalaremos </a:t>
            </a:r>
            <a:r>
              <a:rPr lang="es-ES" sz="1800" dirty="0">
                <a:latin typeface="Century Gothic"/>
                <a:cs typeface="Century Gothic"/>
              </a:rPr>
              <a:t>una moneda.</a:t>
            </a:r>
            <a:endParaRPr lang="es-ES_tradnl" sz="1800" dirty="0">
              <a:latin typeface="Century Gothic"/>
              <a:cs typeface="Century Gothic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9109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4000" b="1" dirty="0" err="1">
                <a:solidFill>
                  <a:srgbClr val="DD0202"/>
                </a:solidFill>
                <a:latin typeface="Century Gothic"/>
                <a:cs typeface="Century Gothic"/>
              </a:rPr>
              <a:t>The</a:t>
            </a:r>
            <a:r>
              <a:rPr lang="es-ES_tradnl" sz="4000" b="1" dirty="0">
                <a:solidFill>
                  <a:srgbClr val="DD0202"/>
                </a:solidFill>
                <a:latin typeface="Century Gothic"/>
                <a:cs typeface="Century Gothic"/>
              </a:rPr>
              <a:t> </a:t>
            </a:r>
            <a:r>
              <a:rPr lang="es-ES_tradnl" sz="4000" b="1" dirty="0" err="1">
                <a:solidFill>
                  <a:srgbClr val="DD0202"/>
                </a:solidFill>
                <a:latin typeface="Century Gothic"/>
                <a:cs typeface="Century Gothic"/>
              </a:rPr>
              <a:t>E</a:t>
            </a:r>
            <a:r>
              <a:rPr lang="es-ES_tradnl" sz="4000" b="1" dirty="0" err="1" smtClean="0">
                <a:solidFill>
                  <a:srgbClr val="DD0202"/>
                </a:solidFill>
                <a:latin typeface="Century Gothic"/>
                <a:cs typeface="Century Gothic"/>
              </a:rPr>
              <a:t>xecution</a:t>
            </a:r>
            <a:endParaRPr lang="es-ES" sz="4000" b="1" dirty="0">
              <a:solidFill>
                <a:srgbClr val="DD0202"/>
              </a:solidFill>
              <a:latin typeface="Century Gothic"/>
              <a:cs typeface="Century Gothic"/>
            </a:endParaRPr>
          </a:p>
        </p:txBody>
      </p:sp>
      <p:pic>
        <p:nvPicPr>
          <p:cNvPr id="3" name="Imagen 2" descr="VALLA-montaj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r="4306"/>
          <a:stretch/>
        </p:blipFill>
        <p:spPr>
          <a:xfrm>
            <a:off x="4274815" y="1890813"/>
            <a:ext cx="4869185" cy="372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7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4832741"/>
            <a:ext cx="9144000" cy="202525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PPT-4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2"/>
          <a:stretch/>
        </p:blipFill>
        <p:spPr>
          <a:xfrm>
            <a:off x="5451938" y="1790538"/>
            <a:ext cx="3692062" cy="5067462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1472109"/>
            <a:ext cx="4777899" cy="521937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>
                <a:latin typeface="Century Gothic"/>
                <a:cs typeface="Century Gothic"/>
              </a:rPr>
              <a:t>Promoción</a:t>
            </a:r>
            <a:endParaRPr lang="es-ES_tradnl" sz="2000" dirty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s-ES" sz="1800" dirty="0" smtClean="0">
                <a:latin typeface="Century Gothic"/>
                <a:cs typeface="Century Gothic"/>
              </a:rPr>
              <a:t>Regalaremos </a:t>
            </a:r>
            <a:r>
              <a:rPr lang="es-ES" sz="1800" dirty="0">
                <a:latin typeface="Century Gothic"/>
                <a:cs typeface="Century Gothic"/>
              </a:rPr>
              <a:t>monedas en sitios clave con copies especializados</a:t>
            </a:r>
            <a:r>
              <a:rPr lang="es-ES" sz="1800" dirty="0" smtClean="0">
                <a:latin typeface="Century Gothic"/>
                <a:cs typeface="Century Gothic"/>
              </a:rPr>
              <a:t>:</a:t>
            </a:r>
            <a:endParaRPr lang="es-ES_tradnl" sz="1800" dirty="0">
              <a:latin typeface="Century Gothic"/>
              <a:cs typeface="Century Gothic"/>
            </a:endParaRPr>
          </a:p>
          <a:p>
            <a:pPr algn="just"/>
            <a:r>
              <a:rPr lang="es-ES" sz="1800" dirty="0">
                <a:latin typeface="Century Gothic"/>
                <a:cs typeface="Century Gothic"/>
              </a:rPr>
              <a:t>Activaciones en semáforos:  </a:t>
            </a:r>
            <a:r>
              <a:rPr lang="es-ES" sz="1800" dirty="0" smtClean="0">
                <a:latin typeface="Century Gothic"/>
                <a:cs typeface="Century Gothic"/>
              </a:rPr>
              <a:t>“Los </a:t>
            </a:r>
            <a:r>
              <a:rPr lang="es-ES" sz="1800" dirty="0">
                <a:latin typeface="Century Gothic"/>
                <a:cs typeface="Century Gothic"/>
              </a:rPr>
              <a:t>patines no tienen pico y </a:t>
            </a:r>
            <a:r>
              <a:rPr lang="es-ES" sz="1800" dirty="0" smtClean="0">
                <a:latin typeface="Century Gothic"/>
                <a:cs typeface="Century Gothic"/>
              </a:rPr>
              <a:t>placa”</a:t>
            </a:r>
            <a:endParaRPr lang="es-ES_tradnl" sz="1800" dirty="0">
              <a:latin typeface="Century Gothic"/>
              <a:cs typeface="Century Gothic"/>
            </a:endParaRPr>
          </a:p>
          <a:p>
            <a:pPr algn="just"/>
            <a:r>
              <a:rPr lang="es-ES" sz="1800" dirty="0">
                <a:latin typeface="Century Gothic"/>
                <a:cs typeface="Century Gothic"/>
              </a:rPr>
              <a:t>Monedas en transporte masivo: </a:t>
            </a:r>
            <a:r>
              <a:rPr lang="es-ES" sz="1800" dirty="0" smtClean="0">
                <a:latin typeface="Century Gothic"/>
                <a:cs typeface="Century Gothic"/>
              </a:rPr>
              <a:t>“Si </a:t>
            </a:r>
            <a:r>
              <a:rPr lang="es-ES" sz="1800" dirty="0">
                <a:latin typeface="Century Gothic"/>
                <a:cs typeface="Century Gothic"/>
              </a:rPr>
              <a:t>vas a estar sentado todo el día, viaja de </a:t>
            </a:r>
            <a:r>
              <a:rPr lang="es-ES" sz="1800" dirty="0" smtClean="0">
                <a:latin typeface="Century Gothic"/>
                <a:cs typeface="Century Gothic"/>
              </a:rPr>
              <a:t>pie”</a:t>
            </a:r>
          </a:p>
          <a:p>
            <a:pPr algn="just"/>
            <a:r>
              <a:rPr lang="es-ES" sz="1800" dirty="0" smtClean="0">
                <a:latin typeface="Century Gothic"/>
                <a:cs typeface="Century Gothic"/>
              </a:rPr>
              <a:t>Brigadas por la ciudad: “</a:t>
            </a:r>
            <a:r>
              <a:rPr lang="es-ES" sz="1800" dirty="0">
                <a:latin typeface="Century Gothic"/>
                <a:cs typeface="Century Gothic"/>
              </a:rPr>
              <a:t>Caminar es la distancia más feliz entre dos </a:t>
            </a:r>
            <a:r>
              <a:rPr lang="es-ES" sz="1800" dirty="0" smtClean="0">
                <a:latin typeface="Century Gothic"/>
                <a:cs typeface="Century Gothic"/>
              </a:rPr>
              <a:t>puntos”</a:t>
            </a:r>
          </a:p>
          <a:p>
            <a:pPr algn="just"/>
            <a:endParaRPr lang="es-ES" sz="1800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s-ES" sz="1800" dirty="0" smtClean="0">
                <a:latin typeface="Century Gothic"/>
                <a:cs typeface="Century Gothic"/>
              </a:rPr>
              <a:t>Los </a:t>
            </a:r>
            <a:r>
              <a:rPr lang="es-ES" sz="1800" dirty="0">
                <a:latin typeface="Century Gothic"/>
                <a:cs typeface="Century Gothic"/>
              </a:rPr>
              <a:t>consumidores podrán intercambiar monedas por producto en las </a:t>
            </a:r>
            <a:r>
              <a:rPr lang="es-ES" sz="1800" dirty="0" err="1">
                <a:latin typeface="Century Gothic"/>
                <a:cs typeface="Century Gothic"/>
              </a:rPr>
              <a:t>vending</a:t>
            </a:r>
            <a:r>
              <a:rPr lang="es-ES" sz="1800" dirty="0">
                <a:latin typeface="Century Gothic"/>
                <a:cs typeface="Century Gothic"/>
              </a:rPr>
              <a:t> machines ubicadas en sitios estratégicos.</a:t>
            </a:r>
            <a:endParaRPr lang="es-ES_tradnl" sz="1800" dirty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endParaRPr lang="es-ES" sz="1800" dirty="0" smtClean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s-ES" sz="1800" b="1" dirty="0">
                <a:latin typeface="Century Gothic"/>
                <a:cs typeface="Century Gothic"/>
              </a:rPr>
              <a:t> </a:t>
            </a:r>
            <a:endParaRPr lang="es-ES_tradnl" sz="1800" dirty="0">
              <a:latin typeface="Century Gothic"/>
              <a:cs typeface="Century Gothic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329109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4000" b="1" dirty="0" err="1">
                <a:solidFill>
                  <a:srgbClr val="DD0202"/>
                </a:solidFill>
                <a:latin typeface="Century Gothic"/>
                <a:cs typeface="Century Gothic"/>
              </a:rPr>
              <a:t>The</a:t>
            </a:r>
            <a:r>
              <a:rPr lang="es-ES_tradnl" sz="4000" b="1" dirty="0">
                <a:solidFill>
                  <a:srgbClr val="DD0202"/>
                </a:solidFill>
                <a:latin typeface="Century Gothic"/>
                <a:cs typeface="Century Gothic"/>
              </a:rPr>
              <a:t> </a:t>
            </a:r>
            <a:r>
              <a:rPr lang="es-ES_tradnl" sz="4000" b="1" dirty="0" err="1" smtClean="0">
                <a:solidFill>
                  <a:srgbClr val="DD0202"/>
                </a:solidFill>
                <a:latin typeface="Century Gothic"/>
                <a:cs typeface="Century Gothic"/>
              </a:rPr>
              <a:t>execution</a:t>
            </a:r>
            <a:endParaRPr lang="es-ES" sz="4000" b="1" dirty="0">
              <a:solidFill>
                <a:srgbClr val="DD0202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14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4553929"/>
            <a:ext cx="8229600" cy="1572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b="1" dirty="0" smtClean="0">
                <a:latin typeface="Century Gothic"/>
                <a:cs typeface="Century Gothic"/>
              </a:rPr>
              <a:t>Audiencias claves:</a:t>
            </a:r>
            <a:r>
              <a:rPr lang="es-ES_tradnl" sz="1800" dirty="0">
                <a:latin typeface="Century Gothic"/>
                <a:cs typeface="Century Gothic"/>
              </a:rPr>
              <a:t> </a:t>
            </a:r>
            <a:r>
              <a:rPr lang="es-ES" sz="1800" dirty="0" smtClean="0">
                <a:latin typeface="Century Gothic"/>
                <a:cs typeface="Century Gothic"/>
              </a:rPr>
              <a:t>Acompañaremos </a:t>
            </a:r>
            <a:r>
              <a:rPr lang="es-ES" sz="1800" dirty="0">
                <a:latin typeface="Century Gothic"/>
                <a:cs typeface="Century Gothic"/>
              </a:rPr>
              <a:t>la estrategia con la participación de KOL que usarán la acción “Pasa la moneda”  (</a:t>
            </a:r>
            <a:r>
              <a:rPr lang="es-ES" sz="1800" dirty="0" err="1">
                <a:latin typeface="Century Gothic"/>
                <a:cs typeface="Century Gothic"/>
              </a:rPr>
              <a:t>Ej</a:t>
            </a:r>
            <a:r>
              <a:rPr lang="es-ES" sz="1800" dirty="0">
                <a:latin typeface="Century Gothic"/>
                <a:cs typeface="Century Gothic"/>
              </a:rPr>
              <a:t> Presentadores de noticias durante noticieros, artistas en eventos públicos y programas en vivo)</a:t>
            </a:r>
            <a:endParaRPr lang="es-ES_tradnl" sz="18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s-ES_tradnl" sz="1800" dirty="0">
              <a:latin typeface="Century Gothic"/>
              <a:cs typeface="Century Gothic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329109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4000" b="1" dirty="0" err="1">
                <a:solidFill>
                  <a:srgbClr val="DD0202"/>
                </a:solidFill>
                <a:latin typeface="Century Gothic"/>
                <a:cs typeface="Century Gothic"/>
              </a:rPr>
              <a:t>The</a:t>
            </a:r>
            <a:r>
              <a:rPr lang="es-ES_tradnl" sz="4000" b="1" dirty="0">
                <a:solidFill>
                  <a:srgbClr val="DD0202"/>
                </a:solidFill>
                <a:latin typeface="Century Gothic"/>
                <a:cs typeface="Century Gothic"/>
              </a:rPr>
              <a:t> </a:t>
            </a:r>
            <a:r>
              <a:rPr lang="es-ES_tradnl" sz="4000" b="1" dirty="0" err="1" smtClean="0">
                <a:solidFill>
                  <a:srgbClr val="DD0202"/>
                </a:solidFill>
                <a:latin typeface="Century Gothic"/>
                <a:cs typeface="Century Gothic"/>
              </a:rPr>
              <a:t>execution</a:t>
            </a:r>
            <a:endParaRPr lang="es-ES" sz="4000" b="1" dirty="0">
              <a:solidFill>
                <a:srgbClr val="DD0202"/>
              </a:solidFill>
              <a:latin typeface="Century Gothic"/>
              <a:cs typeface="Century Gothic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604661" y="5679381"/>
            <a:ext cx="393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entury Gothic"/>
                <a:cs typeface="Century Gothic"/>
              </a:rPr>
              <a:t>¡Queremos que el país se mueva!</a:t>
            </a:r>
            <a:endParaRPr lang="es-ES_tradnl" b="1" dirty="0">
              <a:latin typeface="Century Gothic"/>
              <a:cs typeface="Century Gothic"/>
            </a:endParaRPr>
          </a:p>
        </p:txBody>
      </p:sp>
      <p:pic>
        <p:nvPicPr>
          <p:cNvPr id="10" name="Imagen 9" descr="wachi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3" y="1006587"/>
            <a:ext cx="5397728" cy="40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6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291</Words>
  <Application>Microsoft Macintosh PowerPoint</Application>
  <PresentationFormat>Presentación en pantalla (4:3)</PresentationFormat>
  <Paragraphs>39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The Situation</vt:lpstr>
      <vt:lpstr>The Goal</vt:lpstr>
      <vt:lpstr>The strategy </vt:lpstr>
      <vt:lpstr>The creative idea</vt:lpstr>
      <vt:lpstr>The Message</vt:lpstr>
      <vt:lpstr>  </vt:lpstr>
      <vt:lpstr>The Execution</vt:lpstr>
      <vt:lpstr>The execution</vt:lpstr>
      <vt:lpstr>The execution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Portada</dc:title>
  <dc:creator>Usuario Mac</dc:creator>
  <cp:lastModifiedBy>Usuario Mac</cp:lastModifiedBy>
  <cp:revision>27</cp:revision>
  <dcterms:created xsi:type="dcterms:W3CDTF">2014-03-09T17:55:22Z</dcterms:created>
  <dcterms:modified xsi:type="dcterms:W3CDTF">2014-03-10T00:27:14Z</dcterms:modified>
</cp:coreProperties>
</file>