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3" r:id="rId6"/>
    <p:sldId id="264" r:id="rId7"/>
    <p:sldId id="267" r:id="rId8"/>
    <p:sldId id="269" r:id="rId9"/>
    <p:sldId id="270" r:id="rId10"/>
    <p:sldId id="268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2" autoAdjust="0"/>
    <p:restoredTop sz="94671" autoAdjust="0"/>
  </p:normalViewPr>
  <p:slideViewPr>
    <p:cSldViewPr snapToGrid="0">
      <p:cViewPr varScale="1">
        <p:scale>
          <a:sx n="65" d="100"/>
          <a:sy n="65" d="100"/>
        </p:scale>
        <p:origin x="59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A46D-1580-4CC7-8D52-D600EC432E40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9690-ADB7-45E3-9779-C861D8D19D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2061267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A46D-1580-4CC7-8D52-D600EC432E40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9690-ADB7-45E3-9779-C861D8D19D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5172893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A46D-1580-4CC7-8D52-D600EC432E40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9690-ADB7-45E3-9779-C861D8D19D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0551248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A46D-1580-4CC7-8D52-D600EC432E40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9690-ADB7-45E3-9779-C861D8D19D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5838705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A46D-1580-4CC7-8D52-D600EC432E40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9690-ADB7-45E3-9779-C861D8D19D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4015831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A46D-1580-4CC7-8D52-D600EC432E40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9690-ADB7-45E3-9779-C861D8D19D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6772280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A46D-1580-4CC7-8D52-D600EC432E40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9690-ADB7-45E3-9779-C861D8D19D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6290781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A46D-1580-4CC7-8D52-D600EC432E40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9690-ADB7-45E3-9779-C861D8D19D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9015966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A46D-1580-4CC7-8D52-D600EC432E40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9690-ADB7-45E3-9779-C861D8D19D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1913902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A46D-1580-4CC7-8D52-D600EC432E40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9690-ADB7-45E3-9779-C861D8D19D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6377219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A46D-1580-4CC7-8D52-D600EC432E40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9690-ADB7-45E3-9779-C861D8D19D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1624740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BA46D-1580-4CC7-8D52-D600EC432E40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F9690-ADB7-45E3-9779-C861D8D19D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145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goo./fun" TargetMode="External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587" y="1706876"/>
            <a:ext cx="8750826" cy="3444247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010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16673" y="2042341"/>
            <a:ext cx="61608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latin typeface="Century Gothic" panose="020B0502020202020204" pitchFamily="34" charset="0"/>
              </a:rPr>
              <a:t>De la mano del </a:t>
            </a:r>
            <a:r>
              <a:rPr lang="es-CO" dirty="0" err="1" smtClean="0">
                <a:latin typeface="Century Gothic" panose="020B0502020202020204" pitchFamily="34" charset="0"/>
              </a:rPr>
              <a:t>Freepress</a:t>
            </a:r>
            <a:r>
              <a:rPr lang="es-CO" dirty="0" smtClean="0">
                <a:latin typeface="Century Gothic" panose="020B0502020202020204" pitchFamily="34" charset="0"/>
              </a:rPr>
              <a:t> que se impulsará en los medios de comunicación, generaremos noticia y una expectativa de como reaccionarán los famosos con esta iniciativa. Ayudándonos a retarlos para de esta forma lograr conseguir  300.000.000 de disculpas.</a:t>
            </a:r>
          </a:p>
          <a:p>
            <a:endParaRPr lang="es-CO" dirty="0" smtClean="0">
              <a:latin typeface="Century Gothic" panose="020B0502020202020204" pitchFamily="34" charset="0"/>
            </a:endParaRPr>
          </a:p>
          <a:p>
            <a:endParaRPr lang="es-CO" dirty="0">
              <a:latin typeface="Century Gothic" panose="020B0502020202020204" pitchFamily="34" charset="0"/>
            </a:endParaRPr>
          </a:p>
          <a:p>
            <a:r>
              <a:rPr lang="es-CO" dirty="0" smtClean="0">
                <a:latin typeface="Century Gothic" panose="020B0502020202020204" pitchFamily="34" charset="0"/>
              </a:rPr>
              <a:t>Con  el  alcance logrado  a través de las redes sociales de los famosos y  medios de  comunicación, invitaremos a las personas del  común a participar en nuestra iniciativa.  Para que moneticen su disculpas ya sea en mensajes, videos o fotos enviados con  quien  quieran compartir su </a:t>
            </a:r>
            <a:r>
              <a:rPr lang="es-CO" b="1" dirty="0" smtClean="0">
                <a:latin typeface="Century Gothic" panose="020B0502020202020204" pitchFamily="34" charset="0"/>
              </a:rPr>
              <a:t>disculpa= Donación.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223061" y="823716"/>
            <a:ext cx="896135" cy="930166"/>
          </a:xfrm>
          <a:prstGeom prst="round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CuadroTexto"/>
          <p:cNvSpPr txBox="1"/>
          <p:nvPr/>
        </p:nvSpPr>
        <p:spPr>
          <a:xfrm>
            <a:off x="416673" y="927266"/>
            <a:ext cx="6596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dirty="0" smtClean="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</a:p>
          <a:p>
            <a:endParaRPr lang="es-CO" sz="6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413639" y="930083"/>
            <a:ext cx="37679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dirty="0" smtClean="0">
                <a:solidFill>
                  <a:schemeClr val="bg1"/>
                </a:solidFill>
                <a:latin typeface="Impact" panose="020B0806030902050204" pitchFamily="34" charset="0"/>
              </a:rPr>
              <a:t>ACTUAR</a:t>
            </a:r>
          </a:p>
          <a:p>
            <a:endParaRPr lang="es-CO" sz="4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7" name="CuadroTexto 3"/>
          <p:cNvSpPr txBox="1"/>
          <p:nvPr/>
        </p:nvSpPr>
        <p:spPr>
          <a:xfrm>
            <a:off x="6892119" y="3326130"/>
            <a:ext cx="50269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>
              <a:latin typeface="Century Gothic" panose="020B0502020202020204" pitchFamily="34" charset="0"/>
            </a:endParaRPr>
          </a:p>
          <a:p>
            <a:r>
              <a:rPr lang="es-CO" dirty="0" smtClean="0">
                <a:latin typeface="Century Gothic" panose="020B0502020202020204" pitchFamily="34" charset="0"/>
              </a:rPr>
              <a:t>Toda la información tanto como las de los famosos, nuestros difusores y donantes del publico en general estarán alojados en el </a:t>
            </a:r>
            <a:r>
              <a:rPr lang="es-CO" dirty="0" err="1" smtClean="0">
                <a:latin typeface="Century Gothic" panose="020B0502020202020204" pitchFamily="34" charset="0"/>
              </a:rPr>
              <a:t>website</a:t>
            </a:r>
            <a:r>
              <a:rPr lang="es-CO" dirty="0" smtClean="0">
                <a:latin typeface="Century Gothic" panose="020B0502020202020204" pitchFamily="34" charset="0"/>
              </a:rPr>
              <a:t> donde se realizan las donaciones,  adicional  encontrarán  </a:t>
            </a:r>
            <a:r>
              <a:rPr lang="es-CO" dirty="0" err="1" smtClean="0">
                <a:latin typeface="Century Gothic" panose="020B0502020202020204" pitchFamily="34" charset="0"/>
              </a:rPr>
              <a:t>Best</a:t>
            </a:r>
            <a:r>
              <a:rPr lang="es-CO" dirty="0" smtClean="0">
                <a:latin typeface="Century Gothic" panose="020B0502020202020204" pitchFamily="34" charset="0"/>
              </a:rPr>
              <a:t> </a:t>
            </a:r>
            <a:r>
              <a:rPr lang="es-CO" dirty="0" err="1" smtClean="0">
                <a:latin typeface="Century Gothic" panose="020B0502020202020204" pitchFamily="34" charset="0"/>
              </a:rPr>
              <a:t>Practice</a:t>
            </a:r>
            <a:r>
              <a:rPr lang="es-CO" dirty="0" smtClean="0">
                <a:latin typeface="Century Gothic" panose="020B0502020202020204" pitchFamily="34" charset="0"/>
              </a:rPr>
              <a:t> que  las personas  del  proyecto  quieren  compartir  con  los usuarios.    </a:t>
            </a:r>
            <a:endParaRPr lang="es-CO" dirty="0">
              <a:latin typeface="Century Gothic" panose="020B0502020202020204" pitchFamily="34" charset="0"/>
            </a:endParaRPr>
          </a:p>
          <a:p>
            <a:endParaRPr lang="es-CO" dirty="0">
              <a:latin typeface="Century Gothic" panose="020B0502020202020204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02" y="879395"/>
            <a:ext cx="5828024" cy="2704318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9" t="15183" r="37264" b="61374"/>
          <a:stretch/>
        </p:blipFill>
        <p:spPr>
          <a:xfrm>
            <a:off x="9170414" y="649319"/>
            <a:ext cx="2526089" cy="1104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19810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377494" y="1377797"/>
            <a:ext cx="6210162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endParaRPr lang="es-CO" sz="2400" dirty="0">
              <a:latin typeface="Century Gothic" panose="020B0502020202020204" pitchFamily="34" charset="0"/>
            </a:endParaRPr>
          </a:p>
          <a:p>
            <a:pPr algn="ctr">
              <a:lnSpc>
                <a:spcPts val="2000"/>
              </a:lnSpc>
            </a:pPr>
            <a:r>
              <a:rPr lang="es-CO" sz="2400" dirty="0">
                <a:latin typeface="Century Gothic" panose="020B0502020202020204" pitchFamily="34" charset="0"/>
              </a:rPr>
              <a:t>R</a:t>
            </a:r>
            <a:r>
              <a:rPr lang="es-CO" sz="2400" dirty="0" smtClean="0">
                <a:latin typeface="Century Gothic" panose="020B0502020202020204" pitchFamily="34" charset="0"/>
              </a:rPr>
              <a:t>ecaudar $300.000.000 de pesos en los próximos 6 meses para </a:t>
            </a:r>
            <a:r>
              <a:rPr lang="es-CO" sz="2400" dirty="0">
                <a:latin typeface="Century Gothic" panose="020B0502020202020204" pitchFamily="34" charset="0"/>
              </a:rPr>
              <a:t>a</a:t>
            </a:r>
            <a:r>
              <a:rPr lang="es-CO" sz="2400" dirty="0" smtClean="0">
                <a:latin typeface="Century Gothic" panose="020B0502020202020204" pitchFamily="34" charset="0"/>
              </a:rPr>
              <a:t>segurar el funcionamiento de los 20 colegios que actualmente están en implementación.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387366" y="4471955"/>
            <a:ext cx="5815343" cy="1490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60"/>
              </a:lnSpc>
            </a:pPr>
            <a:r>
              <a:rPr lang="es-CO" sz="2400" dirty="0">
                <a:latin typeface="Century Gothic" panose="020B0502020202020204" pitchFamily="34" charset="0"/>
              </a:rPr>
              <a:t>I</a:t>
            </a:r>
            <a:r>
              <a:rPr lang="es-CO" sz="2400" dirty="0" smtClean="0">
                <a:latin typeface="Century Gothic" panose="020B0502020202020204" pitchFamily="34" charset="0"/>
              </a:rPr>
              <a:t>nvolucrar a todas las personas sobre las técnicas del “</a:t>
            </a:r>
            <a:r>
              <a:rPr lang="es-CO" sz="2400" dirty="0" err="1" smtClean="0">
                <a:latin typeface="Century Gothic" panose="020B0502020202020204" pitchFamily="34" charset="0"/>
              </a:rPr>
              <a:t>mindfunless</a:t>
            </a:r>
            <a:r>
              <a:rPr lang="es-CO" sz="2400" dirty="0" smtClean="0">
                <a:latin typeface="Century Gothic" panose="020B0502020202020204" pitchFamily="34" charset="0"/>
              </a:rPr>
              <a:t>” dando a conocer el programa de la Fundación Respira.  </a:t>
            </a:r>
          </a:p>
          <a:p>
            <a:pPr algn="ctr">
              <a:lnSpc>
                <a:spcPts val="2500"/>
              </a:lnSpc>
            </a:pPr>
            <a:r>
              <a:rPr lang="es-CO" sz="2800" b="1" dirty="0" smtClean="0">
                <a:latin typeface="Century Gothic" panose="020B0502020202020204" pitchFamily="34" charset="0"/>
              </a:rPr>
              <a:t>Todo a $0 de inversión</a:t>
            </a:r>
          </a:p>
        </p:txBody>
      </p:sp>
      <p:grpSp>
        <p:nvGrpSpPr>
          <p:cNvPr id="11" name="10 Grupo"/>
          <p:cNvGrpSpPr/>
          <p:nvPr/>
        </p:nvGrpSpPr>
        <p:grpSpPr>
          <a:xfrm>
            <a:off x="-804041" y="940482"/>
            <a:ext cx="6981684" cy="2982899"/>
            <a:chOff x="-804041" y="940482"/>
            <a:chExt cx="6981684" cy="2982899"/>
          </a:xfrm>
        </p:grpSpPr>
        <p:pic>
          <p:nvPicPr>
            <p:cNvPr id="8" name="7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04041" y="940482"/>
              <a:ext cx="6981684" cy="2982899"/>
            </a:xfrm>
            <a:prstGeom prst="rect">
              <a:avLst/>
            </a:prstGeom>
          </p:spPr>
        </p:pic>
        <p:sp>
          <p:nvSpPr>
            <p:cNvPr id="7" name="6 CuadroTexto"/>
            <p:cNvSpPr txBox="1"/>
            <p:nvPr/>
          </p:nvSpPr>
          <p:spPr>
            <a:xfrm>
              <a:off x="236482" y="1698398"/>
              <a:ext cx="5141011" cy="733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5040"/>
                </a:lnSpc>
              </a:pPr>
              <a:r>
                <a:rPr lang="es-CO" sz="4800" b="1" dirty="0" smtClean="0">
                  <a:solidFill>
                    <a:schemeClr val="bg1"/>
                  </a:solidFill>
                  <a:latin typeface="Rockwell Extra Bold" panose="02060903040505020403" pitchFamily="18" charset="0"/>
                  <a:cs typeface="Aparajita" panose="020B0604020202020204" pitchFamily="34" charset="0"/>
                </a:rPr>
                <a:t>OBJETIVO</a:t>
              </a:r>
              <a:endParaRPr lang="es-CO" sz="4800" b="1" dirty="0">
                <a:solidFill>
                  <a:schemeClr val="bg1"/>
                </a:solidFill>
                <a:latin typeface="Rockwell Extra Bold" panose="02060903040505020403" pitchFamily="18" charset="0"/>
                <a:cs typeface="Aparajita" panose="020B0604020202020204" pitchFamily="34" charset="0"/>
              </a:endParaRPr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6177643" y="3626523"/>
            <a:ext cx="5141011" cy="2982899"/>
            <a:chOff x="6177643" y="3626523"/>
            <a:chExt cx="5141011" cy="2982899"/>
          </a:xfrm>
        </p:grpSpPr>
        <p:pic>
          <p:nvPicPr>
            <p:cNvPr id="9" name="8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9533" y="3626523"/>
              <a:ext cx="4680906" cy="2982899"/>
            </a:xfrm>
            <a:prstGeom prst="rect">
              <a:avLst/>
            </a:prstGeom>
          </p:spPr>
        </p:pic>
        <p:sp>
          <p:nvSpPr>
            <p:cNvPr id="10" name="9 CuadroTexto"/>
            <p:cNvSpPr txBox="1"/>
            <p:nvPr/>
          </p:nvSpPr>
          <p:spPr>
            <a:xfrm>
              <a:off x="6177643" y="4498461"/>
              <a:ext cx="5141011" cy="733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5040"/>
                </a:lnSpc>
              </a:pPr>
              <a:r>
                <a:rPr lang="es-CO" sz="4800" b="1" dirty="0" smtClean="0">
                  <a:solidFill>
                    <a:schemeClr val="bg1"/>
                  </a:solidFill>
                  <a:latin typeface="Rockwell Extra Bold" panose="02060903040505020403" pitchFamily="18" charset="0"/>
                  <a:cs typeface="Aparajita" panose="020B0604020202020204" pitchFamily="34" charset="0"/>
                </a:rPr>
                <a:t>RETO</a:t>
              </a:r>
              <a:endParaRPr lang="es-CO" sz="4800" b="1" dirty="0">
                <a:solidFill>
                  <a:schemeClr val="bg1"/>
                </a:solidFill>
                <a:latin typeface="Rockwell Extra Bold" panose="02060903040505020403" pitchFamily="18" charset="0"/>
                <a:cs typeface="Aparajit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04444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52" b="31005"/>
          <a:stretch/>
        </p:blipFill>
        <p:spPr>
          <a:xfrm>
            <a:off x="3778760" y="1228880"/>
            <a:ext cx="3962109" cy="71827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367814" y="936493"/>
            <a:ext cx="5020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>
                <a:solidFill>
                  <a:schemeClr val="bg1"/>
                </a:solidFill>
                <a:latin typeface="Impact" panose="020B0806030902050204" pitchFamily="34" charset="0"/>
              </a:rPr>
              <a:t>TARGET</a:t>
            </a:r>
            <a:endParaRPr lang="es-CO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" name="CuadroTexto 5"/>
          <p:cNvSpPr txBox="1"/>
          <p:nvPr/>
        </p:nvSpPr>
        <p:spPr>
          <a:xfrm>
            <a:off x="0" y="5181411"/>
            <a:ext cx="5020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solidFill>
                  <a:schemeClr val="bg1"/>
                </a:solidFill>
                <a:latin typeface="Impact" panose="020B0806030902050204" pitchFamily="34" charset="0"/>
              </a:rPr>
              <a:t>FAMOSOS</a:t>
            </a:r>
            <a:endParaRPr lang="es-CO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CuadroTexto 5"/>
          <p:cNvSpPr txBox="1"/>
          <p:nvPr/>
        </p:nvSpPr>
        <p:spPr>
          <a:xfrm>
            <a:off x="6678947" y="5207512"/>
            <a:ext cx="5020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solidFill>
                  <a:schemeClr val="bg1"/>
                </a:solidFill>
                <a:latin typeface="Impact" panose="020B0806030902050204" pitchFamily="34" charset="0"/>
              </a:rPr>
              <a:t>PÚBLICO GENERAL</a:t>
            </a:r>
            <a:endParaRPr lang="es-CO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33" name="32 Grupo"/>
          <p:cNvGrpSpPr/>
          <p:nvPr/>
        </p:nvGrpSpPr>
        <p:grpSpPr>
          <a:xfrm>
            <a:off x="91131" y="1521268"/>
            <a:ext cx="5347973" cy="3784832"/>
            <a:chOff x="91131" y="1521268"/>
            <a:chExt cx="5347973" cy="3784832"/>
          </a:xfrm>
        </p:grpSpPr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56" t="22987" r="26803" b="20940"/>
            <a:stretch/>
          </p:blipFill>
          <p:spPr>
            <a:xfrm>
              <a:off x="1768558" y="2342765"/>
              <a:ext cx="1963656" cy="2963335"/>
            </a:xfrm>
            <a:prstGeom prst="rect">
              <a:avLst/>
            </a:prstGeom>
          </p:spPr>
        </p:pic>
        <p:sp>
          <p:nvSpPr>
            <p:cNvPr id="11" name="10 Llamada rectangular redondeada"/>
            <p:cNvSpPr/>
            <p:nvPr/>
          </p:nvSpPr>
          <p:spPr>
            <a:xfrm>
              <a:off x="1751475" y="1521268"/>
              <a:ext cx="2237201" cy="425884"/>
            </a:xfrm>
            <a:prstGeom prst="wedgeRoundRectCallout">
              <a:avLst>
                <a:gd name="adj1" fmla="val -18014"/>
                <a:gd name="adj2" fmla="val 84711"/>
                <a:gd name="adj3" fmla="val 166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>
                  <a:latin typeface="Century Gothic" panose="020B0502020202020204" pitchFamily="34" charset="0"/>
                </a:rPr>
                <a:t>Alto reconocimiento</a:t>
              </a:r>
            </a:p>
          </p:txBody>
        </p:sp>
        <p:sp>
          <p:nvSpPr>
            <p:cNvPr id="12" name="11 Llamada rectangular redondeada"/>
            <p:cNvSpPr/>
            <p:nvPr/>
          </p:nvSpPr>
          <p:spPr>
            <a:xfrm>
              <a:off x="3509712" y="2264306"/>
              <a:ext cx="1770702" cy="543083"/>
            </a:xfrm>
            <a:prstGeom prst="wedgeRoundRectCallout">
              <a:avLst>
                <a:gd name="adj1" fmla="val -42679"/>
                <a:gd name="adj2" fmla="val 99518"/>
                <a:gd name="adj3" fmla="val 166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>
                  <a:latin typeface="Century Gothic" panose="020B0502020202020204" pitchFamily="34" charset="0"/>
                </a:rPr>
                <a:t>interactividad en redes sociales</a:t>
              </a:r>
            </a:p>
          </p:txBody>
        </p:sp>
        <p:sp>
          <p:nvSpPr>
            <p:cNvPr id="13" name="12 Llamada rectangular redondeada"/>
            <p:cNvSpPr/>
            <p:nvPr/>
          </p:nvSpPr>
          <p:spPr>
            <a:xfrm>
              <a:off x="3778760" y="3495660"/>
              <a:ext cx="1660344" cy="603373"/>
            </a:xfrm>
            <a:prstGeom prst="wedgeRoundRectCallout">
              <a:avLst>
                <a:gd name="adj1" fmla="val -49726"/>
                <a:gd name="adj2" fmla="val -70766"/>
                <a:gd name="adj3" fmla="val 166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>
                  <a:latin typeface="Century Gothic" panose="020B0502020202020204" pitchFamily="34" charset="0"/>
                </a:rPr>
                <a:t>Vida activa socialmente</a:t>
              </a:r>
            </a:p>
          </p:txBody>
        </p:sp>
        <p:sp>
          <p:nvSpPr>
            <p:cNvPr id="14" name="13 Llamada rectangular redondeada"/>
            <p:cNvSpPr/>
            <p:nvPr/>
          </p:nvSpPr>
          <p:spPr>
            <a:xfrm>
              <a:off x="3571739" y="4406753"/>
              <a:ext cx="1646648" cy="590916"/>
            </a:xfrm>
            <a:prstGeom prst="wedgeRoundRectCallout">
              <a:avLst>
                <a:gd name="adj1" fmla="val -43383"/>
                <a:gd name="adj2" fmla="val -115188"/>
                <a:gd name="adj3" fmla="val 166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>
                  <a:latin typeface="Century Gothic" panose="020B0502020202020204" pitchFamily="34" charset="0"/>
                </a:rPr>
                <a:t>Alto grado de atención </a:t>
              </a:r>
            </a:p>
          </p:txBody>
        </p:sp>
        <p:sp>
          <p:nvSpPr>
            <p:cNvPr id="15" name="14 Llamada rectangular redondeada"/>
            <p:cNvSpPr/>
            <p:nvPr/>
          </p:nvSpPr>
          <p:spPr>
            <a:xfrm>
              <a:off x="91132" y="2257250"/>
              <a:ext cx="1770702" cy="543083"/>
            </a:xfrm>
            <a:prstGeom prst="wedgeRoundRectCallout">
              <a:avLst>
                <a:gd name="adj1" fmla="val 35672"/>
                <a:gd name="adj2" fmla="val 90809"/>
                <a:gd name="adj3" fmla="val 166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>
                  <a:latin typeface="Century Gothic" panose="020B0502020202020204" pitchFamily="34" charset="0"/>
                </a:rPr>
                <a:t>status</a:t>
              </a:r>
            </a:p>
          </p:txBody>
        </p:sp>
        <p:sp>
          <p:nvSpPr>
            <p:cNvPr id="16" name="15 Llamada rectangular redondeada"/>
            <p:cNvSpPr/>
            <p:nvPr/>
          </p:nvSpPr>
          <p:spPr>
            <a:xfrm>
              <a:off x="91131" y="3356551"/>
              <a:ext cx="1660344" cy="603373"/>
            </a:xfrm>
            <a:prstGeom prst="wedgeRoundRectCallout">
              <a:avLst>
                <a:gd name="adj1" fmla="val 34782"/>
                <a:gd name="adj2" fmla="val -83830"/>
                <a:gd name="adj3" fmla="val 166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>
                  <a:latin typeface="Century Gothic" panose="020B0502020202020204" pitchFamily="34" charset="0"/>
                </a:rPr>
                <a:t>Generador de noticias</a:t>
              </a:r>
            </a:p>
          </p:txBody>
        </p:sp>
        <p:sp>
          <p:nvSpPr>
            <p:cNvPr id="17" name="16 Llamada rectangular redondeada"/>
            <p:cNvSpPr/>
            <p:nvPr/>
          </p:nvSpPr>
          <p:spPr>
            <a:xfrm>
              <a:off x="153159" y="4267644"/>
              <a:ext cx="1646648" cy="590916"/>
            </a:xfrm>
            <a:prstGeom prst="wedgeRoundRectCallout">
              <a:avLst>
                <a:gd name="adj1" fmla="val 41828"/>
                <a:gd name="adj2" fmla="val -88508"/>
                <a:gd name="adj3" fmla="val 166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 err="1">
                  <a:latin typeface="Century Gothic" panose="020B0502020202020204" pitchFamily="34" charset="0"/>
                </a:rPr>
                <a:t>Influenciador</a:t>
              </a:r>
              <a:endParaRPr lang="es-CO" sz="14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4" name="33 Grupo"/>
          <p:cNvGrpSpPr/>
          <p:nvPr/>
        </p:nvGrpSpPr>
        <p:grpSpPr>
          <a:xfrm>
            <a:off x="6080525" y="1588016"/>
            <a:ext cx="5859462" cy="3718084"/>
            <a:chOff x="6080525" y="1588016"/>
            <a:chExt cx="5859462" cy="3718084"/>
          </a:xfrm>
        </p:grpSpPr>
        <p:pic>
          <p:nvPicPr>
            <p:cNvPr id="8" name="7 Imagen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64" t="23956" r="43730" b="20985"/>
            <a:stretch/>
          </p:blipFill>
          <p:spPr>
            <a:xfrm>
              <a:off x="7607750" y="2536989"/>
              <a:ext cx="2786099" cy="2769111"/>
            </a:xfrm>
            <a:prstGeom prst="rect">
              <a:avLst/>
            </a:prstGeom>
          </p:spPr>
        </p:pic>
        <p:sp>
          <p:nvSpPr>
            <p:cNvPr id="25" name="24 Llamada rectangular redondeada"/>
            <p:cNvSpPr/>
            <p:nvPr/>
          </p:nvSpPr>
          <p:spPr>
            <a:xfrm>
              <a:off x="9475076" y="1588016"/>
              <a:ext cx="1634739" cy="511536"/>
            </a:xfrm>
            <a:prstGeom prst="wedgeRoundRectCallout">
              <a:avLst>
                <a:gd name="adj1" fmla="val -35373"/>
                <a:gd name="adj2" fmla="val 100121"/>
                <a:gd name="adj3" fmla="val 16667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>
                  <a:latin typeface="Century Gothic" panose="020B0502020202020204" pitchFamily="34" charset="0"/>
                </a:rPr>
                <a:t>Experienciales</a:t>
              </a:r>
            </a:p>
          </p:txBody>
        </p:sp>
        <p:sp>
          <p:nvSpPr>
            <p:cNvPr id="26" name="25 Llamada rectangular redondeada"/>
            <p:cNvSpPr/>
            <p:nvPr/>
          </p:nvSpPr>
          <p:spPr>
            <a:xfrm>
              <a:off x="9929188" y="2416706"/>
              <a:ext cx="1770702" cy="543083"/>
            </a:xfrm>
            <a:prstGeom prst="wedgeRoundRectCallout">
              <a:avLst>
                <a:gd name="adj1" fmla="val -42679"/>
                <a:gd name="adj2" fmla="val 99518"/>
                <a:gd name="adj3" fmla="val 16667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>
                  <a:latin typeface="Century Gothic" panose="020B0502020202020204" pitchFamily="34" charset="0"/>
                </a:rPr>
                <a:t>Principios</a:t>
              </a:r>
            </a:p>
            <a:p>
              <a:pPr algn="ctr"/>
              <a:r>
                <a:rPr lang="es-CO" sz="1400" dirty="0">
                  <a:latin typeface="Century Gothic" panose="020B0502020202020204" pitchFamily="34" charset="0"/>
                </a:rPr>
                <a:t>valores</a:t>
              </a:r>
            </a:p>
          </p:txBody>
        </p:sp>
        <p:sp>
          <p:nvSpPr>
            <p:cNvPr id="27" name="26 Llamada rectangular redondeada"/>
            <p:cNvSpPr/>
            <p:nvPr/>
          </p:nvSpPr>
          <p:spPr>
            <a:xfrm>
              <a:off x="10279643" y="3522745"/>
              <a:ext cx="1660344" cy="603373"/>
            </a:xfrm>
            <a:prstGeom prst="wedgeRoundRectCallout">
              <a:avLst>
                <a:gd name="adj1" fmla="val -49726"/>
                <a:gd name="adj2" fmla="val -70766"/>
                <a:gd name="adj3" fmla="val 16667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>
                  <a:latin typeface="Century Gothic" panose="020B0502020202020204" pitchFamily="34" charset="0"/>
                </a:rPr>
                <a:t>Alta conectividad</a:t>
              </a:r>
            </a:p>
          </p:txBody>
        </p:sp>
        <p:sp>
          <p:nvSpPr>
            <p:cNvPr id="28" name="27 Llamada rectangular redondeada"/>
            <p:cNvSpPr/>
            <p:nvPr/>
          </p:nvSpPr>
          <p:spPr>
            <a:xfrm>
              <a:off x="10198236" y="4574744"/>
              <a:ext cx="1646648" cy="590916"/>
            </a:xfrm>
            <a:prstGeom prst="wedgeRoundRectCallout">
              <a:avLst>
                <a:gd name="adj1" fmla="val -39553"/>
                <a:gd name="adj2" fmla="val -69832"/>
                <a:gd name="adj3" fmla="val 16667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>
                  <a:latin typeface="Century Gothic" panose="020B0502020202020204" pitchFamily="34" charset="0"/>
                </a:rPr>
                <a:t>Transformar el mundo</a:t>
              </a:r>
            </a:p>
          </p:txBody>
        </p:sp>
        <p:sp>
          <p:nvSpPr>
            <p:cNvPr id="29" name="28 Llamada rectangular redondeada"/>
            <p:cNvSpPr/>
            <p:nvPr/>
          </p:nvSpPr>
          <p:spPr>
            <a:xfrm>
              <a:off x="6336153" y="2342765"/>
              <a:ext cx="1770702" cy="543083"/>
            </a:xfrm>
            <a:prstGeom prst="wedgeRoundRectCallout">
              <a:avLst>
                <a:gd name="adj1" fmla="val 35672"/>
                <a:gd name="adj2" fmla="val 90809"/>
                <a:gd name="adj3" fmla="val 16667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>
                  <a:latin typeface="Century Gothic" panose="020B0502020202020204" pitchFamily="34" charset="0"/>
                </a:rPr>
                <a:t>Seguidores de </a:t>
              </a:r>
              <a:r>
                <a:rPr lang="es-CO" sz="1400" dirty="0" smtClean="0">
                  <a:latin typeface="Century Gothic" panose="020B0502020202020204" pitchFamily="34" charset="0"/>
                </a:rPr>
                <a:t>causas</a:t>
              </a:r>
              <a:endParaRPr lang="es-CO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30" name="29 Llamada rectangular redondeada"/>
            <p:cNvSpPr/>
            <p:nvPr/>
          </p:nvSpPr>
          <p:spPr>
            <a:xfrm>
              <a:off x="6080525" y="3619754"/>
              <a:ext cx="1660344" cy="603373"/>
            </a:xfrm>
            <a:prstGeom prst="wedgeRoundRectCallout">
              <a:avLst>
                <a:gd name="adj1" fmla="val 34782"/>
                <a:gd name="adj2" fmla="val -83830"/>
                <a:gd name="adj3" fmla="val 16667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>
                  <a:latin typeface="Century Gothic" panose="020B0502020202020204" pitchFamily="34" charset="0"/>
                </a:rPr>
                <a:t>Conocedores</a:t>
              </a:r>
            </a:p>
            <a:p>
              <a:pPr algn="ctr"/>
              <a:r>
                <a:rPr lang="es-CO" sz="1400" dirty="0">
                  <a:latin typeface="Century Gothic" panose="020B0502020202020204" pitchFamily="34" charset="0"/>
                </a:rPr>
                <a:t>Catadores</a:t>
              </a:r>
            </a:p>
          </p:txBody>
        </p:sp>
        <p:sp>
          <p:nvSpPr>
            <p:cNvPr id="31" name="30 Llamada rectangular redondeada"/>
            <p:cNvSpPr/>
            <p:nvPr/>
          </p:nvSpPr>
          <p:spPr>
            <a:xfrm>
              <a:off x="6336153" y="4574744"/>
              <a:ext cx="1646648" cy="590916"/>
            </a:xfrm>
            <a:prstGeom prst="wedgeRoundRectCallout">
              <a:avLst>
                <a:gd name="adj1" fmla="val 41828"/>
                <a:gd name="adj2" fmla="val -88508"/>
                <a:gd name="adj3" fmla="val 16667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>
                  <a:latin typeface="Century Gothic" panose="020B0502020202020204" pitchFamily="34" charset="0"/>
                </a:rPr>
                <a:t>Estudian</a:t>
              </a:r>
            </a:p>
            <a:p>
              <a:pPr algn="ctr"/>
              <a:r>
                <a:rPr lang="es-CO" sz="1400" dirty="0">
                  <a:latin typeface="Century Gothic" panose="020B0502020202020204" pitchFamily="34" charset="0"/>
                </a:rPr>
                <a:t>Trabajan</a:t>
              </a:r>
            </a:p>
          </p:txBody>
        </p:sp>
        <p:sp>
          <p:nvSpPr>
            <p:cNvPr id="32" name="31 Llamada rectangular redondeada"/>
            <p:cNvSpPr/>
            <p:nvPr/>
          </p:nvSpPr>
          <p:spPr>
            <a:xfrm>
              <a:off x="7571386" y="1683736"/>
              <a:ext cx="1634739" cy="511536"/>
            </a:xfrm>
            <a:prstGeom prst="wedgeRoundRectCallout">
              <a:avLst>
                <a:gd name="adj1" fmla="val 26349"/>
                <a:gd name="adj2" fmla="val 100121"/>
                <a:gd name="adj3" fmla="val 16667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>
                  <a:latin typeface="Century Gothic" panose="020B0502020202020204" pitchFamily="34" charset="0"/>
                </a:rPr>
                <a:t>nivel adquisitivo medio alto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91816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52" b="31005"/>
          <a:stretch/>
        </p:blipFill>
        <p:spPr>
          <a:xfrm>
            <a:off x="3571740" y="1228880"/>
            <a:ext cx="4535116" cy="71827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367814" y="936493"/>
            <a:ext cx="5020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>
                <a:solidFill>
                  <a:schemeClr val="bg1"/>
                </a:solidFill>
                <a:latin typeface="Impact" panose="020B0806030902050204" pitchFamily="34" charset="0"/>
              </a:rPr>
              <a:t>PUNTOS DE CONTACTO</a:t>
            </a:r>
            <a:endParaRPr lang="es-CO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" name="CuadroTexto 5"/>
          <p:cNvSpPr txBox="1"/>
          <p:nvPr/>
        </p:nvSpPr>
        <p:spPr>
          <a:xfrm>
            <a:off x="0" y="5181411"/>
            <a:ext cx="5020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solidFill>
                  <a:schemeClr val="bg1"/>
                </a:solidFill>
                <a:latin typeface="Impact" panose="020B0806030902050204" pitchFamily="34" charset="0"/>
              </a:rPr>
              <a:t>FAMOSOS</a:t>
            </a:r>
            <a:endParaRPr lang="es-CO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CuadroTexto 5"/>
          <p:cNvSpPr txBox="1"/>
          <p:nvPr/>
        </p:nvSpPr>
        <p:spPr>
          <a:xfrm>
            <a:off x="6678947" y="5207512"/>
            <a:ext cx="5020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solidFill>
                  <a:schemeClr val="bg1"/>
                </a:solidFill>
                <a:latin typeface="Impact" panose="020B0806030902050204" pitchFamily="34" charset="0"/>
              </a:rPr>
              <a:t>PÚBLICO GENERAL</a:t>
            </a:r>
            <a:endParaRPr lang="es-CO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100281" y="1521268"/>
            <a:ext cx="5338823" cy="3816363"/>
            <a:chOff x="100281" y="1521268"/>
            <a:chExt cx="5338823" cy="3816363"/>
          </a:xfrm>
        </p:grpSpPr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56" t="22987" r="26803" b="20940"/>
            <a:stretch/>
          </p:blipFill>
          <p:spPr>
            <a:xfrm>
              <a:off x="1768558" y="2342765"/>
              <a:ext cx="1963656" cy="2963335"/>
            </a:xfrm>
            <a:prstGeom prst="rect">
              <a:avLst/>
            </a:prstGeom>
          </p:spPr>
        </p:pic>
        <p:sp>
          <p:nvSpPr>
            <p:cNvPr id="11" name="10 Llamada rectangular redondeada"/>
            <p:cNvSpPr/>
            <p:nvPr/>
          </p:nvSpPr>
          <p:spPr>
            <a:xfrm>
              <a:off x="1751475" y="1521268"/>
              <a:ext cx="2237201" cy="425884"/>
            </a:xfrm>
            <a:prstGeom prst="wedgeRoundRectCallout">
              <a:avLst>
                <a:gd name="adj1" fmla="val -18014"/>
                <a:gd name="adj2" fmla="val 84711"/>
                <a:gd name="adj3" fmla="val 166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>
                  <a:latin typeface="Century Gothic" panose="020B0502020202020204" pitchFamily="34" charset="0"/>
                </a:rPr>
                <a:t>deporte</a:t>
              </a:r>
            </a:p>
          </p:txBody>
        </p:sp>
        <p:sp>
          <p:nvSpPr>
            <p:cNvPr id="12" name="11 Llamada rectangular redondeada"/>
            <p:cNvSpPr/>
            <p:nvPr/>
          </p:nvSpPr>
          <p:spPr>
            <a:xfrm>
              <a:off x="3509712" y="2264306"/>
              <a:ext cx="1770702" cy="543083"/>
            </a:xfrm>
            <a:prstGeom prst="wedgeRoundRectCallout">
              <a:avLst>
                <a:gd name="adj1" fmla="val -42679"/>
                <a:gd name="adj2" fmla="val 99518"/>
                <a:gd name="adj3" fmla="val 166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>
                  <a:latin typeface="Century Gothic" panose="020B0502020202020204" pitchFamily="34" charset="0"/>
                </a:rPr>
                <a:t>redes sociales</a:t>
              </a:r>
            </a:p>
          </p:txBody>
        </p:sp>
        <p:sp>
          <p:nvSpPr>
            <p:cNvPr id="13" name="12 Llamada rectangular redondeada"/>
            <p:cNvSpPr/>
            <p:nvPr/>
          </p:nvSpPr>
          <p:spPr>
            <a:xfrm>
              <a:off x="3778760" y="3495660"/>
              <a:ext cx="1660344" cy="603373"/>
            </a:xfrm>
            <a:prstGeom prst="wedgeRoundRectCallout">
              <a:avLst>
                <a:gd name="adj1" fmla="val -49726"/>
                <a:gd name="adj2" fmla="val -70766"/>
                <a:gd name="adj3" fmla="val 166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>
                  <a:latin typeface="Century Gothic" panose="020B0502020202020204" pitchFamily="34" charset="0"/>
                </a:rPr>
                <a:t>apps musicales</a:t>
              </a:r>
            </a:p>
          </p:txBody>
        </p:sp>
        <p:sp>
          <p:nvSpPr>
            <p:cNvPr id="14" name="13 Llamada rectangular redondeada"/>
            <p:cNvSpPr/>
            <p:nvPr/>
          </p:nvSpPr>
          <p:spPr>
            <a:xfrm>
              <a:off x="3452089" y="4746715"/>
              <a:ext cx="1867365" cy="590916"/>
            </a:xfrm>
            <a:prstGeom prst="wedgeRoundRectCallout">
              <a:avLst>
                <a:gd name="adj1" fmla="val -43383"/>
                <a:gd name="adj2" fmla="val -115188"/>
                <a:gd name="adj3" fmla="val 166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>
                  <a:latin typeface="Century Gothic" panose="020B0502020202020204" pitchFamily="34" charset="0"/>
                </a:rPr>
                <a:t>Se encuentra fuera de su casa</a:t>
              </a:r>
            </a:p>
          </p:txBody>
        </p:sp>
        <p:sp>
          <p:nvSpPr>
            <p:cNvPr id="16" name="15 Llamada rectangular redondeada"/>
            <p:cNvSpPr/>
            <p:nvPr/>
          </p:nvSpPr>
          <p:spPr>
            <a:xfrm>
              <a:off x="177323" y="2099552"/>
              <a:ext cx="1660344" cy="1242738"/>
            </a:xfrm>
            <a:prstGeom prst="wedgeRoundRectCallout">
              <a:avLst>
                <a:gd name="adj1" fmla="val 40479"/>
                <a:gd name="adj2" fmla="val 62359"/>
                <a:gd name="adj3" fmla="val 166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>
                  <a:latin typeface="Century Gothic" panose="020B0502020202020204" pitchFamily="34" charset="0"/>
                </a:rPr>
                <a:t>Fuera de su casa-visita diferentes lugares/redes sociales</a:t>
              </a:r>
            </a:p>
          </p:txBody>
        </p:sp>
        <p:sp>
          <p:nvSpPr>
            <p:cNvPr id="17" name="16 Llamada rectangular redondeada"/>
            <p:cNvSpPr/>
            <p:nvPr/>
          </p:nvSpPr>
          <p:spPr>
            <a:xfrm>
              <a:off x="100281" y="4013455"/>
              <a:ext cx="1708675" cy="1144599"/>
            </a:xfrm>
            <a:prstGeom prst="wedgeRoundRectCallout">
              <a:avLst>
                <a:gd name="adj1" fmla="val 41828"/>
                <a:gd name="adj2" fmla="val -88508"/>
                <a:gd name="adj3" fmla="val 166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>
                  <a:latin typeface="Century Gothic" panose="020B0502020202020204" pitchFamily="34" charset="0"/>
                </a:rPr>
                <a:t>Almuerza en diferentes lugares-almuerzos con amigos</a:t>
              </a:r>
            </a:p>
          </p:txBody>
        </p:sp>
      </p:grpSp>
      <p:grpSp>
        <p:nvGrpSpPr>
          <p:cNvPr id="4" name="3 Grupo"/>
          <p:cNvGrpSpPr/>
          <p:nvPr/>
        </p:nvGrpSpPr>
        <p:grpSpPr>
          <a:xfrm>
            <a:off x="5718332" y="1262196"/>
            <a:ext cx="6294864" cy="4075435"/>
            <a:chOff x="5718332" y="1262196"/>
            <a:chExt cx="6294864" cy="4075435"/>
          </a:xfrm>
        </p:grpSpPr>
        <p:pic>
          <p:nvPicPr>
            <p:cNvPr id="8" name="7 Imagen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64" t="23956" r="43730" b="20985"/>
            <a:stretch/>
          </p:blipFill>
          <p:spPr>
            <a:xfrm>
              <a:off x="7607750" y="2536989"/>
              <a:ext cx="2786099" cy="2769111"/>
            </a:xfrm>
            <a:prstGeom prst="rect">
              <a:avLst/>
            </a:prstGeom>
          </p:spPr>
        </p:pic>
        <p:sp>
          <p:nvSpPr>
            <p:cNvPr id="25" name="24 Llamada rectangular redondeada"/>
            <p:cNvSpPr/>
            <p:nvPr/>
          </p:nvSpPr>
          <p:spPr>
            <a:xfrm>
              <a:off x="8404522" y="1262196"/>
              <a:ext cx="1907627" cy="712186"/>
            </a:xfrm>
            <a:prstGeom prst="wedgeRoundRectCallout">
              <a:avLst>
                <a:gd name="adj1" fmla="val -25456"/>
                <a:gd name="adj2" fmla="val 89053"/>
                <a:gd name="adj3" fmla="val 16667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>
                  <a:latin typeface="Century Gothic" panose="020B0502020202020204" pitchFamily="34" charset="0"/>
                </a:rPr>
                <a:t>Se levanta muy </a:t>
              </a:r>
              <a:r>
                <a:rPr lang="es-CO" sz="1400" dirty="0" err="1" smtClean="0">
                  <a:latin typeface="Century Gothic" panose="020B0502020202020204" pitchFamily="34" charset="0"/>
                </a:rPr>
                <a:t>temparano</a:t>
              </a:r>
              <a:r>
                <a:rPr lang="es-CO" sz="1400" dirty="0" smtClean="0">
                  <a:latin typeface="Century Gothic" panose="020B0502020202020204" pitchFamily="34" charset="0"/>
                </a:rPr>
                <a:t>/Prensa   </a:t>
              </a:r>
              <a:endParaRPr lang="es-CO" sz="1400" dirty="0">
                <a:latin typeface="Century Gothic" panose="020B0502020202020204" pitchFamily="34" charset="0"/>
              </a:endParaRPr>
            </a:p>
            <a:p>
              <a:pPr algn="ctr"/>
              <a:endParaRPr lang="es-CO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25 Llamada rectangular redondeada"/>
            <p:cNvSpPr/>
            <p:nvPr/>
          </p:nvSpPr>
          <p:spPr>
            <a:xfrm>
              <a:off x="9929188" y="2192438"/>
              <a:ext cx="1770702" cy="689101"/>
            </a:xfrm>
            <a:prstGeom prst="wedgeRoundRectCallout">
              <a:avLst>
                <a:gd name="adj1" fmla="val -39118"/>
                <a:gd name="adj2" fmla="val 81215"/>
                <a:gd name="adj3" fmla="val 16667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>
                  <a:latin typeface="Century Gothic" panose="020B0502020202020204" pitchFamily="34" charset="0"/>
                </a:rPr>
                <a:t>Se </a:t>
              </a:r>
              <a:r>
                <a:rPr lang="es-CO" sz="1400" dirty="0" err="1">
                  <a:latin typeface="Century Gothic" panose="020B0502020202020204" pitchFamily="34" charset="0"/>
                </a:rPr>
                <a:t>dirije</a:t>
              </a:r>
              <a:r>
                <a:rPr lang="es-CO" sz="1400" dirty="0">
                  <a:latin typeface="Century Gothic" panose="020B0502020202020204" pitchFamily="34" charset="0"/>
                </a:rPr>
                <a:t> a su trabajo/ radio-apps musicales</a:t>
              </a:r>
            </a:p>
          </p:txBody>
        </p:sp>
        <p:sp>
          <p:nvSpPr>
            <p:cNvPr id="27" name="26 Llamada rectangular redondeada"/>
            <p:cNvSpPr/>
            <p:nvPr/>
          </p:nvSpPr>
          <p:spPr>
            <a:xfrm>
              <a:off x="10312149" y="3398651"/>
              <a:ext cx="1660344" cy="700382"/>
            </a:xfrm>
            <a:prstGeom prst="wedgeRoundRectCallout">
              <a:avLst>
                <a:gd name="adj1" fmla="val -49726"/>
                <a:gd name="adj2" fmla="val -70766"/>
                <a:gd name="adj3" fmla="val 16667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>
                  <a:latin typeface="Century Gothic" panose="020B0502020202020204" pitchFamily="34" charset="0"/>
                </a:rPr>
                <a:t>Desayuna o medias nueves/ redes sociales</a:t>
              </a:r>
            </a:p>
          </p:txBody>
        </p:sp>
        <p:sp>
          <p:nvSpPr>
            <p:cNvPr id="28" name="27 Llamada rectangular redondeada"/>
            <p:cNvSpPr/>
            <p:nvPr/>
          </p:nvSpPr>
          <p:spPr>
            <a:xfrm>
              <a:off x="10271445" y="4474030"/>
              <a:ext cx="1741751" cy="863601"/>
            </a:xfrm>
            <a:prstGeom prst="wedgeRoundRectCallout">
              <a:avLst>
                <a:gd name="adj1" fmla="val -39553"/>
                <a:gd name="adj2" fmla="val -69832"/>
                <a:gd name="adj3" fmla="val 16667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>
                  <a:latin typeface="Century Gothic" panose="020B0502020202020204" pitchFamily="34" charset="0"/>
                </a:rPr>
                <a:t>Que </a:t>
              </a:r>
              <a:r>
                <a:rPr lang="es-CO" sz="1400" dirty="0" err="1">
                  <a:latin typeface="Century Gothic" panose="020B0502020202020204" pitchFamily="34" charset="0"/>
                </a:rPr>
                <a:t>haceres</a:t>
              </a:r>
              <a:r>
                <a:rPr lang="es-CO" sz="1400" dirty="0">
                  <a:latin typeface="Century Gothic" panose="020B0502020202020204" pitchFamily="34" charset="0"/>
                </a:rPr>
                <a:t> laborales mañana/radio-apps musicales</a:t>
              </a:r>
            </a:p>
          </p:txBody>
        </p:sp>
        <p:sp>
          <p:nvSpPr>
            <p:cNvPr id="29" name="28 Llamada rectangular redondeada"/>
            <p:cNvSpPr/>
            <p:nvPr/>
          </p:nvSpPr>
          <p:spPr>
            <a:xfrm>
              <a:off x="6618055" y="2071223"/>
              <a:ext cx="1770702" cy="543083"/>
            </a:xfrm>
            <a:prstGeom prst="wedgeRoundRectCallout">
              <a:avLst>
                <a:gd name="adj1" fmla="val 35672"/>
                <a:gd name="adj2" fmla="val 90809"/>
                <a:gd name="adj3" fmla="val 16667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>
                  <a:latin typeface="Century Gothic" panose="020B0502020202020204" pitchFamily="34" charset="0"/>
                </a:rPr>
                <a:t>consulta portales online</a:t>
              </a:r>
            </a:p>
          </p:txBody>
        </p:sp>
        <p:sp>
          <p:nvSpPr>
            <p:cNvPr id="30" name="29 Llamada rectangular redondeada"/>
            <p:cNvSpPr/>
            <p:nvPr/>
          </p:nvSpPr>
          <p:spPr>
            <a:xfrm>
              <a:off x="5839298" y="3193973"/>
              <a:ext cx="1862584" cy="603373"/>
            </a:xfrm>
            <a:prstGeom prst="wedgeRoundRectCallout">
              <a:avLst>
                <a:gd name="adj1" fmla="val 44093"/>
                <a:gd name="adj2" fmla="val -83830"/>
                <a:gd name="adj3" fmla="val 16667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>
                  <a:latin typeface="Century Gothic" panose="020B0502020202020204" pitchFamily="34" charset="0"/>
                </a:rPr>
                <a:t>Llega a casa/noticias- series cable</a:t>
              </a:r>
            </a:p>
          </p:txBody>
        </p:sp>
        <p:sp>
          <p:nvSpPr>
            <p:cNvPr id="31" name="30 Llamada rectangular redondeada"/>
            <p:cNvSpPr/>
            <p:nvPr/>
          </p:nvSpPr>
          <p:spPr>
            <a:xfrm>
              <a:off x="5718332" y="4308012"/>
              <a:ext cx="2104516" cy="731356"/>
            </a:xfrm>
            <a:prstGeom prst="wedgeRoundRectCallout">
              <a:avLst>
                <a:gd name="adj1" fmla="val 41828"/>
                <a:gd name="adj2" fmla="val -88508"/>
                <a:gd name="adj3" fmla="val 16667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>
                  <a:latin typeface="Century Gothic" panose="020B0502020202020204" pitchFamily="34" charset="0"/>
                </a:rPr>
                <a:t>Almuerzo, discusión de sus </a:t>
              </a:r>
              <a:r>
                <a:rPr lang="es-CO" sz="1400" dirty="0" smtClean="0">
                  <a:latin typeface="Century Gothic" panose="020B0502020202020204" pitchFamily="34" charset="0"/>
                </a:rPr>
                <a:t>compañeros /</a:t>
              </a:r>
              <a:r>
                <a:rPr lang="es-CO" sz="1400" dirty="0">
                  <a:latin typeface="Century Gothic" panose="020B0502020202020204" pitchFamily="34" charset="0"/>
                </a:rPr>
                <a:t>redes sociales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08731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01995" y="1014796"/>
            <a:ext cx="616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 smtClean="0">
                <a:solidFill>
                  <a:schemeClr val="bg1"/>
                </a:solidFill>
                <a:latin typeface="Impact" panose="020B0806030902050204" pitchFamily="34" charset="0"/>
              </a:rPr>
              <a:t>Y… ¿POR QUÉ ELLOS?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7366575" y="3077875"/>
            <a:ext cx="3867284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s-CO" dirty="0" smtClean="0">
                <a:latin typeface="Century Gothic" panose="020B0502020202020204" pitchFamily="34" charset="0"/>
              </a:rPr>
              <a:t>Muchos de ellos se involucraron en  grandes problemas por hablar  y  actuar  con </a:t>
            </a:r>
          </a:p>
          <a:p>
            <a:pPr algn="ctr">
              <a:lnSpc>
                <a:spcPts val="2000"/>
              </a:lnSpc>
            </a:pPr>
            <a:r>
              <a:rPr lang="es-CO" b="1" dirty="0" smtClean="0">
                <a:latin typeface="Century Gothic" panose="020B0502020202020204" pitchFamily="34" charset="0"/>
              </a:rPr>
              <a:t>“la cabeza caliente”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52" b="31005"/>
          <a:stretch/>
        </p:blipFill>
        <p:spPr>
          <a:xfrm>
            <a:off x="715213" y="1276406"/>
            <a:ext cx="5754414" cy="718272"/>
          </a:xfrm>
          <a:prstGeom prst="rect">
            <a:avLst/>
          </a:prstGeom>
        </p:spPr>
      </p:pic>
      <p:grpSp>
        <p:nvGrpSpPr>
          <p:cNvPr id="48" name="47 Grupo"/>
          <p:cNvGrpSpPr/>
          <p:nvPr/>
        </p:nvGrpSpPr>
        <p:grpSpPr>
          <a:xfrm>
            <a:off x="-945932" y="2390915"/>
            <a:ext cx="3878318" cy="2956629"/>
            <a:chOff x="-945932" y="2390915"/>
            <a:chExt cx="3878318" cy="2956629"/>
          </a:xfrm>
        </p:grpSpPr>
        <p:grpSp>
          <p:nvGrpSpPr>
            <p:cNvPr id="8" name="7 Grupo"/>
            <p:cNvGrpSpPr/>
            <p:nvPr/>
          </p:nvGrpSpPr>
          <p:grpSpPr>
            <a:xfrm>
              <a:off x="-945932" y="2390915"/>
              <a:ext cx="3878318" cy="2956629"/>
              <a:chOff x="-945932" y="2390915"/>
              <a:chExt cx="3878318" cy="2956629"/>
            </a:xfrm>
          </p:grpSpPr>
          <p:pic>
            <p:nvPicPr>
              <p:cNvPr id="2" name="1 Imagen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45932" y="2390915"/>
                <a:ext cx="3878318" cy="1799616"/>
              </a:xfrm>
              <a:prstGeom prst="rect">
                <a:avLst/>
              </a:prstGeom>
            </p:spPr>
          </p:pic>
          <p:sp>
            <p:nvSpPr>
              <p:cNvPr id="22" name="Rectángulo 17"/>
              <p:cNvSpPr/>
              <p:nvPr/>
            </p:nvSpPr>
            <p:spPr>
              <a:xfrm>
                <a:off x="128740" y="4024105"/>
                <a:ext cx="1968074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CO" sz="2000" b="1" dirty="0" smtClean="0">
                    <a:latin typeface="Century Gothic" panose="020B0502020202020204" pitchFamily="34" charset="0"/>
                  </a:rPr>
                  <a:t>COLOMBIA </a:t>
                </a:r>
              </a:p>
              <a:p>
                <a:r>
                  <a:rPr lang="es-CO" sz="2000" dirty="0" smtClean="0">
                    <a:latin typeface="Century Gothic" panose="020B0502020202020204" pitchFamily="34" charset="0"/>
                  </a:rPr>
                  <a:t>TIENE </a:t>
                </a:r>
                <a:r>
                  <a:rPr lang="es-CO" sz="2000" b="1" dirty="0" smtClean="0">
                    <a:latin typeface="Century Gothic" panose="020B0502020202020204" pitchFamily="34" charset="0"/>
                  </a:rPr>
                  <a:t>48.32 </a:t>
                </a:r>
                <a:r>
                  <a:rPr lang="es-CO" sz="2000" dirty="0" smtClean="0">
                    <a:latin typeface="Century Gothic" panose="020B0502020202020204" pitchFamily="34" charset="0"/>
                  </a:rPr>
                  <a:t>MILLONES  DE  HABITANTES </a:t>
                </a:r>
                <a:endParaRPr lang="es-CO" sz="2000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" name="2 Flecha derecha"/>
            <p:cNvSpPr/>
            <p:nvPr/>
          </p:nvSpPr>
          <p:spPr>
            <a:xfrm>
              <a:off x="2096814" y="2440949"/>
              <a:ext cx="402021" cy="2119511"/>
            </a:xfrm>
            <a:prstGeom prst="rightArrow">
              <a:avLst>
                <a:gd name="adj1" fmla="val 70922"/>
                <a:gd name="adj2" fmla="val 74242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49" name="48 Grupo"/>
          <p:cNvGrpSpPr/>
          <p:nvPr/>
        </p:nvGrpSpPr>
        <p:grpSpPr>
          <a:xfrm>
            <a:off x="2796122" y="1473861"/>
            <a:ext cx="4384873" cy="4819791"/>
            <a:chOff x="2796122" y="1473861"/>
            <a:chExt cx="4384873" cy="4819791"/>
          </a:xfrm>
        </p:grpSpPr>
        <p:grpSp>
          <p:nvGrpSpPr>
            <p:cNvPr id="5" name="4 Grupo"/>
            <p:cNvGrpSpPr/>
            <p:nvPr/>
          </p:nvGrpSpPr>
          <p:grpSpPr>
            <a:xfrm>
              <a:off x="2796123" y="1473861"/>
              <a:ext cx="1484744" cy="2749989"/>
              <a:chOff x="3291918" y="1681485"/>
              <a:chExt cx="2710853" cy="5020943"/>
            </a:xfrm>
          </p:grpSpPr>
          <p:sp>
            <p:nvSpPr>
              <p:cNvPr id="23" name="CuadroTexto 5"/>
              <p:cNvSpPr txBox="1"/>
              <p:nvPr/>
            </p:nvSpPr>
            <p:spPr>
              <a:xfrm rot="16200000">
                <a:off x="1259095" y="3714308"/>
                <a:ext cx="5020943" cy="955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2800" dirty="0" smtClean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FAMOSOS</a:t>
                </a:r>
                <a:endParaRPr lang="es-CO" sz="28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pic>
            <p:nvPicPr>
              <p:cNvPr id="25" name="24 Imagen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956" t="22987" r="26803" b="20940"/>
              <a:stretch/>
            </p:blipFill>
            <p:spPr>
              <a:xfrm>
                <a:off x="4039115" y="2753124"/>
                <a:ext cx="1963656" cy="2963335"/>
              </a:xfrm>
              <a:prstGeom prst="rect">
                <a:avLst/>
              </a:prstGeom>
            </p:spPr>
          </p:pic>
        </p:grpSp>
        <p:grpSp>
          <p:nvGrpSpPr>
            <p:cNvPr id="6" name="5 Grupo"/>
            <p:cNvGrpSpPr/>
            <p:nvPr/>
          </p:nvGrpSpPr>
          <p:grpSpPr>
            <a:xfrm>
              <a:off x="2796122" y="3258445"/>
              <a:ext cx="1580321" cy="3035207"/>
              <a:chOff x="7365995" y="1441970"/>
              <a:chExt cx="2614222" cy="5020943"/>
            </a:xfrm>
          </p:grpSpPr>
          <p:sp>
            <p:nvSpPr>
              <p:cNvPr id="32" name="CuadroTexto 5"/>
              <p:cNvSpPr txBox="1"/>
              <p:nvPr/>
            </p:nvSpPr>
            <p:spPr>
              <a:xfrm rot="16200000">
                <a:off x="5186461" y="3621504"/>
                <a:ext cx="5020943" cy="661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2000" dirty="0" smtClean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PÚBLICO GENERAL</a:t>
                </a:r>
                <a:endParaRPr lang="es-CO" sz="20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pic>
            <p:nvPicPr>
              <p:cNvPr id="34" name="33 Imagen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564" t="23956" r="43730" b="20985"/>
              <a:stretch/>
            </p:blipFill>
            <p:spPr>
              <a:xfrm>
                <a:off x="7680050" y="3019958"/>
                <a:ext cx="2300167" cy="2286142"/>
              </a:xfrm>
              <a:prstGeom prst="rect">
                <a:avLst/>
              </a:prstGeom>
            </p:spPr>
          </p:pic>
        </p:grpSp>
        <p:sp>
          <p:nvSpPr>
            <p:cNvPr id="42" name="Rectángulo 17"/>
            <p:cNvSpPr/>
            <p:nvPr/>
          </p:nvSpPr>
          <p:spPr>
            <a:xfrm>
              <a:off x="3931699" y="2281805"/>
              <a:ext cx="2585378" cy="11182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s-CO" sz="2000" b="1" dirty="0" smtClean="0">
                  <a:latin typeface="Century Gothic" panose="020B0502020202020204" pitchFamily="34" charset="0"/>
                </a:rPr>
                <a:t>1,2% de la población  son  </a:t>
              </a:r>
              <a:r>
                <a:rPr lang="es-CO" sz="2000" b="1" dirty="0" err="1" smtClean="0">
                  <a:latin typeface="Century Gothic" panose="020B0502020202020204" pitchFamily="34" charset="0"/>
                </a:rPr>
                <a:t>celebrities</a:t>
              </a:r>
              <a:r>
                <a:rPr lang="es-CO" sz="2000" b="1" dirty="0" smtClean="0">
                  <a:latin typeface="Century Gothic" panose="020B0502020202020204" pitchFamily="34" charset="0"/>
                </a:rPr>
                <a:t> e </a:t>
              </a:r>
              <a:r>
                <a:rPr lang="es-CO" sz="2000" b="1" dirty="0" err="1" smtClean="0">
                  <a:latin typeface="Century Gothic" panose="020B0502020202020204" pitchFamily="34" charset="0"/>
                </a:rPr>
                <a:t>influenciadores</a:t>
              </a:r>
              <a:r>
                <a:rPr lang="es-CO" sz="2000" b="1" dirty="0" smtClean="0">
                  <a:latin typeface="Century Gothic" panose="020B0502020202020204" pitchFamily="34" charset="0"/>
                </a:rPr>
                <a:t> </a:t>
              </a:r>
              <a:endParaRPr lang="es-CO" sz="2000" dirty="0">
                <a:latin typeface="Century Gothic" panose="020B0502020202020204" pitchFamily="34" charset="0"/>
              </a:endParaRPr>
            </a:p>
          </p:txBody>
        </p:sp>
        <p:sp>
          <p:nvSpPr>
            <p:cNvPr id="43" name="Rectángulo 17"/>
            <p:cNvSpPr/>
            <p:nvPr/>
          </p:nvSpPr>
          <p:spPr>
            <a:xfrm>
              <a:off x="3931699" y="4274138"/>
              <a:ext cx="2585378" cy="11182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s-CO" sz="2000" b="1" dirty="0" smtClean="0">
                  <a:latin typeface="Century Gothic" panose="020B0502020202020204" pitchFamily="34" charset="0"/>
                </a:rPr>
                <a:t>40% de la población  son  mayores  a  25 años NSE MA</a:t>
              </a:r>
              <a:endParaRPr lang="es-CO" sz="2000" dirty="0">
                <a:latin typeface="Century Gothic" panose="020B0502020202020204" pitchFamily="34" charset="0"/>
              </a:endParaRPr>
            </a:p>
          </p:txBody>
        </p:sp>
        <p:sp>
          <p:nvSpPr>
            <p:cNvPr id="45" name="44 Flecha derecha"/>
            <p:cNvSpPr/>
            <p:nvPr/>
          </p:nvSpPr>
          <p:spPr>
            <a:xfrm>
              <a:off x="6778974" y="2745065"/>
              <a:ext cx="402021" cy="2119511"/>
            </a:xfrm>
            <a:prstGeom prst="rightArrow">
              <a:avLst>
                <a:gd name="adj1" fmla="val 70922"/>
                <a:gd name="adj2" fmla="val 74242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46" name="CuadroTexto 3"/>
          <p:cNvSpPr txBox="1"/>
          <p:nvPr/>
        </p:nvSpPr>
        <p:spPr>
          <a:xfrm>
            <a:off x="6116967" y="4673283"/>
            <a:ext cx="6161313" cy="1249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latin typeface="Century Gothic" panose="020B0502020202020204" pitchFamily="34" charset="0"/>
              </a:rPr>
              <a:t>Y lo peor  es que…</a:t>
            </a:r>
          </a:p>
          <a:p>
            <a:pPr algn="ctr"/>
            <a:r>
              <a:rPr lang="es-CO" sz="4800" dirty="0" smtClean="0">
                <a:solidFill>
                  <a:schemeClr val="bg1"/>
                </a:solidFill>
                <a:latin typeface="Impact" panose="020B0806030902050204" pitchFamily="34" charset="0"/>
              </a:rPr>
              <a:t>No  tuvieron  </a:t>
            </a:r>
          </a:p>
          <a:p>
            <a:pPr algn="ctr">
              <a:lnSpc>
                <a:spcPts val="1060"/>
              </a:lnSpc>
            </a:pPr>
            <a:r>
              <a:rPr lang="es-CO" dirty="0" smtClean="0">
                <a:solidFill>
                  <a:schemeClr val="bg1"/>
                </a:solidFill>
                <a:latin typeface="Impact" panose="020B0806030902050204" pitchFamily="34" charset="0"/>
              </a:rPr>
              <a:t>un  espacio para pedir  disculpas </a:t>
            </a:r>
            <a:endParaRPr lang="es-CO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50" name="49 Grupo"/>
          <p:cNvGrpSpPr/>
          <p:nvPr/>
        </p:nvGrpSpPr>
        <p:grpSpPr>
          <a:xfrm>
            <a:off x="7426896" y="-263858"/>
            <a:ext cx="4772064" cy="4889122"/>
            <a:chOff x="7426896" y="-263858"/>
            <a:chExt cx="4772064" cy="4889122"/>
          </a:xfrm>
        </p:grpSpPr>
        <p:grpSp>
          <p:nvGrpSpPr>
            <p:cNvPr id="14" name="Grupo 13"/>
            <p:cNvGrpSpPr/>
            <p:nvPr/>
          </p:nvGrpSpPr>
          <p:grpSpPr>
            <a:xfrm rot="516434">
              <a:off x="7426896" y="-263858"/>
              <a:ext cx="4772064" cy="3240711"/>
              <a:chOff x="1278258" y="809625"/>
              <a:chExt cx="8040634" cy="5373852"/>
            </a:xfrm>
            <a:effectLst>
              <a:outerShdw blurRad="190500" dist="1524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3" name="Imagen 1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0327061">
                <a:off x="1278258" y="1565528"/>
                <a:ext cx="2993556" cy="4500562"/>
              </a:xfrm>
              <a:prstGeom prst="rect">
                <a:avLst/>
              </a:prstGeom>
            </p:spPr>
          </p:pic>
          <p:pic>
            <p:nvPicPr>
              <p:cNvPr id="12" name="Imagen 1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21386412">
                <a:off x="3588446" y="3330470"/>
                <a:ext cx="3222601" cy="2853007"/>
              </a:xfrm>
              <a:prstGeom prst="rect">
                <a:avLst/>
              </a:prstGeom>
            </p:spPr>
          </p:pic>
          <p:pic>
            <p:nvPicPr>
              <p:cNvPr id="11" name="Imagen 10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767376">
                <a:off x="5722615" y="1095578"/>
                <a:ext cx="3145176" cy="3133549"/>
              </a:xfrm>
              <a:prstGeom prst="rect">
                <a:avLst/>
              </a:prstGeom>
            </p:spPr>
          </p:pic>
          <p:pic>
            <p:nvPicPr>
              <p:cNvPr id="7" name="Imagen 6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rot="1343977">
                <a:off x="6559619" y="3963993"/>
                <a:ext cx="2759273" cy="1915885"/>
              </a:xfrm>
              <a:prstGeom prst="rect">
                <a:avLst/>
              </a:prstGeom>
            </p:spPr>
          </p:pic>
          <p:pic>
            <p:nvPicPr>
              <p:cNvPr id="10" name="Imagen 9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43300" y="809625"/>
                <a:ext cx="2596243" cy="2664055"/>
              </a:xfrm>
              <a:prstGeom prst="rect">
                <a:avLst/>
              </a:prstGeom>
            </p:spPr>
          </p:pic>
          <p:pic>
            <p:nvPicPr>
              <p:cNvPr id="9" name="Imagen 8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 rot="21040616">
                <a:off x="1996221" y="4405297"/>
                <a:ext cx="2095224" cy="1773851"/>
              </a:xfrm>
              <a:prstGeom prst="rect">
                <a:avLst/>
              </a:prstGeom>
            </p:spPr>
          </p:pic>
        </p:grpSp>
        <p:sp>
          <p:nvSpPr>
            <p:cNvPr id="47" name="46 Flecha derecha"/>
            <p:cNvSpPr/>
            <p:nvPr/>
          </p:nvSpPr>
          <p:spPr>
            <a:xfrm rot="5400000">
              <a:off x="8918891" y="3364498"/>
              <a:ext cx="402021" cy="2119511"/>
            </a:xfrm>
            <a:prstGeom prst="rightArrow">
              <a:avLst>
                <a:gd name="adj1" fmla="val 70922"/>
                <a:gd name="adj2" fmla="val 74242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20222273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50267" y="762215"/>
            <a:ext cx="4847636" cy="1325563"/>
          </a:xfrm>
        </p:spPr>
        <p:txBody>
          <a:bodyPr>
            <a:normAutofit fontScale="90000"/>
          </a:bodyPr>
          <a:lstStyle/>
          <a:p>
            <a:r>
              <a:rPr lang="es-CO" sz="3600" dirty="0" smtClean="0">
                <a:solidFill>
                  <a:schemeClr val="bg1"/>
                </a:solidFill>
                <a:latin typeface="Impact" panose="020B0806030902050204" pitchFamily="34" charset="0"/>
              </a:rPr>
              <a:t>NUESTRA </a:t>
            </a:r>
            <a:r>
              <a:rPr lang="es-CO" sz="6000" dirty="0" smtClean="0">
                <a:solidFill>
                  <a:schemeClr val="bg1"/>
                </a:solidFill>
                <a:latin typeface="Impact" panose="020B0806030902050204" pitchFamily="34" charset="0"/>
              </a:rPr>
              <a:t>GRAN IDEA </a:t>
            </a:r>
            <a:r>
              <a:rPr lang="es-CO" sz="3600" dirty="0" smtClean="0">
                <a:solidFill>
                  <a:schemeClr val="bg1"/>
                </a:solidFill>
                <a:latin typeface="Impact" panose="020B0806030902050204" pitchFamily="34" charset="0"/>
              </a:rPr>
              <a:t/>
            </a:r>
            <a:br>
              <a:rPr lang="es-CO" sz="3600" dirty="0" smtClean="0">
                <a:solidFill>
                  <a:schemeClr val="bg1"/>
                </a:solidFill>
                <a:latin typeface="Impact" panose="020B0806030902050204" pitchFamily="34" charset="0"/>
              </a:rPr>
            </a:br>
            <a:r>
              <a:rPr lang="es-CO" sz="3600" dirty="0" smtClean="0">
                <a:solidFill>
                  <a:schemeClr val="bg1"/>
                </a:solidFill>
                <a:latin typeface="Impact" panose="020B0806030902050204" pitchFamily="34" charset="0"/>
              </a:rPr>
              <a:t>PARA LOGRAR DONACIONES…</a:t>
            </a:r>
            <a:endParaRPr lang="es-CO" sz="3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52" b="31005"/>
          <a:stretch/>
        </p:blipFill>
        <p:spPr>
          <a:xfrm>
            <a:off x="6043955" y="1878448"/>
            <a:ext cx="5754414" cy="718272"/>
          </a:xfrm>
          <a:prstGeom prst="rect">
            <a:avLst/>
          </a:prstGeom>
        </p:spPr>
      </p:pic>
      <p:grpSp>
        <p:nvGrpSpPr>
          <p:cNvPr id="16" name="15 Grupo"/>
          <p:cNvGrpSpPr/>
          <p:nvPr/>
        </p:nvGrpSpPr>
        <p:grpSpPr>
          <a:xfrm>
            <a:off x="6697980" y="2860150"/>
            <a:ext cx="5289068" cy="2744310"/>
            <a:chOff x="6697980" y="2860150"/>
            <a:chExt cx="5289068" cy="2744310"/>
          </a:xfrm>
        </p:grpSpPr>
        <p:sp>
          <p:nvSpPr>
            <p:cNvPr id="4" name="CuadroTexto 3"/>
            <p:cNvSpPr txBox="1"/>
            <p:nvPr/>
          </p:nvSpPr>
          <p:spPr>
            <a:xfrm>
              <a:off x="6697980" y="2860150"/>
              <a:ext cx="5100389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60"/>
                </a:lnSpc>
              </a:pPr>
              <a:r>
                <a:rPr lang="es-CO" dirty="0" smtClean="0">
                  <a:latin typeface="Century Gothic" panose="020B0502020202020204" pitchFamily="34" charset="0"/>
                </a:rPr>
                <a:t>Es un </a:t>
              </a:r>
              <a:r>
                <a:rPr lang="es-CO" dirty="0" smtClean="0">
                  <a:latin typeface="Impact" panose="020B0806030902050204" pitchFamily="34" charset="0"/>
                </a:rPr>
                <a:t>cliché</a:t>
              </a:r>
              <a:r>
                <a:rPr lang="es-CO" dirty="0" smtClean="0">
                  <a:latin typeface="Century Gothic" panose="020B0502020202020204" pitchFamily="34" charset="0"/>
                </a:rPr>
                <a:t> difundir mensajes de solidaridad sobre alguna causa   buscando compasión frente algún problema.</a:t>
              </a:r>
              <a:endParaRPr lang="es-CO" dirty="0">
                <a:latin typeface="Century Gothic" panose="020B0502020202020204" pitchFamily="34" charset="0"/>
              </a:endParaRPr>
            </a:p>
          </p:txBody>
        </p:sp>
        <p:sp>
          <p:nvSpPr>
            <p:cNvPr id="9" name="CuadroTexto 6"/>
            <p:cNvSpPr txBox="1"/>
            <p:nvPr/>
          </p:nvSpPr>
          <p:spPr>
            <a:xfrm>
              <a:off x="6839972" y="3973244"/>
              <a:ext cx="514707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000" dirty="0" smtClean="0">
                  <a:latin typeface="Century Gothic" panose="020B0502020202020204" pitchFamily="34" charset="0"/>
                </a:rPr>
                <a:t>Por eso llegamos a preguntarnos </a:t>
              </a:r>
            </a:p>
            <a:p>
              <a:pPr algn="ctr"/>
              <a:r>
                <a:rPr lang="es-CO" sz="2000" b="1" dirty="0" smtClean="0">
                  <a:latin typeface="Century Gothic" panose="020B0502020202020204" pitchFamily="34" charset="0"/>
                </a:rPr>
                <a:t>¿QUÉ TAN DIFÍCIL  ES PEDIR DISCULPAS?</a:t>
              </a:r>
            </a:p>
            <a:p>
              <a:pPr algn="ctr"/>
              <a:r>
                <a:rPr lang="es-CO" sz="2000" dirty="0" smtClean="0">
                  <a:latin typeface="Century Gothic" panose="020B0502020202020204" pitchFamily="34" charset="0"/>
                </a:rPr>
                <a:t> </a:t>
              </a:r>
            </a:p>
            <a:p>
              <a:pPr algn="ctr"/>
              <a:endParaRPr lang="es-CO" sz="2000" dirty="0">
                <a:latin typeface="Century Gothic" panose="020B0502020202020204" pitchFamily="34" charset="0"/>
              </a:endParaRPr>
            </a:p>
            <a:p>
              <a:pPr algn="ctr"/>
              <a:endParaRPr lang="es-CO" sz="20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0" name="CuadroTexto 7"/>
          <p:cNvSpPr txBox="1"/>
          <p:nvPr/>
        </p:nvSpPr>
        <p:spPr>
          <a:xfrm>
            <a:off x="6579982" y="5119606"/>
            <a:ext cx="7322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</a:rPr>
              <a:t>#Dónate una disculpa</a:t>
            </a:r>
          </a:p>
          <a:p>
            <a:endParaRPr lang="es-CO" sz="36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anose="040409050D0802020404" pitchFamily="82" charset="0"/>
            </a:endParaRPr>
          </a:p>
          <a:p>
            <a:endParaRPr lang="es-CO" sz="36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anose="040409050D0802020404" pitchFamily="82" charset="0"/>
            </a:endParaRPr>
          </a:p>
        </p:txBody>
      </p:sp>
      <p:cxnSp>
        <p:nvCxnSpPr>
          <p:cNvPr id="13" name="12 Conector recto"/>
          <p:cNvCxnSpPr/>
          <p:nvPr/>
        </p:nvCxnSpPr>
        <p:spPr>
          <a:xfrm>
            <a:off x="6306206" y="1170562"/>
            <a:ext cx="0" cy="4709976"/>
          </a:xfrm>
          <a:prstGeom prst="line">
            <a:avLst/>
          </a:prstGeom>
          <a:ln w="762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 Grupo"/>
          <p:cNvGrpSpPr/>
          <p:nvPr/>
        </p:nvGrpSpPr>
        <p:grpSpPr>
          <a:xfrm>
            <a:off x="-1294528" y="965611"/>
            <a:ext cx="8576442" cy="4638849"/>
            <a:chOff x="-1294528" y="965611"/>
            <a:chExt cx="8576442" cy="4638849"/>
          </a:xfrm>
          <a:effectLst/>
        </p:grpSpPr>
        <p:sp>
          <p:nvSpPr>
            <p:cNvPr id="6" name="CuadroTexto 3"/>
            <p:cNvSpPr txBox="1"/>
            <p:nvPr/>
          </p:nvSpPr>
          <p:spPr>
            <a:xfrm>
              <a:off x="2080622" y="965611"/>
              <a:ext cx="182614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4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INSIGHT</a:t>
              </a:r>
              <a:endParaRPr lang="es-CO" sz="4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" name="CuadroTexto 5"/>
            <p:cNvSpPr txBox="1"/>
            <p:nvPr/>
          </p:nvSpPr>
          <p:spPr>
            <a:xfrm>
              <a:off x="563374" y="2185606"/>
              <a:ext cx="4860639" cy="1066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60"/>
                </a:lnSpc>
              </a:pPr>
              <a:r>
                <a:rPr lang="es-CO" dirty="0" smtClean="0">
                  <a:latin typeface="Century Gothic" panose="020B0502020202020204" pitchFamily="34" charset="0"/>
                </a:rPr>
                <a:t>Todos en cualquier momento llegamos a un descontrol emocional en el que perdemos los estribos que nos llevan a una reacción agresiva y/o violenta.</a:t>
              </a:r>
              <a:endParaRPr lang="es-CO" dirty="0">
                <a:latin typeface="Century Gothic" panose="020B0502020202020204" pitchFamily="34" charset="0"/>
              </a:endParaRPr>
            </a:p>
          </p:txBody>
        </p:sp>
        <p:pic>
          <p:nvPicPr>
            <p:cNvPr id="8" name="7 Imagen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813"/>
            <a:stretch/>
          </p:blipFill>
          <p:spPr>
            <a:xfrm>
              <a:off x="-1294528" y="2453115"/>
              <a:ext cx="8576442" cy="31513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13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552" b="31005"/>
            <a:stretch/>
          </p:blipFill>
          <p:spPr>
            <a:xfrm>
              <a:off x="1371600" y="1457488"/>
              <a:ext cx="3216166" cy="607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3393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7908987" y="3737389"/>
            <a:ext cx="6596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200" dirty="0" smtClean="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</a:p>
          <a:p>
            <a:endParaRPr lang="es-CO" sz="7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349291" y="1908534"/>
            <a:ext cx="76408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Para llevar acabo esta campaña tendremos dos </a:t>
            </a:r>
            <a:r>
              <a:rPr lang="es-CO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tiers</a:t>
            </a: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, dividiendo la campaña en grandes momentos de acción.</a:t>
            </a:r>
          </a:p>
          <a:p>
            <a:pPr algn="ctr"/>
            <a:endParaRPr lang="es-CO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O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CONTENIDO + RESPUESTA = DONACIONES</a:t>
            </a:r>
          </a:p>
          <a:p>
            <a:pPr algn="ctr"/>
            <a:endParaRPr lang="es-CO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77917" y="819807"/>
            <a:ext cx="49030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dirty="0" smtClean="0">
                <a:solidFill>
                  <a:schemeClr val="bg1"/>
                </a:solidFill>
                <a:latin typeface="Impact" panose="020B0806030902050204" pitchFamily="34" charset="0"/>
              </a:rPr>
              <a:t>FASES</a:t>
            </a:r>
          </a:p>
          <a:p>
            <a:endParaRPr lang="es-CO" sz="4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52" b="31005"/>
          <a:stretch/>
        </p:blipFill>
        <p:spPr>
          <a:xfrm>
            <a:off x="-204958" y="1300739"/>
            <a:ext cx="3216166" cy="607795"/>
          </a:xfrm>
          <a:prstGeom prst="rect">
            <a:avLst/>
          </a:prstGeom>
        </p:spPr>
      </p:pic>
      <p:sp>
        <p:nvSpPr>
          <p:cNvPr id="3" name="2 Rectángulo redondeado"/>
          <p:cNvSpPr/>
          <p:nvPr/>
        </p:nvSpPr>
        <p:spPr>
          <a:xfrm>
            <a:off x="3499923" y="3745948"/>
            <a:ext cx="896135" cy="930166"/>
          </a:xfrm>
          <a:prstGeom prst="round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400"/>
          </a:p>
        </p:txBody>
      </p:sp>
      <p:sp>
        <p:nvSpPr>
          <p:cNvPr id="7" name="6 CuadroTexto"/>
          <p:cNvSpPr txBox="1"/>
          <p:nvPr/>
        </p:nvSpPr>
        <p:spPr>
          <a:xfrm>
            <a:off x="3689101" y="3706618"/>
            <a:ext cx="6596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200" dirty="0" smtClean="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</a:p>
          <a:p>
            <a:endParaRPr lang="es-CO" sz="7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7735575" y="3745187"/>
            <a:ext cx="896135" cy="930166"/>
          </a:xfrm>
          <a:prstGeom prst="round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3"/>
          <p:cNvSpPr txBox="1"/>
          <p:nvPr/>
        </p:nvSpPr>
        <p:spPr>
          <a:xfrm>
            <a:off x="709421" y="4804748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latin typeface="Century Gothic" panose="020B0502020202020204" pitchFamily="34" charset="0"/>
              </a:rPr>
              <a:t>CONCIENTIZAR</a:t>
            </a:r>
          </a:p>
          <a:p>
            <a:pPr algn="ctr"/>
            <a:endParaRPr lang="es-CO" sz="3200" b="1" dirty="0">
              <a:latin typeface="Century Gothic" panose="020B0502020202020204" pitchFamily="34" charset="0"/>
            </a:endParaRPr>
          </a:p>
        </p:txBody>
      </p:sp>
      <p:sp>
        <p:nvSpPr>
          <p:cNvPr id="11" name="CuadroTexto 3"/>
          <p:cNvSpPr txBox="1"/>
          <p:nvPr/>
        </p:nvSpPr>
        <p:spPr>
          <a:xfrm>
            <a:off x="4967476" y="4804747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latin typeface="Century Gothic" panose="020B0502020202020204" pitchFamily="34" charset="0"/>
              </a:rPr>
              <a:t>ACTUAR </a:t>
            </a:r>
          </a:p>
          <a:p>
            <a:pPr algn="ctr"/>
            <a:endParaRPr lang="es-CO" sz="3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4639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13639" y="930083"/>
            <a:ext cx="37679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dirty="0" smtClean="0">
                <a:solidFill>
                  <a:schemeClr val="bg1"/>
                </a:solidFill>
                <a:latin typeface="Impact" panose="020B0806030902050204" pitchFamily="34" charset="0"/>
              </a:rPr>
              <a:t>CONCIENTIZAR</a:t>
            </a:r>
          </a:p>
          <a:p>
            <a:endParaRPr lang="es-CO" sz="4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" name="CuadroTexto 3"/>
          <p:cNvSpPr txBox="1"/>
          <p:nvPr/>
        </p:nvSpPr>
        <p:spPr>
          <a:xfrm>
            <a:off x="6243146" y="3378232"/>
            <a:ext cx="4863660" cy="206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lnSpc>
                <a:spcPts val="1400"/>
              </a:lnSpc>
              <a:defRPr sz="1600">
                <a:latin typeface="Century Gothic" panose="020B0502020202020204" pitchFamily="34" charset="0"/>
              </a:defRPr>
            </a:lvl1pPr>
          </a:lstStyle>
          <a:p>
            <a:r>
              <a:rPr lang="es-CO" dirty="0" smtClean="0"/>
              <a:t>En el video les dará a conocer  </a:t>
            </a:r>
            <a:r>
              <a:rPr lang="es-CO" dirty="0"/>
              <a:t>las </a:t>
            </a:r>
            <a:r>
              <a:rPr lang="es-CO" dirty="0" err="1"/>
              <a:t>best</a:t>
            </a:r>
            <a:r>
              <a:rPr lang="es-CO" dirty="0"/>
              <a:t> </a:t>
            </a:r>
            <a:r>
              <a:rPr lang="es-CO" dirty="0" err="1" smtClean="0"/>
              <a:t>practice</a:t>
            </a:r>
            <a:r>
              <a:rPr lang="es-CO" dirty="0" smtClean="0"/>
              <a:t> aprendidas en  el  programa y como les pudo haber ayudado a ellos en </a:t>
            </a:r>
            <a:r>
              <a:rPr lang="es-CO" dirty="0"/>
              <a:t>esos </a:t>
            </a:r>
            <a:r>
              <a:rPr lang="es-CO" dirty="0" smtClean="0"/>
              <a:t>momentos donde se dejaron llevar por sus emociones. </a:t>
            </a:r>
          </a:p>
          <a:p>
            <a:endParaRPr lang="es-CO" dirty="0"/>
          </a:p>
          <a:p>
            <a:r>
              <a:rPr lang="es-CO" dirty="0" smtClean="0"/>
              <a:t>Logrando </a:t>
            </a:r>
            <a:r>
              <a:rPr lang="es-CO" dirty="0"/>
              <a:t>así captar la atención de  </a:t>
            </a:r>
            <a:r>
              <a:rPr lang="es-CO" dirty="0" smtClean="0"/>
              <a:t>los famosos ya que les  hablaremos de  forma  personalizada. </a:t>
            </a:r>
            <a:endParaRPr lang="es-CO" dirty="0"/>
          </a:p>
          <a:p>
            <a:r>
              <a:rPr lang="es-CO" dirty="0"/>
              <a:t> </a:t>
            </a:r>
          </a:p>
          <a:p>
            <a:r>
              <a:rPr lang="es-CO" dirty="0"/>
              <a:t> 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310054" y="819807"/>
            <a:ext cx="896135" cy="930166"/>
          </a:xfrm>
          <a:prstGeom prst="round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CuadroTexto"/>
          <p:cNvSpPr txBox="1"/>
          <p:nvPr/>
        </p:nvSpPr>
        <p:spPr>
          <a:xfrm>
            <a:off x="546530" y="780477"/>
            <a:ext cx="6596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dirty="0" smtClean="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</a:p>
          <a:p>
            <a:endParaRPr lang="es-CO" sz="6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1026" name="Picture 2" descr="C:\Users\SONY\Downloads\technology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259" y="2311550"/>
            <a:ext cx="1145589" cy="114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310054" y="3595415"/>
            <a:ext cx="4572000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s-CO" sz="1600" dirty="0" smtClean="0">
                <a:latin typeface="Century Gothic" panose="020B0502020202020204" pitchFamily="34" charset="0"/>
              </a:rPr>
              <a:t>Teniendo </a:t>
            </a:r>
            <a:r>
              <a:rPr lang="es-CO" sz="1600" dirty="0">
                <a:latin typeface="Century Gothic" panose="020B0502020202020204" pitchFamily="34" charset="0"/>
              </a:rPr>
              <a:t>en cuenta que existe </a:t>
            </a:r>
            <a:r>
              <a:rPr lang="es-CO" sz="1600" dirty="0" smtClean="0">
                <a:latin typeface="Century Gothic" panose="020B0502020202020204" pitchFamily="34" charset="0"/>
              </a:rPr>
              <a:t>más </a:t>
            </a:r>
            <a:r>
              <a:rPr lang="es-CO" sz="1600" dirty="0">
                <a:latin typeface="Century Gothic" panose="020B0502020202020204" pitchFamily="34" charset="0"/>
              </a:rPr>
              <a:t>de 2.000 personas que hoy en </a:t>
            </a:r>
            <a:r>
              <a:rPr lang="es-CO" sz="1600" dirty="0" smtClean="0">
                <a:latin typeface="Century Gothic" panose="020B0502020202020204" pitchFamily="34" charset="0"/>
              </a:rPr>
              <a:t>día </a:t>
            </a:r>
            <a:r>
              <a:rPr lang="es-CO" sz="1600" dirty="0">
                <a:latin typeface="Century Gothic" panose="020B0502020202020204" pitchFamily="34" charset="0"/>
              </a:rPr>
              <a:t>se están beneficiando con este programa educativo Y que han visto los cambios debido a la </a:t>
            </a:r>
            <a:r>
              <a:rPr lang="es-CO" sz="1600" dirty="0" smtClean="0">
                <a:latin typeface="Century Gothic" panose="020B0502020202020204" pitchFamily="34" charset="0"/>
              </a:rPr>
              <a:t>práctica </a:t>
            </a:r>
            <a:r>
              <a:rPr lang="es-CO" sz="1600" dirty="0">
                <a:latin typeface="Century Gothic" panose="020B0502020202020204" pitchFamily="34" charset="0"/>
              </a:rPr>
              <a:t>del </a:t>
            </a:r>
            <a:r>
              <a:rPr lang="es-CO" sz="1600" dirty="0" err="1" smtClean="0">
                <a:latin typeface="Century Gothic" panose="020B0502020202020204" pitchFamily="34" charset="0"/>
              </a:rPr>
              <a:t>Mindfunless</a:t>
            </a:r>
            <a:r>
              <a:rPr lang="es-CO" sz="1600" dirty="0">
                <a:latin typeface="Century Gothic" panose="020B0502020202020204" pitchFamily="34" charset="0"/>
              </a:rPr>
              <a:t>, pediremos la ayuda de todos ellos para realizar </a:t>
            </a:r>
          </a:p>
          <a:p>
            <a:pPr>
              <a:lnSpc>
                <a:spcPts val="1400"/>
              </a:lnSpc>
            </a:pPr>
            <a:r>
              <a:rPr lang="es-CO" sz="1600" dirty="0">
                <a:latin typeface="Century Gothic" panose="020B0502020202020204" pitchFamily="34" charset="0"/>
              </a:rPr>
              <a:t>Contenido  en  video orgánico y </a:t>
            </a:r>
            <a:r>
              <a:rPr lang="es-CO" sz="1600" dirty="0" smtClean="0">
                <a:latin typeface="Century Gothic" panose="020B0502020202020204" pitchFamily="34" charset="0"/>
              </a:rPr>
              <a:t>casero.</a:t>
            </a:r>
            <a:endParaRPr lang="es-CO" sz="1600" dirty="0">
              <a:latin typeface="Century Gothic" panose="020B0502020202020204" pitchFamily="34" charset="0"/>
            </a:endParaRPr>
          </a:p>
          <a:p>
            <a:pPr>
              <a:lnSpc>
                <a:spcPts val="1400"/>
              </a:lnSpc>
            </a:pPr>
            <a:endParaRPr lang="es-CO" sz="1600" dirty="0">
              <a:latin typeface="Century Gothic" panose="020B0502020202020204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5" t="17565" r="43414" b="43750"/>
          <a:stretch/>
        </p:blipFill>
        <p:spPr bwMode="auto">
          <a:xfrm>
            <a:off x="5476724" y="1967251"/>
            <a:ext cx="2166477" cy="106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3" t="15839" r="43295" b="43858"/>
          <a:stretch/>
        </p:blipFill>
        <p:spPr bwMode="auto">
          <a:xfrm>
            <a:off x="7643201" y="1967251"/>
            <a:ext cx="2083201" cy="106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4" t="15839" r="43295" b="43642"/>
          <a:stretch/>
        </p:blipFill>
        <p:spPr bwMode="auto">
          <a:xfrm>
            <a:off x="9726402" y="1967251"/>
            <a:ext cx="2037974" cy="104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724" y="1858303"/>
            <a:ext cx="2716510" cy="1297165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897" y="1858480"/>
            <a:ext cx="2716510" cy="1297165"/>
          </a:xfrm>
          <a:prstGeom prst="rect">
            <a:avLst/>
          </a:prstGeom>
        </p:spPr>
      </p:pic>
      <p:pic>
        <p:nvPicPr>
          <p:cNvPr id="21" name="20 Imagen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75"/>
          <a:stretch/>
        </p:blipFill>
        <p:spPr>
          <a:xfrm>
            <a:off x="10845526" y="1853543"/>
            <a:ext cx="918850" cy="129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841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13639" y="930083"/>
            <a:ext cx="37679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dirty="0" smtClean="0">
                <a:solidFill>
                  <a:schemeClr val="bg1"/>
                </a:solidFill>
                <a:latin typeface="Impact" panose="020B0806030902050204" pitchFamily="34" charset="0"/>
              </a:rPr>
              <a:t>CONCIENTIZAR</a:t>
            </a:r>
          </a:p>
          <a:p>
            <a:endParaRPr lang="es-CO" sz="4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310054" y="819807"/>
            <a:ext cx="896135" cy="930166"/>
          </a:xfrm>
          <a:prstGeom prst="round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CuadroTexto"/>
          <p:cNvSpPr txBox="1"/>
          <p:nvPr/>
        </p:nvSpPr>
        <p:spPr>
          <a:xfrm>
            <a:off x="475090" y="909069"/>
            <a:ext cx="6596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dirty="0" smtClean="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</a:p>
          <a:p>
            <a:endParaRPr lang="es-CO" sz="6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1028" name="Picture 4" descr="http://vignette3.wikia.nocookie.net/degrassi/images/a/ad/Twitter-xxl.png/revision/latest?cb=20130718061847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29" y="1616483"/>
            <a:ext cx="949710" cy="94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6589251" y="2091227"/>
            <a:ext cx="4727434" cy="990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s-CO" sz="1600" dirty="0" smtClean="0">
                <a:latin typeface="Century Gothic" panose="020B0502020202020204" pitchFamily="34" charset="0"/>
              </a:rPr>
              <a:t>Este video lo publicaremos en twitter, red </a:t>
            </a:r>
            <a:r>
              <a:rPr lang="es-CO" sz="1600" dirty="0">
                <a:latin typeface="Century Gothic" panose="020B0502020202020204" pitchFamily="34" charset="0"/>
              </a:rPr>
              <a:t>social en la </a:t>
            </a:r>
            <a:r>
              <a:rPr lang="es-CO" sz="1600" dirty="0" smtClean="0">
                <a:latin typeface="Century Gothic" panose="020B0502020202020204" pitchFamily="34" charset="0"/>
              </a:rPr>
              <a:t>que apalancaremos </a:t>
            </a:r>
            <a:r>
              <a:rPr lang="es-CO" sz="1600" dirty="0">
                <a:latin typeface="Century Gothic" panose="020B0502020202020204" pitchFamily="34" charset="0"/>
              </a:rPr>
              <a:t>nuestra </a:t>
            </a:r>
            <a:r>
              <a:rPr lang="es-CO" sz="1600" dirty="0" smtClean="0">
                <a:latin typeface="Century Gothic" panose="020B0502020202020204" pitchFamily="34" charset="0"/>
              </a:rPr>
              <a:t>actividad, </a:t>
            </a:r>
            <a:r>
              <a:rPr lang="es-CO" sz="1600" dirty="0">
                <a:latin typeface="Century Gothic" panose="020B0502020202020204" pitchFamily="34" charset="0"/>
              </a:rPr>
              <a:t>pues es </a:t>
            </a:r>
            <a:r>
              <a:rPr lang="es-CO" sz="1600" dirty="0" smtClean="0">
                <a:latin typeface="Century Gothic" panose="020B0502020202020204" pitchFamily="34" charset="0"/>
              </a:rPr>
              <a:t>allí donde los </a:t>
            </a:r>
            <a:r>
              <a:rPr lang="es-CO" sz="1600" dirty="0">
                <a:latin typeface="Century Gothic" panose="020B0502020202020204" pitchFamily="34" charset="0"/>
              </a:rPr>
              <a:t>famosos  tienen  una relación activa </a:t>
            </a:r>
            <a:r>
              <a:rPr lang="es-CO" sz="1600" dirty="0" smtClean="0">
                <a:latin typeface="Century Gothic" panose="020B0502020202020204" pitchFamily="34" charset="0"/>
              </a:rPr>
              <a:t>con </a:t>
            </a:r>
            <a:r>
              <a:rPr lang="es-CO" sz="1600" dirty="0">
                <a:latin typeface="Century Gothic" panose="020B0502020202020204" pitchFamily="34" charset="0"/>
              </a:rPr>
              <a:t>sus seguidores.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6589251" y="3249389"/>
            <a:ext cx="4554015" cy="242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s-CO" sz="1600" dirty="0" smtClean="0">
                <a:latin typeface="Century Gothic" panose="020B0502020202020204" pitchFamily="34" charset="0"/>
              </a:rPr>
              <a:t>Buscaremos  sensibilizarlos </a:t>
            </a:r>
            <a:r>
              <a:rPr lang="es-CO" sz="1600" dirty="0">
                <a:latin typeface="Century Gothic" panose="020B0502020202020204" pitchFamily="34" charset="0"/>
              </a:rPr>
              <a:t>y de la misma forma usar sus redes sociales y su RT como canal para difundir dicho mensaje aportando el alcance que necesitamos para  </a:t>
            </a:r>
            <a:r>
              <a:rPr lang="es-CO" sz="1600" dirty="0" err="1">
                <a:latin typeface="Century Gothic" panose="020B0502020202020204" pitchFamily="34" charset="0"/>
              </a:rPr>
              <a:t>viralizar</a:t>
            </a:r>
            <a:r>
              <a:rPr lang="es-CO" sz="1600" dirty="0">
                <a:latin typeface="Century Gothic" panose="020B0502020202020204" pitchFamily="34" charset="0"/>
              </a:rPr>
              <a:t> el mensaje y lograr nuestro objetivo</a:t>
            </a:r>
            <a:r>
              <a:rPr lang="es-CO" sz="1600" dirty="0" smtClean="0">
                <a:latin typeface="Century Gothic" panose="020B0502020202020204" pitchFamily="34" charset="0"/>
              </a:rPr>
              <a:t>.</a:t>
            </a:r>
          </a:p>
          <a:p>
            <a:pPr>
              <a:lnSpc>
                <a:spcPts val="1400"/>
              </a:lnSpc>
            </a:pPr>
            <a:endParaRPr lang="es-CO" sz="1600" dirty="0">
              <a:latin typeface="Century Gothic" panose="020B0502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es-CO" sz="1600" dirty="0" smtClean="0">
                <a:latin typeface="Century Gothic" panose="020B0502020202020204" pitchFamily="34" charset="0"/>
              </a:rPr>
              <a:t>Generaremos un  link  para invitar a que los  famosos que  contactamos y puedan donar  sus  disculpas a través de nuestra  página.</a:t>
            </a:r>
          </a:p>
          <a:p>
            <a:pPr>
              <a:lnSpc>
                <a:spcPts val="1400"/>
              </a:lnSpc>
            </a:pPr>
            <a:endParaRPr lang="es-CO" sz="1600" dirty="0">
              <a:latin typeface="Century Gothic" panose="020B0502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es-CO" sz="20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DONATEUNADISCULPA.COM</a:t>
            </a:r>
            <a:endParaRPr lang="es-CO" sz="2000" b="1" spc="3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876359" y="2152997"/>
            <a:ext cx="4695769" cy="3971341"/>
            <a:chOff x="876359" y="2152997"/>
            <a:chExt cx="4695769" cy="3971341"/>
          </a:xfrm>
        </p:grpSpPr>
        <p:pic>
          <p:nvPicPr>
            <p:cNvPr id="1029" name="Picture 5" descr="C:\Users\SONY\Downloads\Screenshot_1jbalvi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59" y="2152997"/>
              <a:ext cx="3196629" cy="3362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7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04" t="15839" r="43295" b="43858"/>
            <a:stretch/>
          </p:blipFill>
          <p:spPr bwMode="auto">
            <a:xfrm>
              <a:off x="1246178" y="3193274"/>
              <a:ext cx="1560441" cy="1588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4" t="15839" r="71743" b="43642"/>
            <a:stretch/>
          </p:blipFill>
          <p:spPr bwMode="auto">
            <a:xfrm>
              <a:off x="2806620" y="3193274"/>
              <a:ext cx="1151771" cy="1566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17 Imagen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49" r="13407"/>
            <a:stretch/>
          </p:blipFill>
          <p:spPr>
            <a:xfrm>
              <a:off x="1246178" y="3030322"/>
              <a:ext cx="2712213" cy="1943307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17" t="27215" r="22563" b="18315"/>
            <a:stretch/>
          </p:blipFill>
          <p:spPr bwMode="auto">
            <a:xfrm>
              <a:off x="916513" y="2290296"/>
              <a:ext cx="313282" cy="295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4 Rectángulo"/>
            <p:cNvSpPr/>
            <p:nvPr/>
          </p:nvSpPr>
          <p:spPr>
            <a:xfrm>
              <a:off x="1246178" y="2290296"/>
              <a:ext cx="1283306" cy="1085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CO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@</a:t>
              </a:r>
              <a:r>
                <a:rPr lang="es-CO" sz="9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frespira</a:t>
              </a:r>
              <a:endParaRPr lang="es-CO" sz="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876359" y="5515333"/>
              <a:ext cx="3196629" cy="2794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CO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Dona tus disculpas  en </a:t>
              </a:r>
              <a:r>
                <a:rPr lang="es-CO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hlinkClick r:id="rId8"/>
                </a:rPr>
                <a:t>http://goo.//fun</a:t>
              </a:r>
              <a:r>
                <a:rPr lang="es-CO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red  </a:t>
              </a:r>
              <a:endParaRPr lang="es-CO" sz="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91" t="72499" r="57245" b="21289"/>
            <a:stretch/>
          </p:blipFill>
          <p:spPr bwMode="auto">
            <a:xfrm>
              <a:off x="2329665" y="5185742"/>
              <a:ext cx="3242463" cy="9385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345993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666</Words>
  <Application>Microsoft Office PowerPoint</Application>
  <PresentationFormat>Panorámica</PresentationFormat>
  <Paragraphs>98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Aparajita</vt:lpstr>
      <vt:lpstr>Arial</vt:lpstr>
      <vt:lpstr>Calibri</vt:lpstr>
      <vt:lpstr>Calibri Light</vt:lpstr>
      <vt:lpstr>Century Gothic</vt:lpstr>
      <vt:lpstr>Impact</vt:lpstr>
      <vt:lpstr>Rockwell Extra Bold</vt:lpstr>
      <vt:lpstr>Stencil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NUESTRA GRAN IDEA  PARA LOGRAR DONACIONES…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Jonathan Torres</dc:creator>
  <cp:lastModifiedBy>Jonathan Torres</cp:lastModifiedBy>
  <cp:revision>50</cp:revision>
  <dcterms:created xsi:type="dcterms:W3CDTF">2016-04-17T16:52:49Z</dcterms:created>
  <dcterms:modified xsi:type="dcterms:W3CDTF">2016-04-17T23:50:07Z</dcterms:modified>
</cp:coreProperties>
</file>