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52" autoAdjust="0"/>
  </p:normalViewPr>
  <p:slideViewPr>
    <p:cSldViewPr>
      <p:cViewPr>
        <p:scale>
          <a:sx n="92" d="100"/>
          <a:sy n="92" d="100"/>
        </p:scale>
        <p:origin x="-726" y="1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824D2-F906-426A-9198-94909454C71F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B820-EE84-459C-82A6-097485738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248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5B820-EE84-459C-82A6-09748573848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25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967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4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6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782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96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0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278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61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783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99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1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CBF1-459B-4CB6-B7CB-934166AFDF9C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E972-3E36-41A9-A474-B275706F4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94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is\Downloads\Imagenes\young lions\44176777_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95536" y="833704"/>
            <a:ext cx="6856119" cy="2527851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latin typeface="Futura Std ExtraBold" pitchFamily="34" charset="0"/>
              </a:rPr>
              <a:t>RESPIRA en Educación </a:t>
            </a:r>
            <a:r>
              <a:rPr lang="es-CO" dirty="0" smtClean="0">
                <a:latin typeface="Futura Std Medium" pitchFamily="34" charset="0"/>
              </a:rPr>
              <a:t>es un programa que busca mejorar la convivencia y el rendimiento académico de los estudiantes, enfocándose en niños que han sufrido algún tipo de violencia.</a:t>
            </a:r>
          </a:p>
          <a:p>
            <a:r>
              <a:rPr lang="es-CO" dirty="0" smtClean="0">
                <a:latin typeface="Futura Std Medium" pitchFamily="34" charset="0"/>
              </a:rPr>
              <a:t>El problema que debemos resolver es la necesidad de  dar a conocer el programa a posibles donantes mediante una estrategia de comunicación que los lleve a contribuir económicamente.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14342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Futura Std ExtraBold" pitchFamily="34" charset="0"/>
              </a:rPr>
              <a:t>CASO</a:t>
            </a:r>
            <a:endParaRPr lang="es-CO" sz="28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1770" y="4261656"/>
            <a:ext cx="5040560" cy="936104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latin typeface="Futura Std Medium" pitchFamily="34" charset="0"/>
              </a:rPr>
              <a:t>Recaudar $ 300.000.000 de pesos en 6 meses.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7081" y="361793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Futura Std ExtraBold" pitchFamily="34" charset="0"/>
              </a:rPr>
              <a:t>OBJETIVO</a:t>
            </a:r>
            <a:endParaRPr lang="es-CO" sz="28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s://wallpaperscraft.com/image/dark_spots_background_abstract_73380_3840x2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" y="0"/>
            <a:ext cx="9227662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6388" y="1211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Futura Std ExtraBold" pitchFamily="34" charset="0"/>
              </a:rPr>
              <a:t>EN RESUMEN…</a:t>
            </a:r>
            <a:endParaRPr lang="es-CO" sz="32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54973" y="921995"/>
            <a:ext cx="8364398" cy="2969815"/>
          </a:xfrm>
          <a:prstGeom prst="round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chemeClr val="tx1"/>
                </a:solidFill>
                <a:latin typeface="Futura Std Medium" pitchFamily="34" charset="0"/>
              </a:rPr>
              <a:t>Decidimos enfocarnos en el perfil de inversionistas privados, pero utilizando los demás perfiles del target para que convergieran desde diferentes canales al punto central de donar o apoyar.</a:t>
            </a:r>
          </a:p>
          <a:p>
            <a:endParaRPr lang="es-CO" dirty="0" smtClean="0">
              <a:solidFill>
                <a:schemeClr val="tx1"/>
              </a:solidFill>
              <a:latin typeface="Futura Std Medium" pitchFamily="34" charset="0"/>
            </a:endParaRPr>
          </a:p>
          <a:p>
            <a:r>
              <a:rPr lang="es-CO" dirty="0" smtClean="0">
                <a:solidFill>
                  <a:schemeClr val="tx1"/>
                </a:solidFill>
                <a:latin typeface="Futura Std Medium" pitchFamily="34" charset="0"/>
              </a:rPr>
              <a:t>Nuestra estrategia a nivel general es no solo dar a conocer la labor social del programa sino también mostrar los beneficios que Mindfulness le puede traer a las personas. Todo esto a través de canales de comunicación poco convencionales que los condicionarán a que se animen a apoyar el proyecto, recibiendo al final pequeños incentivos.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2032335" y="3891810"/>
            <a:ext cx="1598643" cy="1196109"/>
            <a:chOff x="1961400" y="910667"/>
            <a:chExt cx="1598643" cy="1196109"/>
          </a:xfrm>
        </p:grpSpPr>
        <p:grpSp>
          <p:nvGrpSpPr>
            <p:cNvPr id="8" name="7 Grupo"/>
            <p:cNvGrpSpPr/>
            <p:nvPr/>
          </p:nvGrpSpPr>
          <p:grpSpPr>
            <a:xfrm>
              <a:off x="1961400" y="1193045"/>
              <a:ext cx="1598643" cy="913731"/>
              <a:chOff x="307975" y="-144463"/>
              <a:chExt cx="8828385" cy="5046009"/>
            </a:xfrm>
          </p:grpSpPr>
          <p:pic>
            <p:nvPicPr>
              <p:cNvPr id="10" name="Picture 20" descr="C:\Users\luis\Downloads\Imagenes\music (1)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985" y="-144463"/>
                <a:ext cx="4778375" cy="4778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 descr="C:\Users\luis\Downloads\Imagenes\music (3)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75" y="310542"/>
                <a:ext cx="4219575" cy="421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9" descr="C:\Users\luis\Downloads\Imagenes\music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843" y="18396"/>
                <a:ext cx="4883150" cy="4883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8 CuadroTexto"/>
            <p:cNvSpPr txBox="1"/>
            <p:nvPr/>
          </p:nvSpPr>
          <p:spPr>
            <a:xfrm>
              <a:off x="2000069" y="910667"/>
              <a:ext cx="153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>
                  <a:solidFill>
                    <a:schemeClr val="bg1"/>
                  </a:solidFill>
                  <a:latin typeface="Futura Std Medium" pitchFamily="34" charset="0"/>
                </a:rPr>
                <a:t>Comunidad</a:t>
              </a:r>
              <a:endParaRPr lang="es-CO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66388" y="4067912"/>
            <a:ext cx="1533947" cy="1384815"/>
            <a:chOff x="3503454" y="2751178"/>
            <a:chExt cx="1533947" cy="1384815"/>
          </a:xfrm>
        </p:grpSpPr>
        <p:grpSp>
          <p:nvGrpSpPr>
            <p:cNvPr id="14" name="13 Grupo"/>
            <p:cNvGrpSpPr/>
            <p:nvPr/>
          </p:nvGrpSpPr>
          <p:grpSpPr>
            <a:xfrm>
              <a:off x="3655417" y="3073178"/>
              <a:ext cx="977612" cy="1062815"/>
              <a:chOff x="950599" y="2417694"/>
              <a:chExt cx="977612" cy="1062815"/>
            </a:xfrm>
          </p:grpSpPr>
          <p:pic>
            <p:nvPicPr>
              <p:cNvPr id="16" name="Picture 25" descr="C:\Users\luis\Downloads\Imagenes\social-media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599" y="2837944"/>
                <a:ext cx="428377" cy="42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7" descr="C:\Users\luis\Downloads\Imagenes\people (2)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009" y="2417694"/>
                <a:ext cx="725202" cy="725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6" descr="C:\Users\luis\Downloads\Imagenes\social-media (1)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388" y="3052132"/>
                <a:ext cx="428377" cy="42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14 CuadroTexto"/>
            <p:cNvSpPr txBox="1"/>
            <p:nvPr/>
          </p:nvSpPr>
          <p:spPr>
            <a:xfrm>
              <a:off x="3503454" y="2751178"/>
              <a:ext cx="153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>
                  <a:solidFill>
                    <a:schemeClr val="bg1"/>
                  </a:solidFill>
                  <a:latin typeface="Futura Std Medium" pitchFamily="34" charset="0"/>
                </a:rPr>
                <a:t>Conversación</a:t>
              </a:r>
              <a:endParaRPr lang="es-CO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308304" y="4315381"/>
            <a:ext cx="1761363" cy="1240137"/>
            <a:chOff x="4777868" y="1863584"/>
            <a:chExt cx="1761363" cy="1240137"/>
          </a:xfrm>
        </p:grpSpPr>
        <p:pic>
          <p:nvPicPr>
            <p:cNvPr id="20" name="Picture 18" descr="crowdfunding, idea, ideas, kickstarter icon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982" y="1863584"/>
              <a:ext cx="647741" cy="64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4777868" y="2518946"/>
              <a:ext cx="1761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>
                  <a:solidFill>
                    <a:schemeClr val="bg1"/>
                  </a:solidFill>
                  <a:latin typeface="Futura Std Medium" pitchFamily="34" charset="0"/>
                </a:rPr>
                <a:t>Apoyo recompensado</a:t>
              </a:r>
              <a:endParaRPr lang="es-CO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588142" y="4227428"/>
            <a:ext cx="1761363" cy="403665"/>
            <a:chOff x="5680294" y="1834583"/>
            <a:chExt cx="1761363" cy="403665"/>
          </a:xfrm>
        </p:grpSpPr>
        <p:pic>
          <p:nvPicPr>
            <p:cNvPr id="23" name="Picture 16" descr="C:\Users\luis\Downloads\Imagenes\link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589" y="1834583"/>
              <a:ext cx="403665" cy="40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5680294" y="1890456"/>
              <a:ext cx="17613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>
                  <a:solidFill>
                    <a:schemeClr val="bg1"/>
                  </a:solidFill>
                  <a:latin typeface="Futura Std Medium" pitchFamily="34" charset="0"/>
                </a:rPr>
                <a:t>Alianzas</a:t>
              </a:r>
              <a:endParaRPr lang="es-CO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52" name="Picture 12" descr="http://responsiblemines.org/ProyectoARM/images/mapa/icon-strategic-l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362" y="4589335"/>
            <a:ext cx="841276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 rot="10800000">
            <a:off x="5364088" y="4939361"/>
            <a:ext cx="1715658" cy="510426"/>
          </a:xfrm>
          <a:prstGeom prst="rightArrow">
            <a:avLst>
              <a:gd name="adj1" fmla="val 11094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Flecha derecha"/>
          <p:cNvSpPr/>
          <p:nvPr/>
        </p:nvSpPr>
        <p:spPr>
          <a:xfrm rot="10800000" flipH="1" flipV="1">
            <a:off x="2071004" y="4920184"/>
            <a:ext cx="1715658" cy="510426"/>
          </a:xfrm>
          <a:prstGeom prst="rightArrow">
            <a:avLst>
              <a:gd name="adj1" fmla="val 11094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60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is\Downloads\Imagenes\young lions\48083920_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180802" y="644416"/>
            <a:ext cx="3831783" cy="1728192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b="1" dirty="0" smtClean="0">
                <a:latin typeface="Futura Std Medium" pitchFamily="34" charset="0"/>
              </a:rPr>
              <a:t>(Principal) Inversionistas Privados</a:t>
            </a:r>
          </a:p>
          <a:p>
            <a:pPr algn="r"/>
            <a:r>
              <a:rPr lang="es-CO" dirty="0" smtClean="0">
                <a:latin typeface="Futura Std Medium" pitchFamily="34" charset="0"/>
              </a:rPr>
              <a:t>Empresas</a:t>
            </a:r>
          </a:p>
          <a:p>
            <a:pPr algn="r"/>
            <a:r>
              <a:rPr lang="es-CO" dirty="0" smtClean="0">
                <a:latin typeface="Futura Std Medium" pitchFamily="34" charset="0"/>
              </a:rPr>
              <a:t>Fundaciones y ONGS</a:t>
            </a:r>
          </a:p>
          <a:p>
            <a:pPr algn="r"/>
            <a:r>
              <a:rPr lang="es-CO" dirty="0" smtClean="0">
                <a:latin typeface="Futura Std Medium" pitchFamily="34" charset="0"/>
              </a:rPr>
              <a:t>Eventos</a:t>
            </a:r>
          </a:p>
          <a:p>
            <a:pPr algn="r"/>
            <a:r>
              <a:rPr lang="es-CO" dirty="0" smtClean="0">
                <a:latin typeface="Futura Std Medium" pitchFamily="34" charset="0"/>
              </a:rPr>
              <a:t>Organizaciones multilaterales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21344" y="1211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chemeClr val="bg1"/>
                </a:solidFill>
                <a:latin typeface="Futura Std ExtraBold" pitchFamily="34" charset="0"/>
              </a:rPr>
              <a:t>TARGET</a:t>
            </a:r>
            <a:endParaRPr lang="es-CO" sz="28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193502" y="3031138"/>
            <a:ext cx="3831783" cy="1357693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CO" dirty="0" smtClean="0">
                <a:latin typeface="Futura Std Medium" pitchFamily="34" charset="0"/>
              </a:rPr>
              <a:t>«Si hubiésemos tenido una guía emocional en nuestra niñez los problemas no nos harían cerrar los ojos.»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21344" y="250791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chemeClr val="bg1"/>
                </a:solidFill>
                <a:latin typeface="Futura Std ExtraBold" pitchFamily="34" charset="0"/>
              </a:rPr>
              <a:t>INSIGHT</a:t>
            </a:r>
            <a:endParaRPr lang="es-CO" sz="28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6632" y="451368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Futura Std ExtraBold" pitchFamily="34" charset="0"/>
              </a:rPr>
              <a:t>CONCEPTO</a:t>
            </a:r>
            <a:endParaRPr lang="es-CO" sz="28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665160" y="5135334"/>
            <a:ext cx="3435232" cy="405626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Futura Std Medium" pitchFamily="34" charset="0"/>
              </a:rPr>
              <a:t>«Cierra los ojos»</a:t>
            </a:r>
          </a:p>
        </p:txBody>
      </p:sp>
    </p:spTree>
    <p:extLst>
      <p:ext uri="{BB962C8B-B14F-4D97-AF65-F5344CB8AC3E}">
        <p14:creationId xmlns:p14="http://schemas.microsoft.com/office/powerpoint/2010/main" val="2310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104 Grupo"/>
          <p:cNvGrpSpPr/>
          <p:nvPr/>
        </p:nvGrpSpPr>
        <p:grpSpPr>
          <a:xfrm>
            <a:off x="-1" y="-22820"/>
            <a:ext cx="9144001" cy="5760639"/>
            <a:chOff x="-1" y="-22820"/>
            <a:chExt cx="9144001" cy="5760639"/>
          </a:xfrm>
        </p:grpSpPr>
        <p:pic>
          <p:nvPicPr>
            <p:cNvPr id="3074" name="Picture 2" descr="C:\Users\luis\Downloads\Imagenes\young lions\2449246_l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1703090" y="-1725910"/>
              <a:ext cx="573782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C:\Users\luis\Downloads\Imagenes\young lions\2449246_l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 flipV="1">
              <a:off x="3121285" y="-284894"/>
              <a:ext cx="2901427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5 CuadroTexto"/>
          <p:cNvSpPr txBox="1"/>
          <p:nvPr/>
        </p:nvSpPr>
        <p:spPr>
          <a:xfrm>
            <a:off x="251520" y="126645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ExtraBold" pitchFamily="34" charset="0"/>
              </a:rPr>
              <a:t>ESTRATEGIA GENERAL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  <a:latin typeface="Futura Std ExtraBold" pitchFamily="34" charset="0"/>
            </a:endParaRPr>
          </a:p>
        </p:txBody>
      </p:sp>
      <p:sp>
        <p:nvSpPr>
          <p:cNvPr id="5" name="AutoShape 4" descr="Calenda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6" descr="Calendar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8" descr="Calendar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4" name="Picture 12" descr="C:\Users\luis\Downloads\Imagenes\web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322" y="19213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 de flecha"/>
          <p:cNvCxnSpPr>
            <a:stCxn id="3092" idx="3"/>
          </p:cNvCxnSpPr>
          <p:nvPr/>
        </p:nvCxnSpPr>
        <p:spPr>
          <a:xfrm>
            <a:off x="1871376" y="1310002"/>
            <a:ext cx="1260464" cy="5547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272733" y="594990"/>
            <a:ext cx="1598643" cy="1196109"/>
            <a:chOff x="1961400" y="910667"/>
            <a:chExt cx="1598643" cy="1196109"/>
          </a:xfrm>
        </p:grpSpPr>
        <p:grpSp>
          <p:nvGrpSpPr>
            <p:cNvPr id="9" name="8 Grupo"/>
            <p:cNvGrpSpPr/>
            <p:nvPr/>
          </p:nvGrpSpPr>
          <p:grpSpPr>
            <a:xfrm>
              <a:off x="1961400" y="1193045"/>
              <a:ext cx="1598643" cy="913731"/>
              <a:chOff x="307975" y="-144463"/>
              <a:chExt cx="8828385" cy="5046009"/>
            </a:xfrm>
          </p:grpSpPr>
          <p:pic>
            <p:nvPicPr>
              <p:cNvPr id="3092" name="Picture 20" descr="C:\Users\luis\Downloads\Imagenes\music (1)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985" y="-144463"/>
                <a:ext cx="4778375" cy="4778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4" name="Picture 22" descr="C:\Users\luis\Downloads\Imagenes\music (3)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75" y="310542"/>
                <a:ext cx="4219575" cy="421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1" name="Picture 19" descr="C:\Users\luis\Downloads\Imagenes\music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843" y="18396"/>
                <a:ext cx="4883150" cy="4883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12 CuadroTexto"/>
            <p:cNvSpPr txBox="1"/>
            <p:nvPr/>
          </p:nvSpPr>
          <p:spPr>
            <a:xfrm>
              <a:off x="2000069" y="910667"/>
              <a:ext cx="153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>
                  <a:latin typeface="Futura Std Medium" pitchFamily="34" charset="0"/>
                </a:rPr>
                <a:t>Movimiento</a:t>
              </a:r>
              <a:endParaRPr lang="es-CO" sz="1600" dirty="0"/>
            </a:p>
          </p:txBody>
        </p:sp>
      </p:grpSp>
      <p:grpSp>
        <p:nvGrpSpPr>
          <p:cNvPr id="84" name="83 Grupo"/>
          <p:cNvGrpSpPr/>
          <p:nvPr/>
        </p:nvGrpSpPr>
        <p:grpSpPr>
          <a:xfrm>
            <a:off x="341191" y="2196239"/>
            <a:ext cx="1533947" cy="1384815"/>
            <a:chOff x="3503454" y="2751178"/>
            <a:chExt cx="1533947" cy="1384815"/>
          </a:xfrm>
        </p:grpSpPr>
        <p:grpSp>
          <p:nvGrpSpPr>
            <p:cNvPr id="10" name="9 Grupo"/>
            <p:cNvGrpSpPr/>
            <p:nvPr/>
          </p:nvGrpSpPr>
          <p:grpSpPr>
            <a:xfrm>
              <a:off x="3655417" y="3073178"/>
              <a:ext cx="977612" cy="1062815"/>
              <a:chOff x="950599" y="2417694"/>
              <a:chExt cx="977612" cy="1062815"/>
            </a:xfrm>
          </p:grpSpPr>
          <p:pic>
            <p:nvPicPr>
              <p:cNvPr id="3097" name="Picture 25" descr="C:\Users\luis\Downloads\Imagenes\social-media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599" y="2837944"/>
                <a:ext cx="428377" cy="42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9" name="Picture 27" descr="C:\Users\luis\Downloads\Imagenes\people (2).pn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009" y="2417694"/>
                <a:ext cx="725202" cy="725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8" name="Picture 26" descr="C:\Users\luis\Downloads\Imagenes\social-media (1).pn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388" y="3052132"/>
                <a:ext cx="428377" cy="42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31 CuadroTexto"/>
            <p:cNvSpPr txBox="1"/>
            <p:nvPr/>
          </p:nvSpPr>
          <p:spPr>
            <a:xfrm>
              <a:off x="3503454" y="2751178"/>
              <a:ext cx="153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err="1" smtClean="0">
                  <a:latin typeface="Futura Std Medium" pitchFamily="34" charset="0"/>
                </a:rPr>
                <a:t>Keeper</a:t>
              </a:r>
              <a:endParaRPr lang="es-CO" sz="1600" dirty="0"/>
            </a:p>
          </p:txBody>
        </p:sp>
      </p:grpSp>
      <p:grpSp>
        <p:nvGrpSpPr>
          <p:cNvPr id="85" name="84 Grupo"/>
          <p:cNvGrpSpPr/>
          <p:nvPr/>
        </p:nvGrpSpPr>
        <p:grpSpPr>
          <a:xfrm>
            <a:off x="2820107" y="1561859"/>
            <a:ext cx="1761363" cy="993916"/>
            <a:chOff x="4777868" y="1863584"/>
            <a:chExt cx="1761363" cy="993916"/>
          </a:xfrm>
        </p:grpSpPr>
        <p:pic>
          <p:nvPicPr>
            <p:cNvPr id="3090" name="Picture 18" descr="crowdfunding, idea, ideas, kickstarter icon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982" y="1863584"/>
              <a:ext cx="647741" cy="64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2 CuadroTexto"/>
            <p:cNvSpPr txBox="1"/>
            <p:nvPr/>
          </p:nvSpPr>
          <p:spPr>
            <a:xfrm>
              <a:off x="4777868" y="2518946"/>
              <a:ext cx="17613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err="1" smtClean="0">
                  <a:latin typeface="Futura Std Medium" pitchFamily="34" charset="0"/>
                </a:rPr>
                <a:t>Crowdfunding</a:t>
              </a:r>
              <a:endParaRPr lang="es-CO" sz="1600" dirty="0"/>
            </a:p>
          </p:txBody>
        </p:sp>
      </p:grpSp>
      <p:grpSp>
        <p:nvGrpSpPr>
          <p:cNvPr id="67" name="66 Grupo"/>
          <p:cNvGrpSpPr/>
          <p:nvPr/>
        </p:nvGrpSpPr>
        <p:grpSpPr>
          <a:xfrm>
            <a:off x="6741645" y="1079978"/>
            <a:ext cx="1761363" cy="403665"/>
            <a:chOff x="5680294" y="1834583"/>
            <a:chExt cx="1761363" cy="403665"/>
          </a:xfrm>
        </p:grpSpPr>
        <p:pic>
          <p:nvPicPr>
            <p:cNvPr id="3088" name="Picture 16" descr="C:\Users\luis\Downloads\Imagenes\link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589" y="1834583"/>
              <a:ext cx="403665" cy="40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CuadroTexto"/>
            <p:cNvSpPr txBox="1"/>
            <p:nvPr/>
          </p:nvSpPr>
          <p:spPr>
            <a:xfrm>
              <a:off x="5680294" y="1890456"/>
              <a:ext cx="17613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err="1" smtClean="0">
                  <a:latin typeface="Futura Std Medium" pitchFamily="34" charset="0"/>
                </a:rPr>
                <a:t>Partners</a:t>
              </a:r>
              <a:endParaRPr lang="es-CO" sz="1600" dirty="0"/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5379223" y="2754719"/>
            <a:ext cx="176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 smtClean="0">
                <a:latin typeface="Futura Std Medium" pitchFamily="34" charset="0"/>
              </a:rPr>
              <a:t>Website</a:t>
            </a:r>
            <a:endParaRPr lang="es-CO" sz="1600" dirty="0"/>
          </a:p>
        </p:txBody>
      </p:sp>
      <p:grpSp>
        <p:nvGrpSpPr>
          <p:cNvPr id="86" name="85 Grupo"/>
          <p:cNvGrpSpPr/>
          <p:nvPr/>
        </p:nvGrpSpPr>
        <p:grpSpPr>
          <a:xfrm>
            <a:off x="8078435" y="1981561"/>
            <a:ext cx="819254" cy="1046077"/>
            <a:chOff x="8093232" y="2172772"/>
            <a:chExt cx="819254" cy="1046077"/>
          </a:xfrm>
        </p:grpSpPr>
        <p:pic>
          <p:nvPicPr>
            <p:cNvPr id="3081" name="Picture 9" descr="C:\Users\luis\Downloads\Imagenes\calendar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397" y="2426761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36 CuadroTexto"/>
            <p:cNvSpPr txBox="1"/>
            <p:nvPr/>
          </p:nvSpPr>
          <p:spPr>
            <a:xfrm>
              <a:off x="8093232" y="2172772"/>
              <a:ext cx="819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>
                  <a:latin typeface="Futura Std Medium" pitchFamily="34" charset="0"/>
                </a:rPr>
                <a:t>Evento</a:t>
              </a:r>
              <a:endParaRPr lang="es-CO" sz="1600" dirty="0"/>
            </a:p>
          </p:txBody>
        </p:sp>
      </p:grpSp>
      <p:cxnSp>
        <p:nvCxnSpPr>
          <p:cNvPr id="38" name="37 Conector recto de flecha"/>
          <p:cNvCxnSpPr/>
          <p:nvPr/>
        </p:nvCxnSpPr>
        <p:spPr>
          <a:xfrm flipV="1">
            <a:off x="1691680" y="2631594"/>
            <a:ext cx="3904026" cy="2492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6826038" y="2445781"/>
            <a:ext cx="1112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35" idx="2"/>
          </p:cNvCxnSpPr>
          <p:nvPr/>
        </p:nvCxnSpPr>
        <p:spPr>
          <a:xfrm>
            <a:off x="7622327" y="1474405"/>
            <a:ext cx="483273" cy="527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34" idx="1"/>
          </p:cNvCxnSpPr>
          <p:nvPr/>
        </p:nvCxnSpPr>
        <p:spPr>
          <a:xfrm flipH="1">
            <a:off x="2034588" y="869103"/>
            <a:ext cx="2774675" cy="1539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H="1">
            <a:off x="4355976" y="1382852"/>
            <a:ext cx="924192" cy="337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Más"/>
          <p:cNvSpPr/>
          <p:nvPr/>
        </p:nvSpPr>
        <p:spPr>
          <a:xfrm>
            <a:off x="6355133" y="1136361"/>
            <a:ext cx="351285" cy="34728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8" name="67 Grupo"/>
          <p:cNvGrpSpPr/>
          <p:nvPr/>
        </p:nvGrpSpPr>
        <p:grpSpPr>
          <a:xfrm>
            <a:off x="4809263" y="699826"/>
            <a:ext cx="2103402" cy="1020269"/>
            <a:chOff x="5267860" y="540849"/>
            <a:chExt cx="2103402" cy="1020269"/>
          </a:xfrm>
        </p:grpSpPr>
        <p:pic>
          <p:nvPicPr>
            <p:cNvPr id="3085" name="Picture 13" descr="C:\Users\luis\Downloads\Imagenes\peopl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113" y="754227"/>
              <a:ext cx="806891" cy="80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33 CuadroTexto"/>
            <p:cNvSpPr txBox="1"/>
            <p:nvPr/>
          </p:nvSpPr>
          <p:spPr>
            <a:xfrm>
              <a:off x="5267860" y="540849"/>
              <a:ext cx="2103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>
                  <a:latin typeface="Futura Std Medium" pitchFamily="34" charset="0"/>
                </a:rPr>
                <a:t>PR (Patrocinadores)</a:t>
              </a:r>
              <a:endParaRPr lang="es-CO" sz="1600" dirty="0"/>
            </a:p>
          </p:txBody>
        </p:sp>
      </p:grpSp>
      <p:sp>
        <p:nvSpPr>
          <p:cNvPr id="83" name="82 CuadroTexto"/>
          <p:cNvSpPr txBox="1"/>
          <p:nvPr/>
        </p:nvSpPr>
        <p:spPr>
          <a:xfrm>
            <a:off x="251520" y="3733108"/>
            <a:ext cx="864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Futura Std Medium" pitchFamily="34" charset="0"/>
              </a:rPr>
              <a:t>Como un primer paso con el apoyo de los patrocinadores y </a:t>
            </a:r>
            <a:r>
              <a:rPr lang="es-CO" dirty="0" err="1" smtClean="0">
                <a:latin typeface="Futura Std Medium" pitchFamily="34" charset="0"/>
              </a:rPr>
              <a:t>partners</a:t>
            </a:r>
            <a:r>
              <a:rPr lang="es-CO" dirty="0" smtClean="0">
                <a:latin typeface="Futura Std Medium" pitchFamily="34" charset="0"/>
              </a:rPr>
              <a:t> la campaña tendrá 3 pilares (Movimiento, </a:t>
            </a:r>
            <a:r>
              <a:rPr lang="es-CO" dirty="0" err="1" smtClean="0">
                <a:latin typeface="Futura Std Medium" pitchFamily="34" charset="0"/>
              </a:rPr>
              <a:t>Keeper</a:t>
            </a:r>
            <a:r>
              <a:rPr lang="es-CO" dirty="0" smtClean="0">
                <a:latin typeface="Futura Std Medium" pitchFamily="34" charset="0"/>
              </a:rPr>
              <a:t> y </a:t>
            </a:r>
            <a:r>
              <a:rPr lang="es-CO" dirty="0" err="1" smtClean="0">
                <a:latin typeface="Futura Std Medium" pitchFamily="34" charset="0"/>
              </a:rPr>
              <a:t>Crowdfunding</a:t>
            </a:r>
            <a:r>
              <a:rPr lang="es-CO" dirty="0" smtClean="0">
                <a:latin typeface="Futura Std Medium" pitchFamily="34" charset="0"/>
              </a:rPr>
              <a:t>) desde los cuales llegaremos al target con dinámicas diferentes para que conozcan el programa, direccionándolos al </a:t>
            </a:r>
            <a:r>
              <a:rPr lang="es-CO" dirty="0" err="1" smtClean="0">
                <a:latin typeface="Futura Std Medium" pitchFamily="34" charset="0"/>
              </a:rPr>
              <a:t>website</a:t>
            </a:r>
            <a:r>
              <a:rPr lang="es-CO" dirty="0" smtClean="0">
                <a:latin typeface="Futura Std Medium" pitchFamily="34" charset="0"/>
              </a:rPr>
              <a:t> donde ampliarán la información para finalizar la campaña con un gran evento de cierre donde todos los perfiles del target apoyaran el proyecto ya sea con un patrocinio o donaciones. </a:t>
            </a:r>
            <a:endParaRPr lang="es-CO" dirty="0"/>
          </a:p>
        </p:txBody>
      </p:sp>
      <p:cxnSp>
        <p:nvCxnSpPr>
          <p:cNvPr id="114" name="113 Conector recto de flecha"/>
          <p:cNvCxnSpPr/>
          <p:nvPr/>
        </p:nvCxnSpPr>
        <p:spPr>
          <a:xfrm flipH="1" flipV="1">
            <a:off x="4355976" y="2001733"/>
            <a:ext cx="1239730" cy="19450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2664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ExtraBold" pitchFamily="34" charset="0"/>
              </a:rPr>
              <a:t>TIME LINE</a:t>
            </a:r>
            <a:endParaRPr lang="es-CO" sz="2800" dirty="0">
              <a:solidFill>
                <a:schemeClr val="tx1">
                  <a:lumMod val="85000"/>
                  <a:lumOff val="15000"/>
                </a:schemeClr>
              </a:solidFill>
              <a:latin typeface="Futura Std ExtraBold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85787" y="1217592"/>
            <a:ext cx="7159178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Contacto con posibles patrocinadores y </a:t>
            </a:r>
            <a:r>
              <a:rPr lang="es-CO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partners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 que amplíen contenido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24380" y="614700"/>
            <a:ext cx="8230679" cy="619427"/>
            <a:chOff x="519100" y="490714"/>
            <a:chExt cx="8357885" cy="619427"/>
          </a:xfrm>
        </p:grpSpPr>
        <p:grpSp>
          <p:nvGrpSpPr>
            <p:cNvPr id="13" name="12 Grupo"/>
            <p:cNvGrpSpPr/>
            <p:nvPr/>
          </p:nvGrpSpPr>
          <p:grpSpPr>
            <a:xfrm>
              <a:off x="519100" y="524785"/>
              <a:ext cx="8265325" cy="585356"/>
              <a:chOff x="519100" y="524785"/>
              <a:chExt cx="8265325" cy="585356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647564" y="861306"/>
                <a:ext cx="8136861" cy="248835"/>
                <a:chOff x="575556" y="1007986"/>
                <a:chExt cx="8136861" cy="248835"/>
              </a:xfrm>
              <a:solidFill>
                <a:schemeClr val="bg1"/>
              </a:solidFill>
            </p:grpSpPr>
            <p:cxnSp>
              <p:nvCxnSpPr>
                <p:cNvPr id="7" name="6 Conector recto"/>
                <p:cNvCxnSpPr>
                  <a:stCxn id="12" idx="2"/>
                  <a:endCxn id="8" idx="0"/>
                </p:cNvCxnSpPr>
                <p:nvPr/>
              </p:nvCxnSpPr>
              <p:spPr>
                <a:xfrm>
                  <a:off x="614102" y="1040797"/>
                  <a:ext cx="8062311" cy="0"/>
                </a:xfrm>
                <a:prstGeom prst="line">
                  <a:avLst/>
                </a:prstGeom>
                <a:grp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7 Rectángulo"/>
                <p:cNvSpPr/>
                <p:nvPr/>
              </p:nvSpPr>
              <p:spPr>
                <a:xfrm>
                  <a:off x="8640409" y="1040797"/>
                  <a:ext cx="72008" cy="216024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" name="8 Rectángulo"/>
                <p:cNvSpPr/>
                <p:nvPr/>
              </p:nvSpPr>
              <p:spPr>
                <a:xfrm>
                  <a:off x="575556" y="1007986"/>
                  <a:ext cx="72008" cy="216024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11 Rectángulo"/>
              <p:cNvSpPr/>
              <p:nvPr/>
            </p:nvSpPr>
            <p:spPr>
              <a:xfrm>
                <a:off x="519100" y="524785"/>
                <a:ext cx="334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utura Std ExtraBold" pitchFamily="34" charset="0"/>
                  </a:rPr>
                  <a:t>E</a:t>
                </a:r>
                <a:endParaRPr lang="es-CO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Std ExtraBold" pitchFamily="34" charset="0"/>
                </a:endParaRPr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8547848" y="490714"/>
              <a:ext cx="3291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Std ExtraBold" pitchFamily="34" charset="0"/>
                </a:rPr>
                <a:t>F</a:t>
              </a:r>
            </a:p>
          </p:txBody>
        </p:sp>
      </p:grpSp>
      <p:sp>
        <p:nvSpPr>
          <p:cNvPr id="17" name="16 Rectángulo redondeado"/>
          <p:cNvSpPr/>
          <p:nvPr/>
        </p:nvSpPr>
        <p:spPr>
          <a:xfrm>
            <a:off x="2845974" y="1642656"/>
            <a:ext cx="5330291" cy="2880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Creación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de tendencia dentro de la comunidad 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Futura Std Medium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-508" y="1201316"/>
            <a:ext cx="922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PR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319999" y="1602006"/>
            <a:ext cx="1395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Movimiento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131840" y="2065412"/>
            <a:ext cx="5025763" cy="288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Promoción de las donaciones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401446" y="2024762"/>
            <a:ext cx="1730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Crowdfunding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3131840" y="2506752"/>
            <a:ext cx="5025764" cy="28803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Respuesta a conversaciones tensas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153567" y="2488168"/>
            <a:ext cx="922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Keeper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686514" y="2966382"/>
            <a:ext cx="2045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Expectativa Evento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-4464" y="4761066"/>
            <a:ext cx="1679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latin typeface="Futura Std Medium" pitchFamily="34" charset="0"/>
              </a:rPr>
              <a:t>Evento</a:t>
            </a:r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-4464" y="5233764"/>
            <a:ext cx="1679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latin typeface="Futura Std Medium" pitchFamily="34" charset="0"/>
              </a:rPr>
              <a:t>Post-Evento</a:t>
            </a:r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732240" y="2966382"/>
            <a:ext cx="1406956" cy="288032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Social Post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6" name="35 Estrella de 5 puntas"/>
          <p:cNvSpPr/>
          <p:nvPr/>
        </p:nvSpPr>
        <p:spPr>
          <a:xfrm>
            <a:off x="7977583" y="3418037"/>
            <a:ext cx="360040" cy="360911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Rectángulo redondeado"/>
          <p:cNvSpPr/>
          <p:nvPr/>
        </p:nvSpPr>
        <p:spPr>
          <a:xfrm>
            <a:off x="8173496" y="3937620"/>
            <a:ext cx="690578" cy="2880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7020272" y="3424049"/>
            <a:ext cx="95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Evento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6300192" y="3896970"/>
            <a:ext cx="1826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Agradecimiento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251520" y="4297660"/>
            <a:ext cx="8612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Mantener la comunicación en los diferentes canales nos permitirá generar el alcance suficiente para que de forma orgánica nos posicionemos en la mente de los posibles donantes y poder llevarlos por todo el proceso hasta finalizar la campaña con el agradecimiento.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895521" y="687968"/>
            <a:ext cx="132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itchFamily="34" charset="0"/>
              </a:rPr>
              <a:t>6 Meses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is\Downloads\Imagenes\young lions\43609291_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14495" y="-1714505"/>
            <a:ext cx="571501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7544" y="1489348"/>
            <a:ext cx="8208912" cy="1584176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latin typeface="Futura Std Medium" pitchFamily="34" charset="0"/>
              </a:rPr>
              <a:t>Al no contar con un presupuesto para pauta, nuestros principales recursos serán el apoyo tanto de marcas patrocinadoras de la campaña (ONU, Almacenes de cadena, Bancos, </a:t>
            </a:r>
            <a:r>
              <a:rPr lang="es-CO" dirty="0" err="1" smtClean="0">
                <a:latin typeface="Futura Std Medium" pitchFamily="34" charset="0"/>
              </a:rPr>
              <a:t>etc</a:t>
            </a:r>
            <a:r>
              <a:rPr lang="es-CO" dirty="0" smtClean="0">
                <a:latin typeface="Futura Std Medium" pitchFamily="34" charset="0"/>
              </a:rPr>
              <a:t> ) y el apoyo de nuestro socios con contenido, menciones y publicaciones (VICE, </a:t>
            </a:r>
            <a:r>
              <a:rPr lang="es-CO" dirty="0" err="1" smtClean="0">
                <a:latin typeface="Futura Std Medium" pitchFamily="34" charset="0"/>
              </a:rPr>
              <a:t>PlayGround</a:t>
            </a:r>
            <a:r>
              <a:rPr lang="es-CO" dirty="0" smtClean="0">
                <a:latin typeface="Futura Std Medium" pitchFamily="34" charset="0"/>
              </a:rPr>
              <a:t>, UPSOCL, </a:t>
            </a:r>
            <a:r>
              <a:rPr lang="es-CO" dirty="0" err="1" smtClean="0">
                <a:latin typeface="Futura Std Medium" pitchFamily="34" charset="0"/>
              </a:rPr>
              <a:t>etc</a:t>
            </a:r>
            <a:r>
              <a:rPr lang="es-CO" dirty="0" smtClean="0">
                <a:latin typeface="Futura Std Medium" pitchFamily="34" charset="0"/>
              </a:rPr>
              <a:t>) con lo cual podremos alcanzar nuestro objetivo.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8412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Futura Std Condensed" pitchFamily="34" charset="0"/>
              </a:rPr>
              <a:t>PR</a:t>
            </a:r>
            <a:endParaRPr lang="es-CO" sz="2800" b="1" dirty="0">
              <a:solidFill>
                <a:schemeClr val="bg1"/>
              </a:solidFill>
              <a:latin typeface="Futura Std Condensed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39552" y="3937620"/>
            <a:ext cx="8208912" cy="1512168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dirty="0" smtClean="0">
                <a:latin typeface="Futura Std Medium" pitchFamily="34" charset="0"/>
              </a:rPr>
              <a:t>Nuestra intención es generar un colectivo de personas que por motivación propia se tomen unos minutos al día para hacer sesiones de Mindfulness y empiecen a difundir los beneficios del mismo desde lo particular a lo general. Siendo la primer voz de esta táctica personajes influenciadores en redes sociales y apoyando la iniciativa.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96136" y="3257540"/>
            <a:ext cx="308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 smtClean="0">
                <a:solidFill>
                  <a:schemeClr val="bg1"/>
                </a:solidFill>
                <a:latin typeface="Futura Std Condensed" pitchFamily="34" charset="0"/>
              </a:rPr>
              <a:t>MOVIMIENTO</a:t>
            </a:r>
            <a:endParaRPr lang="es-CO" sz="2800" b="1" dirty="0">
              <a:solidFill>
                <a:schemeClr val="bg1"/>
              </a:solidFill>
              <a:latin typeface="Futura Std Condense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19320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Futura Std ExtraBold" pitchFamily="34" charset="0"/>
              </a:rPr>
              <a:t>BRANDING</a:t>
            </a:r>
            <a:endParaRPr lang="es-CO" sz="32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is\Downloads\Imagenes\young lions\48117219_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50"/>
            <a:ext cx="9144000" cy="57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-22850"/>
            <a:ext cx="9144000" cy="573785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>
            <a:off x="461804" y="1561356"/>
            <a:ext cx="8208912" cy="1440160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latin typeface="Futura Std Medium" pitchFamily="34" charset="0"/>
              </a:rPr>
              <a:t>Este canal de la campaña será el que nos aporte todo el tiempo donaciones, ya que a través de la dinámica de este sistema de financiamiento estableceremos limites de donaciones donde dependiendo de la contribución el usuario recibirá una «retribución» por su apoyo.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84058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Futura Std Condensed" pitchFamily="34" charset="0"/>
              </a:rPr>
              <a:t>CROWDFUNDING</a:t>
            </a:r>
            <a:endParaRPr lang="es-CO" sz="2800" b="1" dirty="0">
              <a:solidFill>
                <a:schemeClr val="bg1"/>
              </a:solidFill>
              <a:latin typeface="Futura Std Condense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6678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Futura Std ExtraBold" pitchFamily="34" charset="0"/>
              </a:rPr>
              <a:t>ACCIONES DIRECTAS</a:t>
            </a:r>
            <a:endParaRPr lang="es-CO" sz="32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16104" y="3217540"/>
            <a:ext cx="7500312" cy="1944216"/>
          </a:xfrm>
          <a:prstGeom prst="roundRect">
            <a:avLst>
              <a:gd name="adj" fmla="val 6746"/>
            </a:avLst>
          </a:prstGeom>
          <a:solidFill>
            <a:srgbClr val="F2F2F2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857"/>
              </p:ext>
            </p:extLst>
          </p:nvPr>
        </p:nvGraphicFramePr>
        <p:xfrm>
          <a:off x="971600" y="3361556"/>
          <a:ext cx="7200800" cy="1584175"/>
        </p:xfrm>
        <a:graphic>
          <a:graphicData uri="http://schemas.openxmlformats.org/drawingml/2006/table">
            <a:tbl>
              <a:tblPr firstRow="1" bandCol="1">
                <a:tableStyleId>{0E3FDE45-AF77-4B5C-9715-49D594BDF05E}</a:tableStyleId>
              </a:tblPr>
              <a:tblGrid>
                <a:gridCol w="2160240"/>
                <a:gridCol w="5040560"/>
              </a:tblGrid>
              <a:tr h="316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Futura Std Medium" pitchFamily="34" charset="0"/>
                        </a:rPr>
                        <a:t>Donación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Futura Std Medium" pitchFamily="34" charset="0"/>
                        </a:rPr>
                        <a:t>Retribución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&lt; $50.000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Futura Std Medium" pitchFamily="34" charset="0"/>
                        </a:rPr>
                        <a:t>Camiseta de la </a:t>
                      </a:r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campaña.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$50.000 </a:t>
                      </a:r>
                      <a:r>
                        <a:rPr lang="es-CO" sz="1600" u="none" strike="noStrike" dirty="0">
                          <a:effectLst/>
                          <a:latin typeface="Futura Std Medium" pitchFamily="34" charset="0"/>
                        </a:rPr>
                        <a:t>- </a:t>
                      </a:r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$100.000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KIT Gong casero para relajación + Guía </a:t>
                      </a:r>
                      <a:r>
                        <a:rPr lang="es-CO" sz="1600" dirty="0" smtClean="0">
                          <a:latin typeface="Futura Std Medium" pitchFamily="34" charset="0"/>
                        </a:rPr>
                        <a:t>Mindfulness</a:t>
                      </a:r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$100.000 </a:t>
                      </a:r>
                      <a:r>
                        <a:rPr lang="es-CO" sz="1600" u="none" strike="noStrike" dirty="0">
                          <a:effectLst/>
                          <a:latin typeface="Futura Std Medium" pitchFamily="34" charset="0"/>
                        </a:rPr>
                        <a:t>- </a:t>
                      </a:r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$300.000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KIT + 5 Sesiones </a:t>
                      </a:r>
                      <a:r>
                        <a:rPr lang="es-CO" sz="1600" dirty="0" smtClean="0">
                          <a:latin typeface="Futura Std Medium" pitchFamily="34" charset="0"/>
                        </a:rPr>
                        <a:t>Mindfulness </a:t>
                      </a:r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con un instructor certificado.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&gt; $300.000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 smtClean="0">
                          <a:effectLst/>
                          <a:latin typeface="Futura Std Medium" pitchFamily="34" charset="0"/>
                        </a:rPr>
                        <a:t>Beneficios y descuentos con nuestros patrocinadores.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Std Medium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1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is\Downloads\Imagenes\young lions\32199510_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74260" y="1813384"/>
            <a:ext cx="8364398" cy="2088232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latin typeface="Futura Std Medium" pitchFamily="34" charset="0"/>
              </a:rPr>
              <a:t>Este será el componente social de la iniciativa donde se interactuará de manera directa con los usuarios. La idea es monitorear las conversaciones en </a:t>
            </a:r>
            <a:r>
              <a:rPr lang="es-CO" dirty="0" err="1">
                <a:latin typeface="Futura Std Medium" pitchFamily="34" charset="0"/>
              </a:rPr>
              <a:t>T</a:t>
            </a:r>
            <a:r>
              <a:rPr lang="es-CO" dirty="0" err="1" smtClean="0">
                <a:latin typeface="Futura Std Medium" pitchFamily="34" charset="0"/>
              </a:rPr>
              <a:t>witter</a:t>
            </a:r>
            <a:r>
              <a:rPr lang="es-CO" dirty="0" smtClean="0">
                <a:latin typeface="Futura Std Medium" pitchFamily="34" charset="0"/>
              </a:rPr>
              <a:t> donde las personas se quejen por estrés, depresión y problemas emocionales, recomendándoles Mindfulness como una solución para aclarar la mente, tener autoconciencia y autodominio terminando con un </a:t>
            </a:r>
            <a:r>
              <a:rPr lang="es-CO" dirty="0" err="1" smtClean="0">
                <a:latin typeface="Futura Std Medium" pitchFamily="34" charset="0"/>
              </a:rPr>
              <a:t>call</a:t>
            </a:r>
            <a:r>
              <a:rPr lang="es-CO" dirty="0" smtClean="0">
                <a:latin typeface="Futura Std Medium" pitchFamily="34" charset="0"/>
              </a:rPr>
              <a:t> </a:t>
            </a:r>
            <a:r>
              <a:rPr lang="es-CO" dirty="0" err="1" smtClean="0">
                <a:latin typeface="Futura Std Medium" pitchFamily="34" charset="0"/>
              </a:rPr>
              <a:t>to</a:t>
            </a:r>
            <a:r>
              <a:rPr lang="es-CO" dirty="0" smtClean="0">
                <a:latin typeface="Futura Std Medium" pitchFamily="34" charset="0"/>
              </a:rPr>
              <a:t> </a:t>
            </a:r>
            <a:r>
              <a:rPr lang="es-CO" dirty="0" err="1" smtClean="0">
                <a:latin typeface="Futura Std Medium" pitchFamily="34" charset="0"/>
              </a:rPr>
              <a:t>action</a:t>
            </a:r>
            <a:r>
              <a:rPr lang="es-CO" dirty="0" smtClean="0">
                <a:latin typeface="Futura Std Medium" pitchFamily="34" charset="0"/>
              </a:rPr>
              <a:t> a visitar el sitio web para ampliar la información.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5576" y="9852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Futura Std Condensed" pitchFamily="34" charset="0"/>
              </a:rPr>
              <a:t>KEEPER</a:t>
            </a:r>
            <a:endParaRPr lang="es-CO" sz="2800" b="1" dirty="0">
              <a:solidFill>
                <a:schemeClr val="bg1"/>
              </a:solidFill>
              <a:latin typeface="Futura Std Condense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6678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Futura Std ExtraBold" pitchFamily="34" charset="0"/>
              </a:rPr>
              <a:t>ENGAGEMENT</a:t>
            </a:r>
            <a:endParaRPr lang="es-CO" sz="32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is\Downloads\Imagenes\young lions\36825632_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4" y="-1126"/>
            <a:ext cx="9139396" cy="57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89801" y="1586518"/>
            <a:ext cx="8364398" cy="3143190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Std Medium" pitchFamily="34" charset="0"/>
              </a:rPr>
              <a:t>Para dar cierre a la campaña tendremos un evento al cual serán invitados empresas que puedan convertirse en patrocinadores y usuarios que estén interesados en apoyar el programa, donde tendrán espacios para experimentar los ejercicios de mente plena, aprender más sobre este tema, sus beneficios, conocer a representantes de los diferentes colegios donde el programa ya este activo y realizar donaciones.</a:t>
            </a:r>
          </a:p>
          <a:p>
            <a:endParaRPr lang="es-CO" dirty="0">
              <a:solidFill>
                <a:schemeClr val="tx1">
                  <a:lumMod val="95000"/>
                  <a:lumOff val="5000"/>
                </a:schemeClr>
              </a:solidFill>
              <a:latin typeface="Futura Std Medium" pitchFamily="34" charset="0"/>
            </a:endParaRPr>
          </a:p>
          <a:p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Std Medium" pitchFamily="34" charset="0"/>
              </a:rPr>
              <a:t>El objetivo principal de este evento es aumentar la base de patrocinadores, donantes y socios a través de incentivos (regalos, beneficios, visibilidad, contenido y alianzas).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5576" y="9852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Futura Std Condensed" pitchFamily="34" charset="0"/>
              </a:rPr>
              <a:t>EVENTO</a:t>
            </a:r>
            <a:endParaRPr lang="es-CO" sz="2800" b="1" dirty="0">
              <a:solidFill>
                <a:schemeClr val="bg1"/>
              </a:solidFill>
              <a:latin typeface="Futura Std Condense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6678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Futura Std ExtraBold" pitchFamily="34" charset="0"/>
              </a:rPr>
              <a:t>GRAN CIERRE</a:t>
            </a:r>
            <a:endParaRPr lang="es-CO" sz="32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is\Downloads\Imagenes\young lions\38592788_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92" y="-1"/>
            <a:ext cx="916339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6388" y="47736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Futura Std ExtraBold" pitchFamily="34" charset="0"/>
              </a:rPr>
              <a:t>AGRADECIMIENTO</a:t>
            </a:r>
            <a:endParaRPr lang="es-CO" sz="3200" dirty="0">
              <a:solidFill>
                <a:schemeClr val="bg1"/>
              </a:solidFill>
              <a:latin typeface="Futura Std ExtraBold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0105" y="1273324"/>
            <a:ext cx="8364398" cy="2016224"/>
          </a:xfrm>
          <a:prstGeom prst="roundRect">
            <a:avLst/>
          </a:prstGeom>
          <a:solidFill>
            <a:schemeClr val="bg2">
              <a:lumMod val="9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Std Medium" pitchFamily="34" charset="0"/>
              </a:rPr>
              <a:t>Como paso final, durante todo el evento se recopilarán fotos, videos y contenido relevantes para ser compartidos a través de las redes sociales de socios, patrocinadores y la marca para dar un último eco a la campaña agradeciendo a todos los involucrados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42629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1145</TotalTime>
  <Words>815</Words>
  <Application>Microsoft Office PowerPoint</Application>
  <PresentationFormat>Presentación en pantalla (16:10)</PresentationFormat>
  <Paragraphs>80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Futura Std Medium</vt:lpstr>
      <vt:lpstr>Calibri</vt:lpstr>
      <vt:lpstr>Futura Std Condensed</vt:lpstr>
      <vt:lpstr>Futura Std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herrera diaz</dc:creator>
  <cp:lastModifiedBy>Edward A</cp:lastModifiedBy>
  <cp:revision>162</cp:revision>
  <dcterms:created xsi:type="dcterms:W3CDTF">2016-04-16T22:14:45Z</dcterms:created>
  <dcterms:modified xsi:type="dcterms:W3CDTF">2016-04-17T18:06:20Z</dcterms:modified>
</cp:coreProperties>
</file>