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7" r:id="rId3"/>
    <p:sldId id="264" r:id="rId4"/>
    <p:sldId id="259" r:id="rId5"/>
    <p:sldId id="262" r:id="rId6"/>
    <p:sldId id="265" r:id="rId7"/>
    <p:sldId id="269" r:id="rId8"/>
    <p:sldId id="266" r:id="rId9"/>
    <p:sldId id="267" r:id="rId10"/>
    <p:sldId id="268" r:id="rId11"/>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cheverri, Catalina" initials="E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98AEE-9B77-44DD-8060-890897551159}" type="datetimeFigureOut">
              <a:rPr lang="es-CO" smtClean="0"/>
              <a:t>09/03/2014</a:t>
            </a:fld>
            <a:endParaRPr lang="es-CO"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3238E-7EC4-44E8-9683-1A22C3D4516D}" type="slidenum">
              <a:rPr lang="es-CO" smtClean="0"/>
              <a:t>‹Nº›</a:t>
            </a:fld>
            <a:endParaRPr lang="es-CO" dirty="0"/>
          </a:p>
        </p:txBody>
      </p:sp>
    </p:spTree>
    <p:extLst>
      <p:ext uri="{BB962C8B-B14F-4D97-AF65-F5344CB8AC3E}">
        <p14:creationId xmlns:p14="http://schemas.microsoft.com/office/powerpoint/2010/main" val="182102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23238E-7EC4-44E8-9683-1A22C3D4516D}" type="slidenum">
              <a:rPr lang="es-CO" smtClean="0"/>
              <a:t>1</a:t>
            </a:fld>
            <a:endParaRPr lang="es-CO" dirty="0"/>
          </a:p>
        </p:txBody>
      </p:sp>
    </p:spTree>
    <p:extLst>
      <p:ext uri="{BB962C8B-B14F-4D97-AF65-F5344CB8AC3E}">
        <p14:creationId xmlns:p14="http://schemas.microsoft.com/office/powerpoint/2010/main" val="75265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23238E-7EC4-44E8-9683-1A22C3D4516D}" type="slidenum">
              <a:rPr lang="es-CO" smtClean="0"/>
              <a:t>6</a:t>
            </a:fld>
            <a:endParaRPr lang="es-CO" dirty="0"/>
          </a:p>
        </p:txBody>
      </p:sp>
    </p:spTree>
    <p:extLst>
      <p:ext uri="{BB962C8B-B14F-4D97-AF65-F5344CB8AC3E}">
        <p14:creationId xmlns:p14="http://schemas.microsoft.com/office/powerpoint/2010/main" val="368274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23238E-7EC4-44E8-9683-1A22C3D4516D}" type="slidenum">
              <a:rPr lang="es-CO" smtClean="0"/>
              <a:t>10</a:t>
            </a:fld>
            <a:endParaRPr lang="es-CO" dirty="0"/>
          </a:p>
        </p:txBody>
      </p:sp>
    </p:spTree>
    <p:extLst>
      <p:ext uri="{BB962C8B-B14F-4D97-AF65-F5344CB8AC3E}">
        <p14:creationId xmlns:p14="http://schemas.microsoft.com/office/powerpoint/2010/main" val="3259848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135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81338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398797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356750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11425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369108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156366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400843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76221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319898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0FDAC8F-C4BA-43E3-ABE2-96C3823640B6}" type="datetimeFigureOut">
              <a:rPr lang="es-CO" smtClean="0"/>
              <a:t>09/03/2014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64348928-E503-409A-8A73-21A1B61558B2}" type="slidenum">
              <a:rPr lang="es-CO" smtClean="0"/>
              <a:t>‹Nº›</a:t>
            </a:fld>
            <a:endParaRPr lang="es-CO" dirty="0"/>
          </a:p>
        </p:txBody>
      </p:sp>
    </p:spTree>
    <p:extLst>
      <p:ext uri="{BB962C8B-B14F-4D97-AF65-F5344CB8AC3E}">
        <p14:creationId xmlns:p14="http://schemas.microsoft.com/office/powerpoint/2010/main" val="274602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FDAC8F-C4BA-43E3-ABE2-96C3823640B6}" type="datetimeFigureOut">
              <a:rPr lang="es-CO" smtClean="0"/>
              <a:t>09/03/2014</a:t>
            </a:fld>
            <a:endParaRPr lang="es-CO" dirty="0"/>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348928-E503-409A-8A73-21A1B61558B2}" type="slidenum">
              <a:rPr lang="es-CO" smtClean="0"/>
              <a:t>‹Nº›</a:t>
            </a:fld>
            <a:endParaRPr lang="es-CO" dirty="0"/>
          </a:p>
        </p:txBody>
      </p:sp>
      <p:pic>
        <p:nvPicPr>
          <p:cNvPr id="8" name="7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283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23478"/>
            <a:ext cx="7488832" cy="1102519"/>
          </a:xfrm>
        </p:spPr>
        <p:txBody>
          <a:bodyPr>
            <a:normAutofit/>
          </a:bodyPr>
          <a:lstStyle/>
          <a:p>
            <a:r>
              <a:rPr lang="es-CO" sz="3800" dirty="0" smtClean="0">
                <a:solidFill>
                  <a:schemeClr val="bg1"/>
                </a:solidFill>
              </a:rPr>
              <a:t>“Refresca tu rutina y dale movimiento”</a:t>
            </a:r>
            <a:endParaRPr lang="es-CO" sz="3800" dirty="0">
              <a:solidFill>
                <a:schemeClr val="bg1"/>
              </a:solidFill>
            </a:endParaRPr>
          </a:p>
        </p:txBody>
      </p:sp>
      <p:sp>
        <p:nvSpPr>
          <p:cNvPr id="3" name="2 Subtítulo"/>
          <p:cNvSpPr>
            <a:spLocks noGrp="1"/>
          </p:cNvSpPr>
          <p:nvPr>
            <p:ph type="subTitle" idx="1"/>
          </p:nvPr>
        </p:nvSpPr>
        <p:spPr>
          <a:xfrm>
            <a:off x="827584" y="1347614"/>
            <a:ext cx="6950800" cy="1314450"/>
          </a:xfrm>
        </p:spPr>
        <p:txBody>
          <a:bodyPr>
            <a:normAutofit/>
          </a:bodyPr>
          <a:lstStyle/>
          <a:p>
            <a:r>
              <a:rPr lang="es-CO" sz="2500" dirty="0" smtClean="0">
                <a:solidFill>
                  <a:schemeClr val="bg1"/>
                </a:solidFill>
              </a:rPr>
              <a:t>Plan de PR para la campaña </a:t>
            </a:r>
          </a:p>
          <a:p>
            <a:r>
              <a:rPr lang="es-CO" sz="2500" b="1" i="1" dirty="0">
                <a:solidFill>
                  <a:schemeClr val="bg1"/>
                </a:solidFill>
              </a:rPr>
              <a:t>M</a:t>
            </a:r>
            <a:r>
              <a:rPr lang="es-CO" sz="2500" b="1" i="1" dirty="0" smtClean="0">
                <a:solidFill>
                  <a:schemeClr val="bg1"/>
                </a:solidFill>
              </a:rPr>
              <a:t>overse es Felicidad, Felicidad es Moverse</a:t>
            </a:r>
            <a:endParaRPr lang="es-CO" sz="2500" b="1" i="1" dirty="0">
              <a:solidFill>
                <a:schemeClr val="bg1"/>
              </a:solidFill>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325" y="2947259"/>
            <a:ext cx="1989333" cy="720000"/>
          </a:xfrm>
          <a:prstGeom prst="rect">
            <a:avLst/>
          </a:prstGeom>
          <a:ln>
            <a:noFill/>
          </a:ln>
          <a:effectLst>
            <a:outerShdw blurRad="190500" algn="tl" rotWithShape="0">
              <a:srgbClr val="000000">
                <a:alpha val="70000"/>
              </a:srgbClr>
            </a:outerShdw>
          </a:effectLst>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11213" t="10563" r="10727" b="11162"/>
          <a:stretch/>
        </p:blipFill>
        <p:spPr>
          <a:xfrm>
            <a:off x="6303277" y="2947259"/>
            <a:ext cx="718023" cy="720000"/>
          </a:xfrm>
          <a:prstGeom prst="rect">
            <a:avLst/>
          </a:prstGeom>
          <a:ln>
            <a:noFill/>
          </a:ln>
          <a:effectLst>
            <a:outerShdw blurRad="190500" algn="tl" rotWithShape="0">
              <a:srgbClr val="000000">
                <a:alpha val="70000"/>
              </a:srgbClr>
            </a:outerShdw>
          </a:effectLst>
        </p:spPr>
      </p:pic>
      <p:pic>
        <p:nvPicPr>
          <p:cNvPr id="7" name="6 Imagen"/>
          <p:cNvPicPr>
            <a:picLocks noChangeAspect="1"/>
          </p:cNvPicPr>
          <p:nvPr/>
        </p:nvPicPr>
        <p:blipFill rotWithShape="1">
          <a:blip r:embed="rId5">
            <a:extLst>
              <a:ext uri="{28A0092B-C50C-407E-A947-70E740481C1C}">
                <a14:useLocalDpi xmlns:a14="http://schemas.microsoft.com/office/drawing/2010/main" val="0"/>
              </a:ext>
            </a:extLst>
          </a:blip>
          <a:srcRect t="14030" b="16606"/>
          <a:stretch/>
        </p:blipFill>
        <p:spPr>
          <a:xfrm>
            <a:off x="1559113" y="2947259"/>
            <a:ext cx="1038000" cy="720000"/>
          </a:xfrm>
          <a:prstGeom prst="rect">
            <a:avLst/>
          </a:prstGeom>
          <a:ln>
            <a:noFill/>
          </a:ln>
          <a:effectLst>
            <a:outerShdw blurRad="190500" algn="tl" rotWithShape="0">
              <a:srgbClr val="000000">
                <a:alpha val="70000"/>
              </a:srgbClr>
            </a:outerShdw>
          </a:effectLst>
        </p:spPr>
      </p:pic>
      <p:sp>
        <p:nvSpPr>
          <p:cNvPr id="8" name="2 Subtítulo"/>
          <p:cNvSpPr txBox="1">
            <a:spLocks/>
          </p:cNvSpPr>
          <p:nvPr/>
        </p:nvSpPr>
        <p:spPr>
          <a:xfrm>
            <a:off x="0" y="4227934"/>
            <a:ext cx="9144000"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CO" sz="1700" dirty="0" smtClean="0">
                <a:solidFill>
                  <a:schemeClr val="bg1"/>
                </a:solidFill>
              </a:rPr>
              <a:t>Realizado por:</a:t>
            </a:r>
          </a:p>
          <a:p>
            <a:r>
              <a:rPr lang="es-CO" sz="1700" i="1" dirty="0" smtClean="0">
                <a:solidFill>
                  <a:schemeClr val="bg1"/>
                </a:solidFill>
              </a:rPr>
              <a:t>Adriana Puerta G y Catalina Echeverri R</a:t>
            </a:r>
            <a:endParaRPr lang="es-CO" sz="1700" i="1" dirty="0">
              <a:solidFill>
                <a:schemeClr val="bg1"/>
              </a:solidFill>
            </a:endParaRPr>
          </a:p>
        </p:txBody>
      </p:sp>
    </p:spTree>
    <p:extLst>
      <p:ext uri="{BB962C8B-B14F-4D97-AF65-F5344CB8AC3E}">
        <p14:creationId xmlns:p14="http://schemas.microsoft.com/office/powerpoint/2010/main" val="68549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91630"/>
            <a:ext cx="4474841" cy="3322464"/>
          </a:xfrm>
        </p:spPr>
        <p:txBody>
          <a:bodyPr>
            <a:noAutofit/>
          </a:bodyPr>
          <a:lstStyle/>
          <a:p>
            <a:pPr algn="just"/>
            <a:r>
              <a:rPr lang="es-CO" sz="1400" dirty="0"/>
              <a:t>Se buscarán aquellos lugares que cuentan </a:t>
            </a:r>
            <a:r>
              <a:rPr lang="es-CO" sz="1400" dirty="0" smtClean="0"/>
              <a:t>con </a:t>
            </a:r>
            <a:r>
              <a:rPr lang="es-CO" sz="1400" dirty="0"/>
              <a:t>escaleras normales al lado de las eléctricas o los ascensores, y mediante un monitoreo se les hará reconocimiento a las personas que elijan usar las escaleras normales.</a:t>
            </a:r>
          </a:p>
          <a:p>
            <a:pPr algn="just"/>
            <a:r>
              <a:rPr lang="es-CO" sz="1400" dirty="0"/>
              <a:t>Ej: </a:t>
            </a:r>
            <a:r>
              <a:rPr lang="es-CO" sz="1400" dirty="0" smtClean="0"/>
              <a:t>Una persona sube caminando las escaleras. Al llegar a la parte de arriba se activará una pantalla que felicite a esta persona por ser parte de la diferencia. Asimismo se proyectarán mensajes que lo inviten a continuar con este hábito al mostrarle los beneficios que esto conlleva. </a:t>
            </a:r>
          </a:p>
          <a:p>
            <a:pPr algn="just"/>
            <a:r>
              <a:rPr lang="es-CO" sz="1400" dirty="0" smtClean="0"/>
              <a:t>Una herramienta adicional de esta actividad le permitirá a la persona compartir en redes sociales el conjunto de “playbacks” de las personas que hacen la diferencia.</a:t>
            </a:r>
            <a:endParaRPr lang="es-CO" sz="1400" dirty="0"/>
          </a:p>
        </p:txBody>
      </p:sp>
      <p:sp>
        <p:nvSpPr>
          <p:cNvPr id="6" name="5 CuadroTexto"/>
          <p:cNvSpPr txBox="1"/>
          <p:nvPr/>
        </p:nvSpPr>
        <p:spPr>
          <a:xfrm>
            <a:off x="251520" y="1131590"/>
            <a:ext cx="7920880" cy="369332"/>
          </a:xfrm>
          <a:prstGeom prst="rect">
            <a:avLst/>
          </a:prstGeom>
          <a:noFill/>
        </p:spPr>
        <p:txBody>
          <a:bodyPr wrap="square" rtlCol="0">
            <a:spAutoFit/>
          </a:bodyPr>
          <a:lstStyle/>
          <a:p>
            <a:r>
              <a:rPr lang="es-CO" b="1" dirty="0"/>
              <a:t>Reconocimiento a personas que eligen las escaleras</a:t>
            </a:r>
          </a:p>
        </p:txBody>
      </p:sp>
      <p:sp>
        <p:nvSpPr>
          <p:cNvPr id="7" name="1 Título"/>
          <p:cNvSpPr>
            <a:spLocks noGrp="1"/>
          </p:cNvSpPr>
          <p:nvPr>
            <p:ph type="title"/>
          </p:nvPr>
        </p:nvSpPr>
        <p:spPr>
          <a:xfrm>
            <a:off x="0" y="205979"/>
            <a:ext cx="9144000" cy="857250"/>
          </a:xfrm>
        </p:spPr>
        <p:txBody>
          <a:bodyPr>
            <a:normAutofit fontScale="90000"/>
          </a:bodyPr>
          <a:lstStyle/>
          <a:p>
            <a:r>
              <a:rPr lang="es-CO" dirty="0" smtClean="0"/>
              <a:t>PLAN TÁCTICO </a:t>
            </a:r>
            <a:br>
              <a:rPr lang="es-CO" dirty="0" smtClean="0"/>
            </a:br>
            <a:r>
              <a:rPr lang="es-CO" sz="2600" dirty="0" smtClean="0"/>
              <a:t>FASE II: Post Mundial</a:t>
            </a:r>
            <a:endParaRPr lang="es-CO" sz="2600" dirty="0"/>
          </a:p>
        </p:txBody>
      </p:sp>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l="18978" t="13039" r="25271" b="14259"/>
          <a:stretch/>
        </p:blipFill>
        <p:spPr>
          <a:xfrm>
            <a:off x="4715576" y="1491163"/>
            <a:ext cx="3312808" cy="32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32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5979"/>
            <a:ext cx="9144000" cy="857250"/>
          </a:xfrm>
        </p:spPr>
        <p:txBody>
          <a:bodyPr/>
          <a:lstStyle/>
          <a:p>
            <a:r>
              <a:rPr lang="es-CO" dirty="0" smtClean="0"/>
              <a:t>SLIDE DE RESUMEN</a:t>
            </a:r>
            <a:endParaRPr lang="es-CO" dirty="0"/>
          </a:p>
        </p:txBody>
      </p:sp>
      <p:sp>
        <p:nvSpPr>
          <p:cNvPr id="3" name="2 Marcador de contenido"/>
          <p:cNvSpPr>
            <a:spLocks noGrp="1"/>
          </p:cNvSpPr>
          <p:nvPr>
            <p:ph idx="1"/>
          </p:nvPr>
        </p:nvSpPr>
        <p:spPr>
          <a:xfrm>
            <a:off x="323528" y="1275606"/>
            <a:ext cx="7560840" cy="3394472"/>
          </a:xfrm>
        </p:spPr>
        <p:txBody>
          <a:bodyPr>
            <a:normAutofit lnSpcReduction="10000"/>
          </a:bodyPr>
          <a:lstStyle/>
          <a:p>
            <a:pPr algn="just"/>
            <a:r>
              <a:rPr lang="es-CO" sz="2300" dirty="0"/>
              <a:t>Moverse, así sea para pequeñas cosas, es el principio del cambio. Por esta razón, en pro de reducir los altos índices de obesidad en Colombia, queremos incentivar a la gente a refresca su rutina y darle movimiento</a:t>
            </a:r>
            <a:r>
              <a:rPr lang="es-CO" sz="2300" dirty="0" smtClean="0"/>
              <a:t>.</a:t>
            </a:r>
          </a:p>
          <a:p>
            <a:pPr algn="just"/>
            <a:endParaRPr lang="es-CO" sz="2300" dirty="0"/>
          </a:p>
          <a:p>
            <a:pPr algn="just"/>
            <a:r>
              <a:rPr lang="es-CO" sz="2300" dirty="0" smtClean="0"/>
              <a:t>Cada </a:t>
            </a:r>
            <a:r>
              <a:rPr lang="es-CO" sz="2300" dirty="0"/>
              <a:t>persona realiza actividades básicas diarias como desplazarse al trabajo, estar frente al computador por largas horas, tiempo libre entre clases, entre otras. La idea es aprovechar esos momentos a través de herramientas que te hagan moverte y ser </a:t>
            </a:r>
            <a:r>
              <a:rPr lang="es-CO" sz="2300" dirty="0" smtClean="0"/>
              <a:t>feliz.</a:t>
            </a:r>
            <a:endParaRPr lang="es-CO" sz="2300" dirty="0"/>
          </a:p>
        </p:txBody>
      </p:sp>
    </p:spTree>
    <p:extLst>
      <p:ext uri="{BB962C8B-B14F-4D97-AF65-F5344CB8AC3E}">
        <p14:creationId xmlns:p14="http://schemas.microsoft.com/office/powerpoint/2010/main" val="131108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5979"/>
            <a:ext cx="9144000" cy="857250"/>
          </a:xfrm>
        </p:spPr>
        <p:txBody>
          <a:bodyPr/>
          <a:lstStyle/>
          <a:p>
            <a:r>
              <a:rPr lang="es-CO" dirty="0" smtClean="0"/>
              <a:t>OBJETIVOS</a:t>
            </a:r>
            <a:endParaRPr lang="es-CO" dirty="0"/>
          </a:p>
        </p:txBody>
      </p:sp>
      <p:sp>
        <p:nvSpPr>
          <p:cNvPr id="3" name="2 Marcador de contenido"/>
          <p:cNvSpPr>
            <a:spLocks noGrp="1"/>
          </p:cNvSpPr>
          <p:nvPr>
            <p:ph idx="1"/>
          </p:nvPr>
        </p:nvSpPr>
        <p:spPr>
          <a:xfrm>
            <a:off x="395536" y="1049486"/>
            <a:ext cx="7571184" cy="3394472"/>
          </a:xfrm>
        </p:spPr>
        <p:txBody>
          <a:bodyPr>
            <a:noAutofit/>
          </a:bodyPr>
          <a:lstStyle/>
          <a:p>
            <a:pPr algn="just"/>
            <a:r>
              <a:rPr lang="es-CO" sz="2300" dirty="0" smtClean="0"/>
              <a:t>Otorgar </a:t>
            </a:r>
            <a:r>
              <a:rPr lang="es-CO" sz="2300" dirty="0"/>
              <a:t>herramientas dinámicas y divertidas a la población en general para que se mueva. </a:t>
            </a:r>
            <a:endParaRPr lang="es-CO" sz="2300" dirty="0" smtClean="0"/>
          </a:p>
          <a:p>
            <a:pPr marL="0" indent="0" algn="just">
              <a:buNone/>
            </a:pPr>
            <a:endParaRPr lang="es-CO" sz="2300" dirty="0"/>
          </a:p>
          <a:p>
            <a:pPr algn="just"/>
            <a:r>
              <a:rPr lang="es-CO" sz="2300" dirty="0" smtClean="0"/>
              <a:t>Contagiar </a:t>
            </a:r>
            <a:r>
              <a:rPr lang="es-CO" sz="2300" dirty="0"/>
              <a:t>a todas las personas para que se unan, participen y compartan las iniciativas que pretenden modificar sus rutinas diarias</a:t>
            </a:r>
            <a:r>
              <a:rPr lang="es-CO" sz="2300" dirty="0" smtClean="0"/>
              <a:t>.</a:t>
            </a:r>
          </a:p>
          <a:p>
            <a:pPr marL="0" indent="0" algn="just">
              <a:buNone/>
            </a:pPr>
            <a:endParaRPr lang="es-CO" sz="2300" dirty="0"/>
          </a:p>
          <a:p>
            <a:pPr algn="just"/>
            <a:r>
              <a:rPr lang="es-CO" sz="2300" dirty="0" smtClean="0"/>
              <a:t>Enseñarle </a:t>
            </a:r>
            <a:r>
              <a:rPr lang="es-CO" sz="2300" dirty="0"/>
              <a:t>a las personas pequeños momentos de movimiento que puedan mejorar su calidad de vida y convertirse en un hábito.</a:t>
            </a:r>
          </a:p>
          <a:p>
            <a:pPr algn="just"/>
            <a:endParaRPr lang="es-CO" sz="2300" dirty="0"/>
          </a:p>
        </p:txBody>
      </p:sp>
    </p:spTree>
    <p:extLst>
      <p:ext uri="{BB962C8B-B14F-4D97-AF65-F5344CB8AC3E}">
        <p14:creationId xmlns:p14="http://schemas.microsoft.com/office/powerpoint/2010/main" val="1359886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571750"/>
            <a:ext cx="9144000" cy="857250"/>
          </a:xfrm>
        </p:spPr>
        <p:txBody>
          <a:bodyPr/>
          <a:lstStyle/>
          <a:p>
            <a:r>
              <a:rPr lang="es-CO" dirty="0" smtClean="0"/>
              <a:t>AUDIENCIAS</a:t>
            </a:r>
            <a:endParaRPr lang="es-CO" dirty="0"/>
          </a:p>
        </p:txBody>
      </p:sp>
      <p:sp>
        <p:nvSpPr>
          <p:cNvPr id="3" name="2 Marcador de contenido"/>
          <p:cNvSpPr>
            <a:spLocks noGrp="1"/>
          </p:cNvSpPr>
          <p:nvPr>
            <p:ph idx="1"/>
          </p:nvPr>
        </p:nvSpPr>
        <p:spPr>
          <a:xfrm>
            <a:off x="323528" y="3487068"/>
            <a:ext cx="7776864" cy="1316930"/>
          </a:xfrm>
        </p:spPr>
        <p:txBody>
          <a:bodyPr>
            <a:noAutofit/>
          </a:bodyPr>
          <a:lstStyle/>
          <a:p>
            <a:pPr algn="just"/>
            <a:r>
              <a:rPr lang="es-CO" sz="2100" dirty="0" smtClean="0"/>
              <a:t>Hombres y mujeres de 15 a 65 años de edad, de todos los estratos </a:t>
            </a:r>
            <a:r>
              <a:rPr lang="es-CO" sz="2100" dirty="0" smtClean="0"/>
              <a:t>socioeconómicos</a:t>
            </a:r>
            <a:r>
              <a:rPr lang="es-CO" sz="2100" dirty="0"/>
              <a:t> </a:t>
            </a:r>
            <a:r>
              <a:rPr lang="es-CO" sz="2100" dirty="0" smtClean="0"/>
              <a:t>de las principales ciudades del país.</a:t>
            </a:r>
            <a:endParaRPr lang="es-CO" sz="2100" dirty="0" smtClean="0"/>
          </a:p>
          <a:p>
            <a:pPr algn="just"/>
            <a:r>
              <a:rPr lang="es-CO" sz="2100" dirty="0" smtClean="0"/>
              <a:t>Estudiantes universitarios</a:t>
            </a:r>
          </a:p>
          <a:p>
            <a:pPr algn="just"/>
            <a:r>
              <a:rPr lang="es-CO" sz="2100" dirty="0" smtClean="0"/>
              <a:t>Medios de comunicación y periodistas</a:t>
            </a:r>
          </a:p>
          <a:p>
            <a:pPr algn="just"/>
            <a:endParaRPr lang="es-CO" sz="2100" dirty="0"/>
          </a:p>
        </p:txBody>
      </p:sp>
      <p:sp>
        <p:nvSpPr>
          <p:cNvPr id="4" name="1 Título"/>
          <p:cNvSpPr txBox="1">
            <a:spLocks/>
          </p:cNvSpPr>
          <p:nvPr/>
        </p:nvSpPr>
        <p:spPr>
          <a:xfrm>
            <a:off x="0" y="123478"/>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ESTRATEGIA</a:t>
            </a:r>
            <a:endParaRPr lang="es-CO" dirty="0"/>
          </a:p>
        </p:txBody>
      </p:sp>
      <p:sp>
        <p:nvSpPr>
          <p:cNvPr id="5" name="2 Marcador de contenido"/>
          <p:cNvSpPr txBox="1">
            <a:spLocks/>
          </p:cNvSpPr>
          <p:nvPr/>
        </p:nvSpPr>
        <p:spPr>
          <a:xfrm>
            <a:off x="323528" y="987574"/>
            <a:ext cx="7632848" cy="1800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CO" dirty="0" smtClean="0"/>
              <a:t>A través de actividades para refrescar la rutina y darle movimiento, invitar a la gente a hacer pequeños ejercicios que puedan ser adoptadas como un hábito de vida.</a:t>
            </a:r>
            <a:endParaRPr lang="es-CO" dirty="0"/>
          </a:p>
        </p:txBody>
      </p:sp>
    </p:spTree>
    <p:extLst>
      <p:ext uri="{BB962C8B-B14F-4D97-AF65-F5344CB8AC3E}">
        <p14:creationId xmlns:p14="http://schemas.microsoft.com/office/powerpoint/2010/main" val="123474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IDEA CREATIVA</a:t>
            </a:r>
            <a:endParaRPr lang="es-CO" dirty="0"/>
          </a:p>
        </p:txBody>
      </p:sp>
      <p:sp>
        <p:nvSpPr>
          <p:cNvPr id="3" name="2 Marcador de contenido"/>
          <p:cNvSpPr>
            <a:spLocks noGrp="1"/>
          </p:cNvSpPr>
          <p:nvPr>
            <p:ph idx="1"/>
          </p:nvPr>
        </p:nvSpPr>
        <p:spPr>
          <a:xfrm>
            <a:off x="395536" y="1200151"/>
            <a:ext cx="7499176" cy="3394472"/>
          </a:xfrm>
        </p:spPr>
        <p:txBody>
          <a:bodyPr/>
          <a:lstStyle/>
          <a:p>
            <a:pPr algn="just"/>
            <a:r>
              <a:rPr lang="es-CO" dirty="0"/>
              <a:t>“Refresca tu rutina y dale movimiento” Aprovechar el tiempo inactivo en las rutinas que tenemos todos los días para generar movimiento.</a:t>
            </a:r>
          </a:p>
        </p:txBody>
      </p:sp>
    </p:spTree>
    <p:extLst>
      <p:ext uri="{BB962C8B-B14F-4D97-AF65-F5344CB8AC3E}">
        <p14:creationId xmlns:p14="http://schemas.microsoft.com/office/powerpoint/2010/main" val="176583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22263">
            <a:off x="5705003" y="3324594"/>
            <a:ext cx="2294755" cy="1800000"/>
          </a:xfrm>
          <a:prstGeom prst="rect">
            <a:avLst/>
          </a:prstGeom>
        </p:spPr>
      </p:pic>
      <p:sp>
        <p:nvSpPr>
          <p:cNvPr id="2" name="1 Título"/>
          <p:cNvSpPr>
            <a:spLocks noGrp="1"/>
          </p:cNvSpPr>
          <p:nvPr>
            <p:ph type="title"/>
          </p:nvPr>
        </p:nvSpPr>
        <p:spPr>
          <a:xfrm>
            <a:off x="0" y="205979"/>
            <a:ext cx="9144000" cy="857250"/>
          </a:xfrm>
        </p:spPr>
        <p:txBody>
          <a:bodyPr>
            <a:normAutofit fontScale="90000"/>
          </a:bodyPr>
          <a:lstStyle/>
          <a:p>
            <a:r>
              <a:rPr lang="es-CO" dirty="0" smtClean="0"/>
              <a:t>PLAN TÁCTICO </a:t>
            </a:r>
            <a:br>
              <a:rPr lang="es-CO" dirty="0" smtClean="0"/>
            </a:br>
            <a:r>
              <a:rPr lang="es-CO" sz="2600" dirty="0" smtClean="0"/>
              <a:t>FASE I: Pre Mundial</a:t>
            </a:r>
            <a:endParaRPr lang="es-CO" sz="2600" dirty="0"/>
          </a:p>
        </p:txBody>
      </p:sp>
      <p:sp>
        <p:nvSpPr>
          <p:cNvPr id="3" name="2 Marcador de contenido"/>
          <p:cNvSpPr>
            <a:spLocks noGrp="1"/>
          </p:cNvSpPr>
          <p:nvPr>
            <p:ph idx="1"/>
          </p:nvPr>
        </p:nvSpPr>
        <p:spPr>
          <a:xfrm>
            <a:off x="107504" y="1851670"/>
            <a:ext cx="4320480" cy="2962424"/>
          </a:xfrm>
        </p:spPr>
        <p:txBody>
          <a:bodyPr>
            <a:noAutofit/>
          </a:bodyPr>
          <a:lstStyle/>
          <a:p>
            <a:pPr marL="0" indent="0" algn="just">
              <a:buNone/>
            </a:pPr>
            <a:r>
              <a:rPr lang="es-CO" sz="1250" dirty="0" smtClean="0"/>
              <a:t>Crear el bus del movimiento (brandeado al estilo Coca-Cola) el cual realice ciertas rutas por las principales ciudades del país,  que invite a sus usuarios a vivir una experiencia con herramientas </a:t>
            </a:r>
            <a:r>
              <a:rPr lang="es-CO" sz="1250" dirty="0"/>
              <a:t>que </a:t>
            </a:r>
            <a:r>
              <a:rPr lang="es-CO" sz="1250" dirty="0" smtClean="0"/>
              <a:t>los hagan moverse </a:t>
            </a:r>
            <a:r>
              <a:rPr lang="es-CO" sz="1250" dirty="0"/>
              <a:t>y ser </a:t>
            </a:r>
            <a:r>
              <a:rPr lang="es-CO" sz="1250" dirty="0" smtClean="0"/>
              <a:t>felices.</a:t>
            </a:r>
          </a:p>
          <a:p>
            <a:pPr marL="0" indent="0" algn="just">
              <a:buNone/>
            </a:pPr>
            <a:endParaRPr lang="es-CO" sz="600" dirty="0" smtClean="0"/>
          </a:p>
          <a:p>
            <a:pPr marL="0" indent="0" algn="just">
              <a:buNone/>
            </a:pPr>
            <a:r>
              <a:rPr lang="es-CO" sz="1250" dirty="0" smtClean="0"/>
              <a:t>El bus contará con actividades* en grandes pantallas táctiles como:</a:t>
            </a:r>
          </a:p>
          <a:p>
            <a:pPr algn="just"/>
            <a:r>
              <a:rPr lang="es-CO" sz="1250" dirty="0" smtClean="0"/>
              <a:t>Rompecabezas para armar en el menor tiempo posible</a:t>
            </a:r>
          </a:p>
          <a:p>
            <a:pPr algn="just"/>
            <a:r>
              <a:rPr lang="es-CO" sz="1250" dirty="0" smtClean="0"/>
              <a:t>Tapete de coreografía que contabilice la mayor cantidad de pasos acertados en una canción.</a:t>
            </a:r>
          </a:p>
          <a:p>
            <a:pPr algn="just"/>
            <a:r>
              <a:rPr lang="es-CO" sz="1250" dirty="0" smtClean="0"/>
              <a:t>Juego de memoria que haga un conteo del número de secuencias que el usuario alcance. </a:t>
            </a:r>
          </a:p>
          <a:p>
            <a:pPr algn="just"/>
            <a:r>
              <a:rPr lang="es-CO" sz="1250" dirty="0" smtClean="0"/>
              <a:t>Cabina de basquetbol para encestar la mayor cantidad de pelotas en 1 minuto.</a:t>
            </a:r>
          </a:p>
          <a:p>
            <a:pPr algn="just"/>
            <a:r>
              <a:rPr lang="es-CO" sz="1250" dirty="0" smtClean="0"/>
              <a:t>Jockey de mesa, el ganador será el que haga mas puntos.</a:t>
            </a:r>
          </a:p>
          <a:p>
            <a:pPr marL="0" indent="0" algn="just">
              <a:buNone/>
            </a:pPr>
            <a:endParaRPr lang="es-CO" sz="1250" dirty="0" smtClean="0"/>
          </a:p>
        </p:txBody>
      </p:sp>
      <p:sp>
        <p:nvSpPr>
          <p:cNvPr id="4" name="3 CuadroTexto"/>
          <p:cNvSpPr txBox="1"/>
          <p:nvPr/>
        </p:nvSpPr>
        <p:spPr>
          <a:xfrm>
            <a:off x="107504" y="1563638"/>
            <a:ext cx="2448272" cy="369332"/>
          </a:xfrm>
          <a:prstGeom prst="rect">
            <a:avLst/>
          </a:prstGeom>
          <a:noFill/>
        </p:spPr>
        <p:txBody>
          <a:bodyPr wrap="square" rtlCol="0">
            <a:spAutoFit/>
          </a:bodyPr>
          <a:lstStyle/>
          <a:p>
            <a:r>
              <a:rPr lang="es-CO" b="1" dirty="0" smtClean="0"/>
              <a:t>Bus del Movimiento</a:t>
            </a:r>
            <a:endParaRPr lang="es-CO" b="1" dirty="0"/>
          </a:p>
        </p:txBody>
      </p:sp>
      <p:sp>
        <p:nvSpPr>
          <p:cNvPr id="5" name="2 Marcador de contenido"/>
          <p:cNvSpPr txBox="1">
            <a:spLocks/>
          </p:cNvSpPr>
          <p:nvPr/>
        </p:nvSpPr>
        <p:spPr>
          <a:xfrm>
            <a:off x="4499992" y="1858390"/>
            <a:ext cx="3600400" cy="1803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CO" sz="1200" dirty="0"/>
              <a:t>Se implementarán en los paraderos de </a:t>
            </a:r>
            <a:r>
              <a:rPr lang="es-CO" sz="1200" dirty="0" smtClean="0"/>
              <a:t>buses de las principales ciudades, eucoles con juegos interactivos, en los cuales las personas serán medidas </a:t>
            </a:r>
            <a:r>
              <a:rPr lang="es-CO" sz="1200" dirty="0"/>
              <a:t>a través de sensores y en los que </a:t>
            </a:r>
            <a:r>
              <a:rPr lang="es-CO" sz="1200" dirty="0" smtClean="0"/>
              <a:t>ejerzan </a:t>
            </a:r>
            <a:r>
              <a:rPr lang="es-CO" sz="1200" dirty="0"/>
              <a:t>movimiento mientras esperan su bus</a:t>
            </a:r>
            <a:r>
              <a:rPr lang="es-CO" sz="1200" dirty="0" smtClean="0"/>
              <a:t>.</a:t>
            </a:r>
          </a:p>
          <a:p>
            <a:pPr marL="0" indent="0" algn="just">
              <a:buFont typeface="Arial" panose="020B0604020202020204" pitchFamily="34" charset="0"/>
              <a:buNone/>
            </a:pPr>
            <a:endParaRPr lang="es-CO" sz="600" dirty="0"/>
          </a:p>
          <a:p>
            <a:pPr marL="0" indent="0" algn="just">
              <a:buFont typeface="Arial" panose="020B0604020202020204" pitchFamily="34" charset="0"/>
              <a:buNone/>
            </a:pPr>
            <a:r>
              <a:rPr lang="es-CO" sz="1200" dirty="0"/>
              <a:t>El </a:t>
            </a:r>
            <a:r>
              <a:rPr lang="es-CO" sz="1200" dirty="0" smtClean="0"/>
              <a:t>juego* </a:t>
            </a:r>
            <a:r>
              <a:rPr lang="es-CO" sz="1200" dirty="0"/>
              <a:t>se basará en hacer </a:t>
            </a:r>
            <a:r>
              <a:rPr lang="es-CO" sz="1200" dirty="0" smtClean="0"/>
              <a:t>movimiento </a:t>
            </a:r>
            <a:r>
              <a:rPr lang="es-CO" sz="1200" dirty="0"/>
              <a:t>tal cual lo vaya mostrando la pantalla y recorrer un </a:t>
            </a:r>
            <a:r>
              <a:rPr lang="es-CO" sz="1200" dirty="0" smtClean="0"/>
              <a:t>circuito </a:t>
            </a:r>
            <a:r>
              <a:rPr lang="es-CO" sz="1200" dirty="0"/>
              <a:t>o ganar </a:t>
            </a:r>
            <a:r>
              <a:rPr lang="es-CO" sz="1200" dirty="0" smtClean="0"/>
              <a:t>alguna misión</a:t>
            </a:r>
            <a:r>
              <a:rPr lang="es-CO" sz="1200" dirty="0"/>
              <a:t>.</a:t>
            </a:r>
          </a:p>
        </p:txBody>
      </p:sp>
      <p:sp>
        <p:nvSpPr>
          <p:cNvPr id="6" name="5 CuadroTexto"/>
          <p:cNvSpPr txBox="1"/>
          <p:nvPr/>
        </p:nvSpPr>
        <p:spPr>
          <a:xfrm>
            <a:off x="4499992" y="1572930"/>
            <a:ext cx="2736304" cy="369332"/>
          </a:xfrm>
          <a:prstGeom prst="rect">
            <a:avLst/>
          </a:prstGeom>
          <a:noFill/>
        </p:spPr>
        <p:txBody>
          <a:bodyPr wrap="square" rtlCol="0">
            <a:spAutoFit/>
          </a:bodyPr>
          <a:lstStyle/>
          <a:p>
            <a:r>
              <a:rPr lang="es-CO" b="1" dirty="0" smtClean="0"/>
              <a:t>Paraderos Interactivos</a:t>
            </a:r>
            <a:endParaRPr lang="es-CO" b="1" dirty="0"/>
          </a:p>
        </p:txBody>
      </p:sp>
      <p:sp>
        <p:nvSpPr>
          <p:cNvPr id="7" name="6 Rectángulo"/>
          <p:cNvSpPr/>
          <p:nvPr/>
        </p:nvSpPr>
        <p:spPr>
          <a:xfrm rot="20784893">
            <a:off x="5961680" y="3623054"/>
            <a:ext cx="1731476" cy="1154162"/>
          </a:xfrm>
          <a:prstGeom prst="rect">
            <a:avLst/>
          </a:prstGeom>
        </p:spPr>
        <p:txBody>
          <a:bodyPr wrap="square">
            <a:spAutoFit/>
          </a:bodyPr>
          <a:lstStyle/>
          <a:p>
            <a:pPr algn="ctr"/>
            <a:r>
              <a:rPr lang="es-CO" sz="1150" dirty="0" smtClean="0"/>
              <a:t>*Los </a:t>
            </a:r>
            <a:r>
              <a:rPr lang="es-CO" sz="1150" dirty="0"/>
              <a:t>usuarios que participen en las </a:t>
            </a:r>
            <a:r>
              <a:rPr lang="es-CO" sz="1150" dirty="0" smtClean="0"/>
              <a:t>actividades podrán </a:t>
            </a:r>
            <a:r>
              <a:rPr lang="es-CO" sz="1150" dirty="0"/>
              <a:t>compartir sus </a:t>
            </a:r>
            <a:r>
              <a:rPr lang="es-CO" sz="1150" dirty="0" smtClean="0"/>
              <a:t>resultados en</a:t>
            </a:r>
          </a:p>
          <a:p>
            <a:pPr algn="ctr"/>
            <a:r>
              <a:rPr lang="es-CO" sz="1150" dirty="0" smtClean="0"/>
              <a:t>     y</a:t>
            </a:r>
            <a:endParaRPr lang="es-CO" sz="1150" dirty="0"/>
          </a:p>
        </p:txBody>
      </p:sp>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23638"/>
            <a:ext cx="2161832" cy="1440000"/>
          </a:xfrm>
          <a:prstGeom prst="rect">
            <a:avLst/>
          </a:prstGeom>
          <a:ln>
            <a:noFill/>
          </a:ln>
          <a:effectLst>
            <a:outerShdw blurRad="190500" algn="tl" rotWithShape="0">
              <a:srgbClr val="000000">
                <a:alpha val="70000"/>
              </a:srgbClr>
            </a:outerShdw>
          </a:effectLst>
        </p:spPr>
      </p:pic>
      <p:pic>
        <p:nvPicPr>
          <p:cNvPr id="18" name="1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08580">
            <a:off x="6654221" y="4589588"/>
            <a:ext cx="252564" cy="252000"/>
          </a:xfrm>
          <a:prstGeom prst="rect">
            <a:avLst/>
          </a:prstGeom>
        </p:spPr>
      </p:pic>
      <p:pic>
        <p:nvPicPr>
          <p:cNvPr id="19" name="1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08580">
            <a:off x="7099970" y="4469262"/>
            <a:ext cx="250916" cy="252000"/>
          </a:xfrm>
          <a:prstGeom prst="rect">
            <a:avLst/>
          </a:prstGeom>
        </p:spPr>
      </p:pic>
      <p:pic>
        <p:nvPicPr>
          <p:cNvPr id="22" name="21 Imagen"/>
          <p:cNvPicPr>
            <a:picLocks noChangeAspect="1"/>
          </p:cNvPicPr>
          <p:nvPr/>
        </p:nvPicPr>
        <p:blipFill rotWithShape="1">
          <a:blip r:embed="rId7" cstate="print">
            <a:extLst>
              <a:ext uri="{28A0092B-C50C-407E-A947-70E740481C1C}">
                <a14:useLocalDpi xmlns:a14="http://schemas.microsoft.com/office/drawing/2010/main" val="0"/>
              </a:ext>
            </a:extLst>
          </a:blip>
          <a:srcRect l="5573" t="9110" r="14299" b="11761"/>
          <a:stretch/>
        </p:blipFill>
        <p:spPr>
          <a:xfrm>
            <a:off x="5796136" y="123478"/>
            <a:ext cx="1944216" cy="14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584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96" y="1548974"/>
            <a:ext cx="4402832" cy="3528392"/>
          </a:xfrm>
        </p:spPr>
        <p:txBody>
          <a:bodyPr>
            <a:noAutofit/>
          </a:bodyPr>
          <a:lstStyle/>
          <a:p>
            <a:pPr marL="0" indent="0" algn="just">
              <a:buNone/>
            </a:pPr>
            <a:r>
              <a:rPr lang="es-CO" sz="1300" dirty="0" smtClean="0"/>
              <a:t>1er Momento</a:t>
            </a:r>
          </a:p>
          <a:p>
            <a:pPr algn="just"/>
            <a:r>
              <a:rPr lang="es-CO" sz="1300" dirty="0" smtClean="0"/>
              <a:t>Se proponer realizar un evento con periodistas que tenga como tema central ¿Cómo nos estamos moviendo en Colombia? Y </a:t>
            </a:r>
            <a:r>
              <a:rPr lang="es-CO" sz="1300" dirty="0"/>
              <a:t>el por qué Coca-Cola apoya iniciativas de moverse y ser feliz.</a:t>
            </a:r>
          </a:p>
          <a:p>
            <a:pPr algn="just"/>
            <a:r>
              <a:rPr lang="es-CO" sz="1300" dirty="0" smtClean="0"/>
              <a:t>La invitación a los periodistas se hará a través de una caja de música que cuando el periodista lo abra se active la canción de la campaña, acompañado de una leyenda con un cifra actual de sobrepeso u obesidad en el país e invite a los periodistas a vivir una actividad experiencial.</a:t>
            </a:r>
          </a:p>
          <a:p>
            <a:pPr algn="just"/>
            <a:r>
              <a:rPr lang="es-CO" sz="1300" dirty="0" smtClean="0"/>
              <a:t>Se propone realizar un evento con dos entradas: Puerta #1 Moverte – Puerta #2 No moverte. Si el periodista escoge al puerta #1 realizará un pequeño circuito de movimiento (bajar por un tobogán, realizar prueba de obstáculos etc.) si su opción es la #2 entrará directamente al salón.</a:t>
            </a:r>
          </a:p>
        </p:txBody>
      </p:sp>
      <p:sp>
        <p:nvSpPr>
          <p:cNvPr id="8" name="7 CuadroTexto"/>
          <p:cNvSpPr txBox="1"/>
          <p:nvPr/>
        </p:nvSpPr>
        <p:spPr>
          <a:xfrm>
            <a:off x="5504" y="1266314"/>
            <a:ext cx="2592288" cy="369332"/>
          </a:xfrm>
          <a:prstGeom prst="rect">
            <a:avLst/>
          </a:prstGeom>
          <a:noFill/>
        </p:spPr>
        <p:txBody>
          <a:bodyPr wrap="square" rtlCol="0">
            <a:spAutoFit/>
          </a:bodyPr>
          <a:lstStyle/>
          <a:p>
            <a:r>
              <a:rPr lang="es-CO" b="1" dirty="0" smtClean="0"/>
              <a:t>Evento con periodistas</a:t>
            </a:r>
            <a:endParaRPr lang="es-CO" b="1" dirty="0"/>
          </a:p>
        </p:txBody>
      </p:sp>
      <p:sp>
        <p:nvSpPr>
          <p:cNvPr id="9" name="2 Marcador de contenido"/>
          <p:cNvSpPr txBox="1">
            <a:spLocks/>
          </p:cNvSpPr>
          <p:nvPr/>
        </p:nvSpPr>
        <p:spPr>
          <a:xfrm>
            <a:off x="4443474" y="1563638"/>
            <a:ext cx="3656918" cy="3528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CO" sz="1150" dirty="0"/>
              <a:t>2do </a:t>
            </a:r>
            <a:r>
              <a:rPr lang="es-CO" sz="1150" dirty="0" smtClean="0"/>
              <a:t>Momento </a:t>
            </a:r>
          </a:p>
          <a:p>
            <a:pPr algn="just"/>
            <a:r>
              <a:rPr lang="es-CO" sz="1150" dirty="0" smtClean="0"/>
              <a:t>Unas semanas después del evento </a:t>
            </a:r>
            <a:r>
              <a:rPr lang="es-CO" sz="1150" dirty="0"/>
              <a:t>y teniendo registro de los periodistas que decidieron entrar por la puerta #1, se les hará un </a:t>
            </a:r>
            <a:r>
              <a:rPr lang="es-CO" sz="1150" dirty="0" smtClean="0"/>
              <a:t>reconocimiento sorpresa </a:t>
            </a:r>
            <a:r>
              <a:rPr lang="es-CO" sz="1150" dirty="0"/>
              <a:t>por haber hecho parte del cambio y querer refrescar su rutina y darle </a:t>
            </a:r>
            <a:r>
              <a:rPr lang="es-CO" sz="1150" dirty="0" smtClean="0"/>
              <a:t>movimiento.</a:t>
            </a:r>
          </a:p>
          <a:p>
            <a:pPr algn="just"/>
            <a:r>
              <a:rPr lang="es-CO" sz="1150" dirty="0" smtClean="0"/>
              <a:t>Se les hará </a:t>
            </a:r>
            <a:r>
              <a:rPr lang="es-CO" sz="1150" dirty="0"/>
              <a:t>entrega de una bicicleta la </a:t>
            </a:r>
            <a:r>
              <a:rPr lang="es-CO" sz="1150" dirty="0" smtClean="0"/>
              <a:t>cual los invite a seguir realizando actividades físicas y les permita usarla dentro de sus rutinas de </a:t>
            </a:r>
            <a:r>
              <a:rPr lang="es-CO" sz="1150" dirty="0"/>
              <a:t>desplazamiento.</a:t>
            </a:r>
          </a:p>
        </p:txBody>
      </p:sp>
      <p:sp>
        <p:nvSpPr>
          <p:cNvPr id="11" name="1 Título"/>
          <p:cNvSpPr>
            <a:spLocks noGrp="1"/>
          </p:cNvSpPr>
          <p:nvPr>
            <p:ph type="title"/>
          </p:nvPr>
        </p:nvSpPr>
        <p:spPr>
          <a:xfrm>
            <a:off x="0" y="205979"/>
            <a:ext cx="9144000" cy="857250"/>
          </a:xfrm>
        </p:spPr>
        <p:txBody>
          <a:bodyPr>
            <a:normAutofit fontScale="90000"/>
          </a:bodyPr>
          <a:lstStyle/>
          <a:p>
            <a:r>
              <a:rPr lang="es-CO" dirty="0" smtClean="0"/>
              <a:t>PLAN TÁCTICO </a:t>
            </a:r>
            <a:br>
              <a:rPr lang="es-CO" dirty="0" smtClean="0"/>
            </a:br>
            <a:r>
              <a:rPr lang="es-CO" sz="2600" dirty="0" smtClean="0"/>
              <a:t>FASE I: Pre Mundial</a:t>
            </a:r>
            <a:endParaRPr lang="es-CO" sz="26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896" y="51470"/>
            <a:ext cx="1440000" cy="1440000"/>
          </a:xfrm>
          <a:prstGeom prst="rect">
            <a:avLst/>
          </a:prstGeom>
          <a:ln>
            <a:noFill/>
          </a:ln>
          <a:effectLst>
            <a:outerShdw blurRad="292100" dist="139700" dir="2700000" algn="tl" rotWithShape="0">
              <a:srgbClr val="333333">
                <a:alpha val="65000"/>
              </a:srgbClr>
            </a:outerShdw>
          </a:effectLst>
        </p:spPr>
      </p:pic>
      <p:pic>
        <p:nvPicPr>
          <p:cNvPr id="12" name="11 Imagen"/>
          <p:cNvPicPr>
            <a:picLocks noChangeAspect="1"/>
          </p:cNvPicPr>
          <p:nvPr/>
        </p:nvPicPr>
        <p:blipFill rotWithShape="1">
          <a:blip r:embed="rId3" cstate="print">
            <a:extLst>
              <a:ext uri="{28A0092B-C50C-407E-A947-70E740481C1C}">
                <a14:useLocalDpi xmlns:a14="http://schemas.microsoft.com/office/drawing/2010/main" val="0"/>
              </a:ext>
            </a:extLst>
          </a:blip>
          <a:srcRect b="14920"/>
          <a:stretch/>
        </p:blipFill>
        <p:spPr>
          <a:xfrm>
            <a:off x="155066" y="-92546"/>
            <a:ext cx="2256694" cy="1440000"/>
          </a:xfrm>
          <a:prstGeom prst="rect">
            <a:avLst/>
          </a:prstGeom>
          <a:ln>
            <a:noFill/>
          </a:ln>
          <a:effectLst>
            <a:outerShdw blurRad="190500" algn="tl" rotWithShape="0">
              <a:srgbClr val="000000">
                <a:alpha val="70000"/>
              </a:srgbClr>
            </a:outerShdw>
          </a:effectLst>
        </p:spPr>
      </p:pic>
      <p:pic>
        <p:nvPicPr>
          <p:cNvPr id="19" name="18 Imagen"/>
          <p:cNvPicPr>
            <a:picLocks noChangeAspect="1"/>
          </p:cNvPicPr>
          <p:nvPr/>
        </p:nvPicPr>
        <p:blipFill rotWithShape="1">
          <a:blip r:embed="rId4" cstate="print">
            <a:extLst>
              <a:ext uri="{28A0092B-C50C-407E-A947-70E740481C1C}">
                <a14:useLocalDpi xmlns:a14="http://schemas.microsoft.com/office/drawing/2010/main" val="0"/>
              </a:ext>
            </a:extLst>
          </a:blip>
          <a:srcRect t="5600" b="13842"/>
          <a:stretch/>
        </p:blipFill>
        <p:spPr>
          <a:xfrm>
            <a:off x="5148064" y="3435846"/>
            <a:ext cx="2590947" cy="16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608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5979"/>
            <a:ext cx="9144000" cy="857250"/>
          </a:xfrm>
        </p:spPr>
        <p:txBody>
          <a:bodyPr>
            <a:normAutofit fontScale="90000"/>
          </a:bodyPr>
          <a:lstStyle/>
          <a:p>
            <a:r>
              <a:rPr lang="es-CO" dirty="0" smtClean="0"/>
              <a:t>PLAN TÁCTICO </a:t>
            </a:r>
            <a:br>
              <a:rPr lang="es-CO" dirty="0" smtClean="0"/>
            </a:br>
            <a:r>
              <a:rPr lang="es-CO" sz="2600" dirty="0" smtClean="0"/>
              <a:t>FASE II: Post Mundial</a:t>
            </a:r>
            <a:endParaRPr lang="es-CO" sz="2600" dirty="0"/>
          </a:p>
        </p:txBody>
      </p:sp>
      <p:sp>
        <p:nvSpPr>
          <p:cNvPr id="3" name="2 Marcador de contenido"/>
          <p:cNvSpPr>
            <a:spLocks noGrp="1"/>
          </p:cNvSpPr>
          <p:nvPr>
            <p:ph idx="1"/>
          </p:nvPr>
        </p:nvSpPr>
        <p:spPr>
          <a:xfrm>
            <a:off x="107504" y="1563638"/>
            <a:ext cx="5400600" cy="3178448"/>
          </a:xfrm>
        </p:spPr>
        <p:txBody>
          <a:bodyPr>
            <a:noAutofit/>
          </a:bodyPr>
          <a:lstStyle/>
          <a:p>
            <a:pPr algn="just"/>
            <a:r>
              <a:rPr lang="es-CO" sz="1450" dirty="0"/>
              <a:t>A través de alianzas con las áreas de RRHH de diferentes empresas, se propone incentivar la </a:t>
            </a:r>
            <a:r>
              <a:rPr lang="es-CO" sz="1450" dirty="0" smtClean="0"/>
              <a:t>descarga de un software interactivo, desde </a:t>
            </a:r>
            <a:r>
              <a:rPr lang="es-CO" sz="1450" dirty="0"/>
              <a:t>la página de </a:t>
            </a:r>
            <a:r>
              <a:rPr lang="es-CO" sz="1450" dirty="0" smtClean="0"/>
              <a:t>Coca-Cola, el </a:t>
            </a:r>
            <a:r>
              <a:rPr lang="es-CO" sz="1450" dirty="0"/>
              <a:t>cual se active de manera inesperada en </a:t>
            </a:r>
            <a:r>
              <a:rPr lang="es-CO" sz="1450" dirty="0" smtClean="0"/>
              <a:t>algún </a:t>
            </a:r>
            <a:r>
              <a:rPr lang="es-CO" sz="1450" dirty="0"/>
              <a:t>momento de la semana e invite a la persona a tener una pausa </a:t>
            </a:r>
            <a:r>
              <a:rPr lang="es-CO" sz="1450" dirty="0" smtClean="0"/>
              <a:t>activa.</a:t>
            </a:r>
          </a:p>
          <a:p>
            <a:pPr algn="just"/>
            <a:r>
              <a:rPr lang="es-CO" sz="1450" dirty="0" smtClean="0"/>
              <a:t>Cada empleado podrá crear su propio perfil, escoger las actividades que desea realizar y llevar un registro de cómo refresca </a:t>
            </a:r>
            <a:r>
              <a:rPr lang="es-CO" sz="1450" dirty="0"/>
              <a:t>s</a:t>
            </a:r>
            <a:r>
              <a:rPr lang="es-CO" sz="1450" dirty="0" smtClean="0"/>
              <a:t>u </a:t>
            </a:r>
            <a:r>
              <a:rPr lang="es-CO" sz="1450" dirty="0"/>
              <a:t>rutina </a:t>
            </a:r>
            <a:r>
              <a:rPr lang="es-CO" sz="1450" dirty="0" smtClean="0"/>
              <a:t>y le da movimiento.</a:t>
            </a:r>
          </a:p>
          <a:p>
            <a:pPr algn="just"/>
            <a:r>
              <a:rPr lang="es-CO" sz="1450" dirty="0" smtClean="0"/>
              <a:t>De acuerdo a la disponibilidad de tiempo de cada persona (5, 10, y 15 minutos), el programa dará la opción de escoger el nivel de intensidad de la actividad (Intensidad </a:t>
            </a:r>
            <a:r>
              <a:rPr lang="es-CO" sz="1450" dirty="0"/>
              <a:t>a</a:t>
            </a:r>
            <a:r>
              <a:rPr lang="es-CO" sz="1450" dirty="0" smtClean="0"/>
              <a:t>lta, media y baja)</a:t>
            </a:r>
          </a:p>
          <a:p>
            <a:pPr algn="just"/>
            <a:r>
              <a:rPr lang="es-CO" sz="1450" dirty="0" smtClean="0"/>
              <a:t>Después de realizar la actividad del día, cada empleado tendrá la opción de invitar a sus amigos a moverse vía e-mail o utilizando redes sociales.</a:t>
            </a:r>
            <a:endParaRPr lang="es-CO" sz="1450" dirty="0"/>
          </a:p>
        </p:txBody>
      </p:sp>
      <p:sp>
        <p:nvSpPr>
          <p:cNvPr id="4" name="3 CuadroTexto"/>
          <p:cNvSpPr txBox="1"/>
          <p:nvPr/>
        </p:nvSpPr>
        <p:spPr>
          <a:xfrm>
            <a:off x="107504" y="1194306"/>
            <a:ext cx="7920880" cy="369332"/>
          </a:xfrm>
          <a:prstGeom prst="rect">
            <a:avLst/>
          </a:prstGeom>
          <a:noFill/>
        </p:spPr>
        <p:txBody>
          <a:bodyPr wrap="square" rtlCol="0">
            <a:spAutoFit/>
          </a:bodyPr>
          <a:lstStyle/>
          <a:p>
            <a:pPr lvl="0"/>
            <a:r>
              <a:rPr lang="es-CO" b="1" dirty="0"/>
              <a:t>Pausas activas </a:t>
            </a:r>
            <a:r>
              <a:rPr lang="es-CO" b="1" dirty="0" smtClean="0"/>
              <a:t>para </a:t>
            </a:r>
            <a:r>
              <a:rPr lang="es-CO" b="1" dirty="0"/>
              <a:t>refrescar las largas horas frente al computador</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211710"/>
            <a:ext cx="2608696" cy="18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032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10458"/>
            <a:ext cx="5328592" cy="2589484"/>
          </a:xfrm>
        </p:spPr>
        <p:txBody>
          <a:bodyPr>
            <a:noAutofit/>
          </a:bodyPr>
          <a:lstStyle/>
          <a:p>
            <a:pPr marL="0" indent="0" algn="just">
              <a:buNone/>
            </a:pPr>
            <a:r>
              <a:rPr lang="es-CO" sz="1300" dirty="0"/>
              <a:t>Para “Refrescar la rutina y darle movimiento” al tiempo libre que tienen los estudiantes entre sus clases, se propone instalar una especie de maquinas dispensadoras de movimiento en donde la persona pueda elegir que actividad que quiere realizar como: </a:t>
            </a:r>
          </a:p>
          <a:p>
            <a:pPr algn="just"/>
            <a:r>
              <a:rPr lang="es-CO" sz="1300" dirty="0"/>
              <a:t>¿Cuánto saltos puedes hacer el 30 segundos? El cual será medido por un tapete que se encuentra en la parte inferior de la máquina. </a:t>
            </a:r>
          </a:p>
          <a:p>
            <a:pPr algn="just"/>
            <a:r>
              <a:rPr lang="es-CO" sz="1300" dirty="0"/>
              <a:t>Rompecabezas para armar en el menor tiempo posible</a:t>
            </a:r>
          </a:p>
          <a:p>
            <a:pPr algn="just"/>
            <a:r>
              <a:rPr lang="es-CO" sz="1300" dirty="0" smtClean="0"/>
              <a:t>Tapete de coreografía que contabilice la mayor cantidad de pasos acertados en una canción.</a:t>
            </a:r>
          </a:p>
          <a:p>
            <a:pPr algn="just"/>
            <a:r>
              <a:rPr lang="es-CO" sz="1300" dirty="0" smtClean="0"/>
              <a:t>Juego </a:t>
            </a:r>
            <a:r>
              <a:rPr lang="es-CO" sz="1300" dirty="0"/>
              <a:t>de memoria que haga un conteo del número de secuencias que el usuario alcance. </a:t>
            </a:r>
          </a:p>
          <a:p>
            <a:pPr algn="just"/>
            <a:endParaRPr lang="es-CO" sz="600" dirty="0"/>
          </a:p>
          <a:p>
            <a:pPr marL="0" indent="0" algn="just">
              <a:buNone/>
            </a:pPr>
            <a:r>
              <a:rPr lang="es-CO" sz="1300" dirty="0" smtClean="0"/>
              <a:t>Las </a:t>
            </a:r>
            <a:r>
              <a:rPr lang="es-CO" sz="1300" dirty="0"/>
              <a:t>personas podrán competir con sus compañeros, pasar un momento divertido y ganar productos Coca-Cola si </a:t>
            </a:r>
            <a:r>
              <a:rPr lang="es-CO" sz="1300" dirty="0" smtClean="0"/>
              <a:t>superan los puntajes mayores en </a:t>
            </a:r>
            <a:r>
              <a:rPr lang="es-CO" sz="1300" dirty="0"/>
              <a:t>cada actividad.</a:t>
            </a:r>
          </a:p>
        </p:txBody>
      </p:sp>
      <p:sp>
        <p:nvSpPr>
          <p:cNvPr id="8" name="7 CuadroTexto"/>
          <p:cNvSpPr txBox="1"/>
          <p:nvPr/>
        </p:nvSpPr>
        <p:spPr>
          <a:xfrm>
            <a:off x="251520" y="1347614"/>
            <a:ext cx="7920880" cy="369332"/>
          </a:xfrm>
          <a:prstGeom prst="rect">
            <a:avLst/>
          </a:prstGeom>
          <a:noFill/>
        </p:spPr>
        <p:txBody>
          <a:bodyPr wrap="square" rtlCol="0">
            <a:spAutoFit/>
          </a:bodyPr>
          <a:lstStyle/>
          <a:p>
            <a:r>
              <a:rPr lang="es-CO" b="1" dirty="0"/>
              <a:t>Puntos de actividad </a:t>
            </a:r>
            <a:r>
              <a:rPr lang="es-CO" b="1" dirty="0" smtClean="0"/>
              <a:t>en Universidades</a:t>
            </a:r>
            <a:endParaRPr lang="es-CO" b="1" dirty="0"/>
          </a:p>
        </p:txBody>
      </p:sp>
      <p:sp>
        <p:nvSpPr>
          <p:cNvPr id="6" name="1 Título"/>
          <p:cNvSpPr>
            <a:spLocks noGrp="1"/>
          </p:cNvSpPr>
          <p:nvPr>
            <p:ph type="title"/>
          </p:nvPr>
        </p:nvSpPr>
        <p:spPr>
          <a:xfrm>
            <a:off x="0" y="205979"/>
            <a:ext cx="9144000" cy="857250"/>
          </a:xfrm>
        </p:spPr>
        <p:txBody>
          <a:bodyPr>
            <a:normAutofit fontScale="90000"/>
          </a:bodyPr>
          <a:lstStyle/>
          <a:p>
            <a:r>
              <a:rPr lang="es-CO" dirty="0" smtClean="0"/>
              <a:t>PLAN TÁCTICO </a:t>
            </a:r>
            <a:br>
              <a:rPr lang="es-CO" dirty="0" smtClean="0"/>
            </a:br>
            <a:r>
              <a:rPr lang="es-CO" sz="2600" dirty="0" smtClean="0"/>
              <a:t>FASE II: Post Mundial</a:t>
            </a:r>
            <a:endParaRPr lang="es-CO" sz="26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344797"/>
            <a:ext cx="3600000" cy="36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0320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7">
      <a:majorFont>
        <a:latin typeface="Franklin Gothic Demi Cond"/>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1127</Words>
  <Application>Microsoft Office PowerPoint</Application>
  <PresentationFormat>Presentación en pantalla (16:9)</PresentationFormat>
  <Paragraphs>71</Paragraphs>
  <Slides>10</Slides>
  <Notes>3</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“Refresca tu rutina y dale movimiento”</vt:lpstr>
      <vt:lpstr>SLIDE DE RESUMEN</vt:lpstr>
      <vt:lpstr>OBJETIVOS</vt:lpstr>
      <vt:lpstr>AUDIENCIAS</vt:lpstr>
      <vt:lpstr>IDEA CREATIVA</vt:lpstr>
      <vt:lpstr>PLAN TÁCTICO  FASE I: Pre Mundial</vt:lpstr>
      <vt:lpstr>PLAN TÁCTICO  FASE I: Pre Mundial</vt:lpstr>
      <vt:lpstr>PLAN TÁCTICO  FASE II: Post Mundial</vt:lpstr>
      <vt:lpstr>PLAN TÁCTICO  FASE II: Post Mundial</vt:lpstr>
      <vt:lpstr>PLAN TÁCTICO  FASE II: Post Mundial</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Aprovechar el tiempo inactivo que tenemos todos los días</dc:title>
  <dc:creator>Puerta, Adriana</dc:creator>
  <cp:lastModifiedBy>Echeverri, Catalina</cp:lastModifiedBy>
  <cp:revision>65</cp:revision>
  <dcterms:created xsi:type="dcterms:W3CDTF">2014-03-08T00:24:25Z</dcterms:created>
  <dcterms:modified xsi:type="dcterms:W3CDTF">2014-03-09T19:33:43Z</dcterms:modified>
</cp:coreProperties>
</file>