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6" r:id="rId9"/>
    <p:sldId id="263" r:id="rId10"/>
    <p:sldId id="267" r:id="rId11"/>
  </p:sldIdLst>
  <p:sldSz cx="9144000" cy="6858000" type="screen4x3"/>
  <p:notesSz cx="6934200" cy="9220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gonzalez" initials="d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9T12:38:19.224" idx="1">
    <p:pos x="748" y="2519"/>
    <p:text>Creative Commons – Attribution (CC BY 3.0) 
Internet designed by Rafa Bosch from the Noun Project</p:text>
  </p:cm>
  <p:cm authorId="0" dt="2014-03-09T12:42:49.028" idx="3">
    <p:pos x="778" y="3158"/>
    <p:text>Creative Commons – Attribution (CC BY 3.0) 
Newspaper designed by Diego Naive from the Noun Project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9T15:38:34.487" idx="9">
    <p:pos x="2371" y="2840"/>
    <p:text>Creative Commons – Attribution (CC BY 3.0) 
Happy designed by Lemon Liu from the Noun Project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9T16:49:01.930" idx="14">
    <p:pos x="2475" y="2628"/>
    <p:text>Creative Commons – Attribution (CC BY 3.0) 
Message designed by Benni from the Noun Project</p:text>
  </p:cm>
  <p:cm authorId="0" dt="2014-03-09T16:51:23.360" idx="15">
    <p:pos x="845" y="2631"/>
    <p:text>Creative Commons – Attribution (CC BY 3.0) 
Radar designed by Paul te Kortschot from the Noun Project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9T13:25:44.346" idx="4">
    <p:pos x="723" y="1433"/>
    <p:text>Creative Commons – Attribution (CC BY 3.0) 
Research designed by Brennan Novak from the Noun Project
</p:text>
  </p:cm>
  <p:cm authorId="0" dt="2014-03-09T13:32:19.271" idx="5">
    <p:pos x="849" y="2795"/>
    <p:text>Creative Commons – Attribution (CC BY 3.0) 
Drink designed by David Cadusseau from the Noun Project
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4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58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5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1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60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12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3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672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95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26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23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6F07-0461-4F52-B8E1-7BAB6D9FA6B6}" type="datetimeFigureOut">
              <a:rPr lang="es-CO" smtClean="0"/>
              <a:pPr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F642-5144-4236-8776-5097EDE45E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87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omments" Target="../comments/commen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comments" Target="../comments/comment3.xml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36370" y="2130358"/>
            <a:ext cx="3911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2x1 en Movimiento</a:t>
            </a:r>
            <a:endParaRPr lang="es-CO" sz="3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96326" y="2710661"/>
            <a:ext cx="3496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2x1 en Movimiento</a:t>
            </a:r>
            <a:endParaRPr lang="es-CO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31632" y="3276273"/>
            <a:ext cx="307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2x1 en Movimiento</a:t>
            </a:r>
            <a:endParaRPr lang="es-CO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25538" y="3769876"/>
            <a:ext cx="266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2x1 en Movimiento</a:t>
            </a:r>
            <a:endParaRPr lang="es-CO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78335" y="4191471"/>
            <a:ext cx="2255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2x1 en Movimiento</a:t>
            </a:r>
            <a:endParaRPr lang="es-CO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22073" y="4541058"/>
            <a:ext cx="20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2x1 en Movimiento</a:t>
            </a:r>
            <a:endParaRPr lang="es-CO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55309" y="4859868"/>
            <a:ext cx="184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2x1 en Movimiento</a:t>
            </a:r>
            <a:endParaRPr lang="es-CO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450" t="15840" r="12251" b="13601"/>
          <a:stretch>
            <a:fillRect/>
          </a:stretch>
        </p:blipFill>
        <p:spPr bwMode="auto">
          <a:xfrm>
            <a:off x="645358" y="303637"/>
            <a:ext cx="1910417" cy="139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7000" t="14400" r="12251" b="12881"/>
          <a:stretch>
            <a:fillRect/>
          </a:stretch>
        </p:blipFill>
        <p:spPr bwMode="auto">
          <a:xfrm>
            <a:off x="3491880" y="332656"/>
            <a:ext cx="1781666" cy="133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26550" t="15120" r="12251" b="11441"/>
          <a:stretch>
            <a:fillRect/>
          </a:stretch>
        </p:blipFill>
        <p:spPr bwMode="auto">
          <a:xfrm>
            <a:off x="6588224" y="350658"/>
            <a:ext cx="1800200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791091" y="2192084"/>
            <a:ext cx="7560840" cy="2677656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400" b="1" dirty="0" smtClean="0">
                <a:latin typeface="Franklin Gothic Book" panose="020B0503020102020204" pitchFamily="34" charset="0"/>
              </a:rPr>
              <a:t>Coca-Cola hoy quiere ser parte de la solución promoviendo la actividad física e invitando a realizarla en la vida cotidiana; buscamos que las personas cambien su actitud por una más activa y saludable.</a:t>
            </a:r>
          </a:p>
          <a:p>
            <a:pPr algn="just"/>
            <a:endParaRPr lang="es-CO" sz="1400" b="1" dirty="0" smtClean="0">
              <a:latin typeface="Franklin Gothic Book" panose="020B0503020102020204" pitchFamily="34" charset="0"/>
            </a:endParaRPr>
          </a:p>
          <a:p>
            <a:r>
              <a:rPr lang="es-CO" sz="1400" b="1" dirty="0" smtClean="0">
                <a:latin typeface="Franklin Gothic Book" panose="020B0503020102020204" pitchFamily="34" charset="0"/>
              </a:rPr>
              <a:t>El sedentarismo se puede reducir con el apoyo de organizaciones públicas alineadas a este propósito, queremos aproximarnos desde los medios más cercanos a los hábitos de los colombianos.</a:t>
            </a:r>
          </a:p>
          <a:p>
            <a:r>
              <a:rPr lang="es-CO" sz="1400" b="1" dirty="0" smtClean="0">
                <a:latin typeface="Franklin Gothic Book" panose="020B0503020102020204" pitchFamily="34" charset="0"/>
              </a:rPr>
              <a:t/>
            </a:r>
            <a:br>
              <a:rPr lang="es-CO" sz="1400" b="1" dirty="0" smtClean="0">
                <a:latin typeface="Franklin Gothic Book" panose="020B0503020102020204" pitchFamily="34" charset="0"/>
              </a:rPr>
            </a:br>
            <a:r>
              <a:rPr lang="es-CO" sz="1400" b="1" dirty="0" smtClean="0">
                <a:latin typeface="Franklin Gothic Book" panose="020B0503020102020204" pitchFamily="34" charset="0"/>
              </a:rPr>
              <a:t>El mundo moderno ha transformado nuestros hábitos más humanos, por el uso herramientas con las cuales ahorramos energía y tiempo. Utilicémoslas para recordar que cada acción vale un esfuerzo, empoderando nuestra fuerza de voluntad con la creación de mensajes que sensibilicen y generen un cambio de actitud.</a:t>
            </a:r>
            <a:endParaRPr lang="es-CO" sz="1400" dirty="0">
              <a:latin typeface="Franklin Gothic Book" panose="020B05030201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7035" y="5517232"/>
            <a:ext cx="115212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Twitteraton</a:t>
            </a:r>
            <a:endParaRPr lang="es-CO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55187" y="5517232"/>
            <a:ext cx="122413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Activaciones de marca</a:t>
            </a:r>
            <a:endParaRPr lang="es-CO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95347" y="5517232"/>
            <a:ext cx="194421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App</a:t>
            </a:r>
            <a:r>
              <a:rPr lang="es-CO" sz="1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con Aliados Gubernamentales</a:t>
            </a:r>
            <a:endParaRPr lang="es-CO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55587" y="5517232"/>
            <a:ext cx="187220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Investigación con Aliados Académicos</a:t>
            </a:r>
            <a:endParaRPr lang="es-CO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308304" y="5517232"/>
            <a:ext cx="115212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Plan de Medios</a:t>
            </a:r>
            <a:endParaRPr lang="es-CO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COCA COLA _ YOUNG LIONS CO\IMÁGENES\LDF-JPV-00238.jpg"/>
          <p:cNvPicPr>
            <a:picLocks noChangeAspect="1" noChangeArrowheads="1"/>
          </p:cNvPicPr>
          <p:nvPr/>
        </p:nvPicPr>
        <p:blipFill>
          <a:blip r:embed="rId2" cstate="print"/>
          <a:srcRect r="360"/>
          <a:stretch>
            <a:fillRect/>
          </a:stretch>
        </p:blipFill>
        <p:spPr bwMode="auto">
          <a:xfrm>
            <a:off x="-36512" y="692696"/>
            <a:ext cx="9180512" cy="626469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-36512" y="0"/>
            <a:ext cx="918051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Sedentarismo y malos hábitos alimenticios </a:t>
            </a:r>
          </a:p>
          <a:p>
            <a:pPr algn="ctr"/>
            <a:r>
              <a:rPr lang="es-CO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Problemas para la salud pública en Colombia</a:t>
            </a:r>
            <a:endParaRPr lang="es-CO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692696"/>
            <a:ext cx="91805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dirty="0" smtClean="0">
                <a:solidFill>
                  <a:srgbClr val="FF0000"/>
                </a:solidFill>
                <a:latin typeface="Gotham Rounded Bold" pitchFamily="50" charset="0"/>
              </a:rPr>
              <a:t>                  </a:t>
            </a:r>
            <a:r>
              <a:rPr lang="es-CO" sz="2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quiere ser parte de la Solución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1152128" cy="3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COCA COLA _ YOUNG LIONS CO\IMÁGENES\ESY-002292641.jpg"/>
          <p:cNvPicPr>
            <a:picLocks noChangeAspect="1" noChangeArrowheads="1"/>
          </p:cNvPicPr>
          <p:nvPr/>
        </p:nvPicPr>
        <p:blipFill>
          <a:blip r:embed="rId2" cstate="print"/>
          <a:srcRect l="5156" r="5955"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-108520" y="6311061"/>
            <a:ext cx="9252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C0000"/>
                </a:solidFill>
                <a:latin typeface="Franklin Gothic Book" panose="020B0503020102020204" pitchFamily="34" charset="0"/>
              </a:rPr>
              <a:t>Utilicemos las herramientas que nos impulsan al sedentarismo, para recuperar nuestros hábitos más humanos</a:t>
            </a:r>
            <a:endParaRPr lang="es-CO" b="1" dirty="0">
              <a:solidFill>
                <a:srgbClr val="CC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08520" y="0"/>
            <a:ext cx="9252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Franklin Gothic Book" panose="020B0503020102020204" pitchFamily="34" charset="0"/>
              </a:rPr>
              <a:t>¡¡¡Cada acción vale un esfuerzo!!!</a:t>
            </a:r>
          </a:p>
          <a:p>
            <a:pPr algn="ctr"/>
            <a:r>
              <a:rPr lang="es-CO" b="1" dirty="0" smtClean="0">
                <a:latin typeface="Franklin Gothic Book" panose="020B0503020102020204" pitchFamily="34" charset="0"/>
              </a:rPr>
              <a:t>¡¡¡Empoderemos nuestra fuerza de voluntad</a:t>
            </a:r>
            <a:r>
              <a:rPr lang="es-CO" b="1" dirty="0" smtClean="0">
                <a:latin typeface="Gotham Rounded Bold" pitchFamily="50" charset="0"/>
              </a:rPr>
              <a:t>!!!</a:t>
            </a:r>
            <a:endParaRPr lang="es-CO" b="1" dirty="0">
              <a:latin typeface="Gotham Rounded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COCA COLA _ YOUNG LIONS CO\IMÁGENES\ESY-00209984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89032" cy="695739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280891" y="1844824"/>
            <a:ext cx="5410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 smtClean="0">
                <a:latin typeface="Franklin Gothic Book" panose="020B0503020102020204" pitchFamily="34" charset="0"/>
              </a:rPr>
              <a:t>¡¡¡ Empecemos ya !!!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71583" y="2996952"/>
            <a:ext cx="5662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latin typeface="Franklin Gothic Book" panose="020B0503020102020204" pitchFamily="34" charset="0"/>
              </a:rPr>
              <a:t>Necesitamos mensajes que sensibilicen y </a:t>
            </a:r>
          </a:p>
          <a:p>
            <a:pPr algn="ctr"/>
            <a:r>
              <a:rPr lang="es-CO" sz="2400" b="1" dirty="0" smtClean="0">
                <a:latin typeface="Franklin Gothic Book" panose="020B0503020102020204" pitchFamily="34" charset="0"/>
              </a:rPr>
              <a:t>generen un cambio de actitud</a:t>
            </a:r>
            <a:endParaRPr lang="es-CO" sz="2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12056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5496" y="908720"/>
            <a:ext cx="526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Gotham Rounded Bold" pitchFamily="50" charset="0"/>
              </a:rPr>
              <a:t>#</a:t>
            </a:r>
            <a:r>
              <a:rPr lang="es-CO" dirty="0" err="1" smtClean="0">
                <a:solidFill>
                  <a:schemeClr val="bg1"/>
                </a:solidFill>
                <a:latin typeface="Gotham Rounded Bold" pitchFamily="50" charset="0"/>
              </a:rPr>
              <a:t>TwiteratonCocaCola</a:t>
            </a:r>
            <a:r>
              <a:rPr lang="es-CO" dirty="0" smtClean="0">
                <a:solidFill>
                  <a:schemeClr val="bg1"/>
                </a:solidFill>
                <a:latin typeface="Gotham Rounded Bold" pitchFamily="50" charset="0"/>
              </a:rPr>
              <a:t> #</a:t>
            </a:r>
            <a:r>
              <a:rPr lang="es-CO" dirty="0" err="1" smtClean="0">
                <a:solidFill>
                  <a:schemeClr val="bg1"/>
                </a:solidFill>
                <a:latin typeface="Gotham Rounded Bold" pitchFamily="50" charset="0"/>
              </a:rPr>
              <a:t>MoverseEsFelicidad</a:t>
            </a:r>
            <a:endParaRPr lang="es-CO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23528" y="3861048"/>
            <a:ext cx="912101" cy="864096"/>
            <a:chOff x="251520" y="2924944"/>
            <a:chExt cx="1368152" cy="1296144"/>
          </a:xfrm>
        </p:grpSpPr>
        <p:sp>
          <p:nvSpPr>
            <p:cNvPr id="8" name="7 Elipse"/>
            <p:cNvSpPr/>
            <p:nvPr/>
          </p:nvSpPr>
          <p:spPr>
            <a:xfrm>
              <a:off x="251520" y="2924944"/>
              <a:ext cx="1368152" cy="12961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131892"/>
              <a:ext cx="1152128" cy="80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CuadroTexto"/>
          <p:cNvSpPr txBox="1"/>
          <p:nvPr/>
        </p:nvSpPr>
        <p:spPr>
          <a:xfrm>
            <a:off x="1403648" y="2060848"/>
            <a:ext cx="618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Franklin Gothic Book" panose="020B0503020102020204" pitchFamily="34" charset="0"/>
              </a:rPr>
              <a:t>Convocatoria a través de @</a:t>
            </a:r>
            <a:r>
              <a:rPr lang="es-CO" b="1" dirty="0" err="1" smtClean="0">
                <a:latin typeface="Franklin Gothic Book" panose="020B0503020102020204" pitchFamily="34" charset="0"/>
              </a:rPr>
              <a:t>CocaColaCol</a:t>
            </a:r>
            <a:r>
              <a:rPr lang="es-CO" b="1" dirty="0" smtClean="0">
                <a:latin typeface="Franklin Gothic Book" panose="020B0503020102020204" pitchFamily="34" charset="0"/>
              </a:rPr>
              <a:t> y </a:t>
            </a:r>
            <a:r>
              <a:rPr lang="es-CO" b="1" dirty="0" err="1" smtClean="0">
                <a:latin typeface="Franklin Gothic Book" panose="020B0503020102020204" pitchFamily="34" charset="0"/>
              </a:rPr>
              <a:t>twitteros</a:t>
            </a:r>
            <a:r>
              <a:rPr lang="es-CO" b="1" dirty="0" smtClean="0">
                <a:latin typeface="Franklin Gothic Book" panose="020B0503020102020204" pitchFamily="34" charset="0"/>
              </a:rPr>
              <a:t> influyentes</a:t>
            </a:r>
            <a:endParaRPr lang="es-CO" b="1" dirty="0">
              <a:latin typeface="Franklin Gothic Book" panose="020B0503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29118" y="4005064"/>
            <a:ext cx="6127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Franklin Gothic Book" panose="020B0503020102020204" pitchFamily="34" charset="0"/>
              </a:rPr>
              <a:t>Seremos </a:t>
            </a:r>
            <a:r>
              <a:rPr lang="es-CO" b="1" dirty="0" err="1" smtClean="0">
                <a:latin typeface="Franklin Gothic Book" panose="020B0503020102020204" pitchFamily="34" charset="0"/>
              </a:rPr>
              <a:t>Trending</a:t>
            </a:r>
            <a:r>
              <a:rPr lang="es-CO" b="1" dirty="0" smtClean="0">
                <a:latin typeface="Franklin Gothic Book" panose="020B0503020102020204" pitchFamily="34" charset="0"/>
              </a:rPr>
              <a:t> </a:t>
            </a:r>
            <a:r>
              <a:rPr lang="es-CO" b="1" dirty="0" err="1" smtClean="0">
                <a:latin typeface="Franklin Gothic Book" panose="020B0503020102020204" pitchFamily="34" charset="0"/>
              </a:rPr>
              <a:t>Topic</a:t>
            </a:r>
            <a:r>
              <a:rPr lang="es-CO" b="1" dirty="0" smtClean="0">
                <a:latin typeface="Franklin Gothic Book" panose="020B0503020102020204" pitchFamily="34" charset="0"/>
              </a:rPr>
              <a:t> el día del evento. </a:t>
            </a:r>
            <a:r>
              <a:rPr lang="es-CO" b="1" dirty="0" err="1" smtClean="0">
                <a:latin typeface="Franklin Gothic Book" panose="020B0503020102020204" pitchFamily="34" charset="0"/>
              </a:rPr>
              <a:t>Tuits</a:t>
            </a:r>
            <a:r>
              <a:rPr lang="es-CO" b="1" dirty="0" smtClean="0">
                <a:latin typeface="Franklin Gothic Book" panose="020B0503020102020204" pitchFamily="34" charset="0"/>
              </a:rPr>
              <a:t> con mensajes</a:t>
            </a:r>
          </a:p>
          <a:p>
            <a:r>
              <a:rPr lang="es-CO" b="1" dirty="0" smtClean="0">
                <a:latin typeface="Franklin Gothic Book" panose="020B0503020102020204" pitchFamily="34" charset="0"/>
              </a:rPr>
              <a:t>clave de Coca Cola. (Día Mundial de la actividad física)</a:t>
            </a:r>
            <a:endParaRPr lang="es-CO" b="1" dirty="0">
              <a:latin typeface="Franklin Gothic Book" panose="020B05030201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10577" y="2780928"/>
            <a:ext cx="6372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b="1" dirty="0" smtClean="0">
                <a:latin typeface="Franklin Gothic Book" panose="020B0503020102020204" pitchFamily="34" charset="0"/>
              </a:rPr>
              <a:t>Compra Coca Cola en un almacén de cadena / Los ingresos de</a:t>
            </a:r>
          </a:p>
          <a:p>
            <a:pPr algn="just"/>
            <a:r>
              <a:rPr lang="es-CO" b="1" dirty="0" smtClean="0">
                <a:latin typeface="Franklin Gothic Book" panose="020B0503020102020204" pitchFamily="34" charset="0"/>
              </a:rPr>
              <a:t>ese día se destinarán a la rehabilitación o construcción de</a:t>
            </a:r>
          </a:p>
          <a:p>
            <a:pPr algn="just"/>
            <a:r>
              <a:rPr lang="es-CO" b="1" dirty="0" smtClean="0">
                <a:latin typeface="Franklin Gothic Book" panose="020B0503020102020204" pitchFamily="34" charset="0"/>
              </a:rPr>
              <a:t>áreas de recreación en zonas de escasos recursos de tu ciudad</a:t>
            </a:r>
            <a:endParaRPr lang="es-CO" b="1" dirty="0">
              <a:latin typeface="Franklin Gothic Book" panose="020B0503020102020204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323528" y="2780928"/>
            <a:ext cx="912101" cy="864096"/>
            <a:chOff x="323528" y="2780928"/>
            <a:chExt cx="912101" cy="864096"/>
          </a:xfrm>
        </p:grpSpPr>
        <p:sp>
          <p:nvSpPr>
            <p:cNvPr id="14" name="13 Elipse"/>
            <p:cNvSpPr/>
            <p:nvPr/>
          </p:nvSpPr>
          <p:spPr>
            <a:xfrm>
              <a:off x="323528" y="2780928"/>
              <a:ext cx="912101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2852936"/>
              <a:ext cx="655372" cy="77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18 Elipse"/>
          <p:cNvSpPr/>
          <p:nvPr/>
        </p:nvSpPr>
        <p:spPr>
          <a:xfrm>
            <a:off x="323528" y="5013176"/>
            <a:ext cx="912101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5229200"/>
            <a:ext cx="626736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1 CuadroTexto"/>
          <p:cNvSpPr txBox="1"/>
          <p:nvPr/>
        </p:nvSpPr>
        <p:spPr>
          <a:xfrm>
            <a:off x="1403648" y="5157192"/>
            <a:ext cx="5630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Franklin Gothic Book" panose="020B0503020102020204" pitchFamily="34" charset="0"/>
              </a:rPr>
              <a:t>Plan de medios pre y post al evento. Gestión en medios </a:t>
            </a:r>
          </a:p>
          <a:p>
            <a:r>
              <a:rPr lang="es-CO" b="1" dirty="0" smtClean="0">
                <a:latin typeface="Franklin Gothic Book" panose="020B0503020102020204" pitchFamily="34" charset="0"/>
              </a:rPr>
              <a:t>de comunicación de objetivos planteados y resultados. </a:t>
            </a:r>
            <a:br>
              <a:rPr lang="es-CO" b="1" dirty="0" smtClean="0">
                <a:latin typeface="Franklin Gothic Book" panose="020B0503020102020204" pitchFamily="34" charset="0"/>
              </a:rPr>
            </a:br>
            <a:r>
              <a:rPr lang="es-CO" b="1" dirty="0" smtClean="0">
                <a:latin typeface="Franklin Gothic Book" panose="020B0503020102020204" pitchFamily="34" charset="0"/>
              </a:rPr>
              <a:t>Seguimiento al desarrollo de las futuras obras.</a:t>
            </a:r>
            <a:endParaRPr lang="es-CO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Z:\COCA COLA _ YOUNG LIONS CO\IMÁGENES\Tagxedo BTL Coca Cola.jpg"/>
          <p:cNvPicPr>
            <a:picLocks noChangeAspect="1" noChangeArrowheads="1"/>
          </p:cNvPicPr>
          <p:nvPr/>
        </p:nvPicPr>
        <p:blipFill>
          <a:blip r:embed="rId2" cstate="print"/>
          <a:srcRect l="1890" t="2124" r="1721" b="6563"/>
          <a:stretch>
            <a:fillRect/>
          </a:stretch>
        </p:blipFill>
        <p:spPr bwMode="auto">
          <a:xfrm>
            <a:off x="4067944" y="2348880"/>
            <a:ext cx="3888432" cy="3278482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426242" y="836712"/>
            <a:ext cx="472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2. Coca </a:t>
            </a:r>
            <a:r>
              <a:rPr lang="es-CO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Cola por un minuto de esfuerzo y </a:t>
            </a:r>
            <a:br>
              <a:rPr lang="es-CO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s-CO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comparte tu felicidad</a:t>
            </a:r>
            <a:endParaRPr lang="es-CO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88975" y="1772816"/>
            <a:ext cx="547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latin typeface="Franklin Gothic Book" panose="020B0503020102020204" pitchFamily="34" charset="0"/>
              </a:rPr>
              <a:t>Algo bueno siempre requiere un grado de esfuerzo</a:t>
            </a:r>
            <a:br>
              <a:rPr lang="es-CO" b="1" dirty="0" smtClean="0">
                <a:latin typeface="Franklin Gothic Book" panose="020B0503020102020204" pitchFamily="34" charset="0"/>
              </a:rPr>
            </a:br>
            <a:r>
              <a:rPr lang="es-CO" b="1" dirty="0" smtClean="0">
                <a:latin typeface="Franklin Gothic Book" panose="020B0503020102020204" pitchFamily="34" charset="0"/>
              </a:rPr>
              <a:t> ¿ Por qué no asumes el reto de nuestra Lata Gigante?</a:t>
            </a:r>
            <a:endParaRPr lang="es-CO" b="1" dirty="0">
              <a:latin typeface="Franklin Gothic Book" panose="020B05030201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5510262"/>
            <a:ext cx="95770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Franklin Gothic Book" panose="020B0503020102020204" pitchFamily="34" charset="0"/>
              </a:rPr>
              <a:t>En puntos estratégicos de las ciudades, una lata gigante aparece inesperadamente. </a:t>
            </a:r>
          </a:p>
          <a:p>
            <a:r>
              <a:rPr lang="es-CO" sz="1400" b="1" dirty="0" smtClean="0">
                <a:latin typeface="Franklin Gothic Book" panose="020B0503020102020204" pitchFamily="34" charset="0"/>
              </a:rPr>
              <a:t>Junto a ella, la opción de asumir un reto regalándole un minuto de ejercicio a tu entorno </a:t>
            </a:r>
            <a:br>
              <a:rPr lang="es-CO" sz="1400" b="1" dirty="0" smtClean="0">
                <a:latin typeface="Franklin Gothic Book" panose="020B0503020102020204" pitchFamily="34" charset="0"/>
              </a:rPr>
            </a:br>
            <a:r>
              <a:rPr lang="es-CO" sz="1400" b="1" dirty="0" smtClean="0">
                <a:latin typeface="Franklin Gothic Book" panose="020B0503020102020204" pitchFamily="34" charset="0"/>
              </a:rPr>
              <a:t>(en bicicletas estáticas o bandas caminadoras) para compartir dos </a:t>
            </a:r>
            <a:r>
              <a:rPr lang="es-CO" sz="1400" b="1" dirty="0" err="1" smtClean="0">
                <a:latin typeface="Franklin Gothic Book" panose="020B0503020102020204" pitchFamily="34" charset="0"/>
              </a:rPr>
              <a:t>Minilatas</a:t>
            </a:r>
            <a:r>
              <a:rPr lang="es-CO" sz="1400" b="1" dirty="0" smtClean="0">
                <a:latin typeface="Franklin Gothic Book" panose="020B0503020102020204" pitchFamily="34" charset="0"/>
              </a:rPr>
              <a:t> de </a:t>
            </a:r>
          </a:p>
          <a:p>
            <a:r>
              <a:rPr lang="es-CO" sz="1400" b="1" dirty="0" smtClean="0">
                <a:latin typeface="Franklin Gothic Book" panose="020B0503020102020204" pitchFamily="34" charset="0"/>
              </a:rPr>
              <a:t>felicidad con quien esté a tu lado.</a:t>
            </a:r>
          </a:p>
          <a:p>
            <a:pPr algn="ctr"/>
            <a:endParaRPr lang="es-CO" dirty="0">
              <a:latin typeface="Gotham Rounded Bold" pitchFamily="50" charset="0"/>
            </a:endParaRPr>
          </a:p>
        </p:txBody>
      </p:sp>
      <p:pic>
        <p:nvPicPr>
          <p:cNvPr id="5122" name="Picture 2" descr="Z:\COCA COLA _ YOUNG LIONS CO\IMÁGENES\TRI-10600489.jpg"/>
          <p:cNvPicPr>
            <a:picLocks noChangeAspect="1" noChangeArrowheads="1"/>
          </p:cNvPicPr>
          <p:nvPr/>
        </p:nvPicPr>
        <p:blipFill>
          <a:blip r:embed="rId3" cstate="print"/>
          <a:srcRect l="22085" t="18270" r="49034" b="20068"/>
          <a:stretch>
            <a:fillRect/>
          </a:stretch>
        </p:blipFill>
        <p:spPr bwMode="auto">
          <a:xfrm>
            <a:off x="323528" y="2780928"/>
            <a:ext cx="1728192" cy="274477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068960"/>
            <a:ext cx="864095" cy="54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65386">
            <a:off x="2373974" y="3103533"/>
            <a:ext cx="585101" cy="57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509120"/>
            <a:ext cx="703441" cy="6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509120"/>
            <a:ext cx="703441" cy="6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abajo"/>
          <p:cNvSpPr/>
          <p:nvPr/>
        </p:nvSpPr>
        <p:spPr>
          <a:xfrm>
            <a:off x="2915816" y="3717032"/>
            <a:ext cx="360040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144016" y="6453336"/>
            <a:ext cx="6516216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Registro de esto, dará insumos para acciones de PR en el futuro</a:t>
            </a:r>
          </a:p>
        </p:txBody>
      </p:sp>
    </p:spTree>
    <p:extLst>
      <p:ext uri="{BB962C8B-B14F-4D97-AF65-F5344CB8AC3E}">
        <p14:creationId xmlns:p14="http://schemas.microsoft.com/office/powerpoint/2010/main" val="632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GONZA~1\AppData\Local\Temp\simulador de fut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4" name="3 Redondear rectángulo de esquina del mismo lado"/>
          <p:cNvSpPr/>
          <p:nvPr/>
        </p:nvSpPr>
        <p:spPr>
          <a:xfrm>
            <a:off x="3419872" y="188640"/>
            <a:ext cx="3240360" cy="980728"/>
          </a:xfrm>
          <a:prstGeom prst="round2Same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Franklin Gothic Book" panose="020B0503020102020204" pitchFamily="34" charset="0"/>
              </a:rPr>
              <a:t>Simulador de penaltis en los principales Centros Comerciales de ciudades capital, </a:t>
            </a:r>
            <a:br>
              <a:rPr lang="es-CO" sz="1400" b="1" dirty="0" smtClean="0">
                <a:latin typeface="Franklin Gothic Book" panose="020B0503020102020204" pitchFamily="34" charset="0"/>
              </a:rPr>
            </a:br>
            <a:r>
              <a:rPr lang="es-CO" sz="1400" b="1" dirty="0" smtClean="0">
                <a:latin typeface="Franklin Gothic Book" panose="020B0503020102020204" pitchFamily="34" charset="0"/>
              </a:rPr>
              <a:t>antes y durante Brasil 2014</a:t>
            </a:r>
            <a:r>
              <a:rPr lang="es-CO" sz="1300" dirty="0" smtClean="0">
                <a:latin typeface="Gotham Rounded Bold" pitchFamily="50" charset="0"/>
              </a:rPr>
              <a:t>.</a:t>
            </a:r>
            <a:br>
              <a:rPr lang="es-CO" sz="1300" dirty="0" smtClean="0">
                <a:latin typeface="Gotham Rounded Bold" pitchFamily="50" charset="0"/>
              </a:rPr>
            </a:br>
            <a:endParaRPr lang="es-CO" sz="1300" dirty="0">
              <a:latin typeface="Gotham Rounded Bold" pitchFamily="50" charset="0"/>
            </a:endParaRPr>
          </a:p>
        </p:txBody>
      </p:sp>
      <p:sp>
        <p:nvSpPr>
          <p:cNvPr id="6" name="5 Redondear rectángulo de esquina del mismo lado"/>
          <p:cNvSpPr/>
          <p:nvPr/>
        </p:nvSpPr>
        <p:spPr>
          <a:xfrm>
            <a:off x="4644008" y="6309320"/>
            <a:ext cx="4499992" cy="548680"/>
          </a:xfrm>
          <a:prstGeom prst="round2Same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Franklin Gothic Book" panose="020B0503020102020204" pitchFamily="34" charset="0"/>
              </a:rPr>
              <a:t>Anótale un gol a la pereza y recibe una Coca Cola </a:t>
            </a:r>
            <a:br>
              <a:rPr lang="es-CO" sz="1600" b="1" dirty="0" smtClean="0">
                <a:latin typeface="Franklin Gothic Book" panose="020B0503020102020204" pitchFamily="34" charset="0"/>
              </a:rPr>
            </a:br>
            <a:r>
              <a:rPr lang="es-CO" sz="1600" b="1" dirty="0" smtClean="0">
                <a:latin typeface="Franklin Gothic Book" panose="020B0503020102020204" pitchFamily="34" charset="0"/>
              </a:rPr>
              <a:t>(‘</a:t>
            </a:r>
            <a:r>
              <a:rPr lang="es-CO" sz="1600" b="1" dirty="0" err="1" smtClean="0">
                <a:latin typeface="Franklin Gothic Book" panose="020B0503020102020204" pitchFamily="34" charset="0"/>
              </a:rPr>
              <a:t>brandeada</a:t>
            </a:r>
            <a:r>
              <a:rPr lang="es-CO" sz="1600" b="1" dirty="0" smtClean="0">
                <a:latin typeface="Franklin Gothic Book" panose="020B0503020102020204" pitchFamily="34" charset="0"/>
              </a:rPr>
              <a:t>’ con un valor: esfuerzo, unión, </a:t>
            </a:r>
            <a:r>
              <a:rPr lang="es-CO" sz="1600" b="1" dirty="0" err="1" smtClean="0">
                <a:latin typeface="Franklin Gothic Book" panose="020B0503020102020204" pitchFamily="34" charset="0"/>
              </a:rPr>
              <a:t>etc</a:t>
            </a:r>
            <a:r>
              <a:rPr lang="es-CO" sz="1600" b="1" dirty="0" smtClean="0">
                <a:latin typeface="Franklin Gothic Book" panose="020B0503020102020204" pitchFamily="34" charset="0"/>
              </a:rPr>
              <a:t>…) </a:t>
            </a:r>
            <a:endParaRPr lang="es-CO" sz="1600" b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COCA COLA _ YOUNG LIONS CO\Making Of\MockUp Iphone coca cola 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CF1"/>
              </a:clrFrom>
              <a:clrTo>
                <a:srgbClr val="EEECF1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36512" y="836712"/>
            <a:ext cx="4392488" cy="327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81328"/>
            <a:ext cx="671736" cy="330027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37312"/>
            <a:ext cx="970285" cy="348097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971564" cy="218234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733256"/>
            <a:ext cx="717479" cy="44600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3256"/>
            <a:ext cx="1007604" cy="244741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4211960" y="3214137"/>
            <a:ext cx="4104456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es-CO" sz="1200" b="1" dirty="0" smtClean="0">
                <a:latin typeface="Franklin Gothic Book" panose="020B0503020102020204" pitchFamily="34" charset="0"/>
              </a:rPr>
              <a:t>Ángela es sábado, recuerda que trotar aclara la mente, </a:t>
            </a:r>
            <a:br>
              <a:rPr lang="es-CO" sz="1200" b="1" dirty="0" smtClean="0">
                <a:latin typeface="Franklin Gothic Book" panose="020B0503020102020204" pitchFamily="34" charset="0"/>
              </a:rPr>
            </a:br>
            <a:r>
              <a:rPr lang="es-CO" sz="1200" b="1" dirty="0" smtClean="0">
                <a:latin typeface="Franklin Gothic Book" panose="020B0503020102020204" pitchFamily="34" charset="0"/>
              </a:rPr>
              <a:t>pon una buena canción y rompe la rutina   </a:t>
            </a:r>
            <a:endParaRPr lang="es-CO" sz="1200" b="1" dirty="0">
              <a:latin typeface="Franklin Gothic Book" panose="020B05030201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211960" y="4725144"/>
            <a:ext cx="4392488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es-CO" sz="1200" b="1" dirty="0" smtClean="0">
                <a:latin typeface="Franklin Gothic Book" panose="020B0503020102020204" pitchFamily="34" charset="0"/>
              </a:rPr>
              <a:t>Hola Maria hoy hay ciclo vía: aquí las rutas, corre como </a:t>
            </a:r>
            <a:br>
              <a:rPr lang="es-CO" sz="1200" b="1" dirty="0" smtClean="0">
                <a:latin typeface="Franklin Gothic Book" panose="020B0503020102020204" pitchFamily="34" charset="0"/>
              </a:rPr>
            </a:br>
            <a:r>
              <a:rPr lang="es-CO" sz="1200" b="1" dirty="0" smtClean="0">
                <a:latin typeface="Franklin Gothic Book" panose="020B0503020102020204" pitchFamily="34" charset="0"/>
              </a:rPr>
              <a:t>si el amor de tu vida te estuviera esperando en la meta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4211960" y="4221088"/>
            <a:ext cx="4355976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es-CO" sz="1200" b="1" dirty="0" smtClean="0">
                <a:latin typeface="Franklin Gothic Book" panose="020B0503020102020204" pitchFamily="34" charset="0"/>
              </a:rPr>
              <a:t>Camilo, hoy tienes otra oportunidad de lograrlo. </a:t>
            </a:r>
            <a:br>
              <a:rPr lang="es-CO" sz="1200" b="1" dirty="0" smtClean="0">
                <a:latin typeface="Franklin Gothic Book" panose="020B0503020102020204" pitchFamily="34" charset="0"/>
              </a:rPr>
            </a:br>
            <a:r>
              <a:rPr lang="es-CO" sz="1200" b="1" dirty="0" smtClean="0">
                <a:latin typeface="Franklin Gothic Book" panose="020B0503020102020204" pitchFamily="34" charset="0"/>
              </a:rPr>
              <a:t>Encuentra los ejercicios de estiramiento para tu rutina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645024"/>
            <a:ext cx="772691" cy="68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CuadroTexto"/>
          <p:cNvSpPr txBox="1"/>
          <p:nvPr/>
        </p:nvSpPr>
        <p:spPr>
          <a:xfrm>
            <a:off x="179512" y="4509120"/>
            <a:ext cx="230425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Franklin Gothic Book" panose="020B0503020102020204" pitchFamily="34" charset="0"/>
              </a:rPr>
              <a:t>Dime dónde estás y te diré qué es lo mas saludable, para comer, hacer o ver a tu alrededor</a:t>
            </a:r>
            <a:endParaRPr lang="es-CO" sz="1200" b="1" dirty="0">
              <a:latin typeface="Franklin Gothic Book" panose="020B050302010202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645024"/>
            <a:ext cx="766217" cy="70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uadroTexto"/>
          <p:cNvSpPr txBox="1"/>
          <p:nvPr/>
        </p:nvSpPr>
        <p:spPr>
          <a:xfrm>
            <a:off x="4211960" y="1916832"/>
            <a:ext cx="4896544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100" b="1" dirty="0" smtClean="0">
                <a:latin typeface="Franklin Gothic Book" panose="020B0503020102020204" pitchFamily="34" charset="0"/>
              </a:rPr>
              <a:t>Una aplicación, en el dispositivo que tal vez más usan las personas dentro y fuera de casa, te dará el primer impulso para mejorar tus hábitos…</a:t>
            </a:r>
            <a:endParaRPr lang="es-CO" sz="1100" b="1" dirty="0">
              <a:latin typeface="Franklin Gothic Book" panose="020B0503020102020204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51520" y="83671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Un momento clave del día, merece un mensaje especial</a:t>
            </a:r>
            <a:endParaRPr lang="es-CO" sz="2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555776" y="5949280"/>
            <a:ext cx="3417923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es-CO" sz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Trabajando de la mano con aliados públicos, </a:t>
            </a:r>
            <a:br>
              <a:rPr lang="es-CO" sz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s-CO" sz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proveedores de información de interés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4211960" y="3717032"/>
            <a:ext cx="4104456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es-CO" sz="1200" b="1" dirty="0" smtClean="0">
                <a:latin typeface="Franklin Gothic Book" panose="020B0503020102020204" pitchFamily="34" charset="0"/>
              </a:rPr>
              <a:t>Juan, el reto de hoy es utilizar todas las escaleras que puedas ¿ Te apuntas?</a:t>
            </a:r>
            <a:endParaRPr lang="es-CO" sz="1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908720"/>
            <a:ext cx="433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Gotham Rounded Bold" pitchFamily="50" charset="0"/>
              </a:rPr>
              <a:t>Sedentarismo en la Agenda Pública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76872"/>
            <a:ext cx="904561" cy="9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91680" y="2420888"/>
            <a:ext cx="603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Franklin Gothic Book" panose="020B0503020102020204" pitchFamily="34" charset="0"/>
              </a:rPr>
              <a:t>Una investigación hecha por un tercero pondrá el tema en la</a:t>
            </a:r>
            <a:br>
              <a:rPr lang="es-CO" dirty="0" smtClean="0">
                <a:latin typeface="Franklin Gothic Book" panose="020B0503020102020204" pitchFamily="34" charset="0"/>
              </a:rPr>
            </a:br>
            <a:r>
              <a:rPr lang="es-CO" dirty="0" smtClean="0">
                <a:latin typeface="Franklin Gothic Book" panose="020B0503020102020204" pitchFamily="34" charset="0"/>
              </a:rPr>
              <a:t>agenda pública, desde la perspectiva que queremos.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6992"/>
            <a:ext cx="625426" cy="86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3789040"/>
            <a:ext cx="808922" cy="5014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2142092" y="3356992"/>
            <a:ext cx="5327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dirty="0" smtClean="0">
                <a:latin typeface="Franklin Gothic Book" panose="020B0503020102020204" pitchFamily="34" charset="0"/>
              </a:rPr>
              <a:t>¿ Qué tanto ejercicio hacen los colombianos ? </a:t>
            </a:r>
            <a:br>
              <a:rPr lang="es-CO" dirty="0" smtClean="0">
                <a:latin typeface="Franklin Gothic Book" panose="020B0503020102020204" pitchFamily="34" charset="0"/>
              </a:rPr>
            </a:br>
            <a:r>
              <a:rPr lang="es-CO" dirty="0" smtClean="0">
                <a:latin typeface="Franklin Gothic Book" panose="020B0503020102020204" pitchFamily="34" charset="0"/>
              </a:rPr>
              <a:t>¿ Cuándo, dónde, por qué? ¿En qué están fallando? </a:t>
            </a:r>
            <a:br>
              <a:rPr lang="es-CO" dirty="0" smtClean="0">
                <a:latin typeface="Franklin Gothic Book" panose="020B0503020102020204" pitchFamily="34" charset="0"/>
              </a:rPr>
            </a:br>
            <a:r>
              <a:rPr lang="es-CO" dirty="0" smtClean="0">
                <a:latin typeface="Franklin Gothic Book" panose="020B0503020102020204" pitchFamily="34" charset="0"/>
              </a:rPr>
              <a:t>¿ Qué campañas públicas o privadas hay en el país?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37112"/>
            <a:ext cx="1095574" cy="14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2141226" y="4293096"/>
            <a:ext cx="4927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es-CO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CO" dirty="0" smtClean="0">
                <a:latin typeface="Franklin Gothic Book" panose="020B0503020102020204" pitchFamily="34" charset="0"/>
              </a:rPr>
              <a:t>Resultados: comunicación en medios nacionales</a:t>
            </a:r>
            <a:br>
              <a:rPr lang="es-CO" dirty="0" smtClean="0">
                <a:latin typeface="Franklin Gothic Book" panose="020B0503020102020204" pitchFamily="34" charset="0"/>
              </a:rPr>
            </a:br>
            <a:r>
              <a:rPr lang="es-CO" dirty="0" smtClean="0">
                <a:latin typeface="Franklin Gothic Book" panose="020B0503020102020204" pitchFamily="34" charset="0"/>
              </a:rPr>
              <a:t/>
            </a:r>
            <a:br>
              <a:rPr lang="es-CO" dirty="0" smtClean="0">
                <a:latin typeface="Franklin Gothic Book" panose="020B0503020102020204" pitchFamily="34" charset="0"/>
              </a:rPr>
            </a:b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19672" y="4964975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dirty="0" smtClean="0">
                <a:latin typeface="Franklin Gothic Book" panose="020B0503020102020204" pitchFamily="34" charset="0"/>
              </a:rPr>
              <a:t>Así se comportan los colombianos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>
                <a:latin typeface="Franklin Gothic Book" panose="020B0503020102020204" pitchFamily="34" charset="0"/>
              </a:rPr>
              <a:t>Estas compañías promueven  los buenos hábitos con sus colaboradores y público objetivo. 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>
                <a:latin typeface="Franklin Gothic Book" panose="020B0503020102020204" pitchFamily="34" charset="0"/>
              </a:rPr>
              <a:t>Coca Cola es una de ellas.</a:t>
            </a:r>
            <a:endParaRPr lang="es-CO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513</Words>
  <Application>Microsoft Office PowerPoint</Application>
  <PresentationFormat>Presentación en pantalla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González</dc:creator>
  <cp:lastModifiedBy>Natalia González</cp:lastModifiedBy>
  <cp:revision>63</cp:revision>
  <dcterms:created xsi:type="dcterms:W3CDTF">2014-03-09T16:15:12Z</dcterms:created>
  <dcterms:modified xsi:type="dcterms:W3CDTF">2014-03-10T00:59:28Z</dcterms:modified>
</cp:coreProperties>
</file>