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530" r:id="rId2"/>
    <p:sldId id="531" r:id="rId3"/>
    <p:sldId id="532" r:id="rId4"/>
    <p:sldId id="533" r:id="rId5"/>
    <p:sldId id="534" r:id="rId6"/>
    <p:sldId id="535" r:id="rId7"/>
    <p:sldId id="536" r:id="rId8"/>
    <p:sldId id="537" r:id="rId9"/>
    <p:sldId id="540" r:id="rId10"/>
    <p:sldId id="538" r:id="rId11"/>
  </p:sldIdLst>
  <p:sldSz cx="9144000" cy="5143500" type="screen16x9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18">
          <p15:clr>
            <a:srgbClr val="A4A3A4"/>
          </p15:clr>
        </p15:guide>
        <p15:guide id="2" orient="horz" pos="2872">
          <p15:clr>
            <a:srgbClr val="A4A3A4"/>
          </p15:clr>
        </p15:guide>
        <p15:guide id="3" orient="horz" pos="1621">
          <p15:clr>
            <a:srgbClr val="A4A3A4"/>
          </p15:clr>
        </p15:guide>
        <p15:guide id="4" orient="horz" pos="3239">
          <p15:clr>
            <a:srgbClr val="A4A3A4"/>
          </p15:clr>
        </p15:guide>
        <p15:guide id="5" orient="horz" pos="2796">
          <p15:clr>
            <a:srgbClr val="A4A3A4"/>
          </p15:clr>
        </p15:guide>
        <p15:guide id="6" orient="horz">
          <p15:clr>
            <a:srgbClr val="A4A3A4"/>
          </p15:clr>
        </p15:guide>
        <p15:guide id="7" orient="horz" pos="637">
          <p15:clr>
            <a:srgbClr val="A4A3A4"/>
          </p15:clr>
        </p15:guide>
        <p15:guide id="8" orient="horz" pos="218">
          <p15:clr>
            <a:srgbClr val="A4A3A4"/>
          </p15:clr>
        </p15:guide>
        <p15:guide id="9" orient="horz" pos="2867">
          <p15:clr>
            <a:srgbClr val="A4A3A4"/>
          </p15:clr>
        </p15:guide>
        <p15:guide id="10" orient="horz" pos="944">
          <p15:clr>
            <a:srgbClr val="A4A3A4"/>
          </p15:clr>
        </p15:guide>
        <p15:guide id="11" orient="horz" pos="287">
          <p15:clr>
            <a:srgbClr val="A4A3A4"/>
          </p15:clr>
        </p15:guide>
        <p15:guide id="12" pos="291">
          <p15:clr>
            <a:srgbClr val="A4A3A4"/>
          </p15:clr>
        </p15:guide>
        <p15:guide id="13" pos="5571">
          <p15:clr>
            <a:srgbClr val="A4A3A4"/>
          </p15:clr>
        </p15:guide>
        <p15:guide id="14" pos="2881">
          <p15:clr>
            <a:srgbClr val="A4A3A4"/>
          </p15:clr>
        </p15:guide>
        <p15:guide id="15" pos="188">
          <p15:clr>
            <a:srgbClr val="A4A3A4"/>
          </p15:clr>
        </p15:guide>
        <p15:guide id="16" pos="5148">
          <p15:clr>
            <a:srgbClr val="A4A3A4"/>
          </p15:clr>
        </p15:guide>
        <p15:guide id="17" pos="613">
          <p15:clr>
            <a:srgbClr val="A4A3A4"/>
          </p15:clr>
        </p15:guide>
        <p15:guide id="18" pos="443">
          <p15:clr>
            <a:srgbClr val="A4A3A4"/>
          </p15:clr>
        </p15:guide>
        <p15:guide id="19" pos="5306">
          <p15:clr>
            <a:srgbClr val="A4A3A4"/>
          </p15:clr>
        </p15:guide>
        <p15:guide id="20">
          <p15:clr>
            <a:srgbClr val="A4A3A4"/>
          </p15:clr>
        </p15:guide>
        <p15:guide id="21" pos="14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C26"/>
    <a:srgbClr val="EBBB21"/>
    <a:srgbClr val="325165"/>
    <a:srgbClr val="7DC9FB"/>
    <a:srgbClr val="43BBEF"/>
    <a:srgbClr val="2E1700"/>
    <a:srgbClr val="0B0D00"/>
    <a:srgbClr val="F8B529"/>
    <a:srgbClr val="04E399"/>
    <a:srgbClr val="FF65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815" autoAdjust="0"/>
  </p:normalViewPr>
  <p:slideViewPr>
    <p:cSldViewPr snapToGrid="0" snapToObjects="1" showGuides="1">
      <p:cViewPr varScale="1">
        <p:scale>
          <a:sx n="170" d="100"/>
          <a:sy n="170" d="100"/>
        </p:scale>
        <p:origin x="-680" y="-96"/>
      </p:cViewPr>
      <p:guideLst>
        <p:guide orient="horz" pos="3009"/>
        <p:guide orient="horz" pos="1571"/>
        <p:guide orient="horz" pos="126"/>
        <p:guide pos="5571"/>
        <p:guide pos="2941"/>
        <p:guide pos="18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 snapToObjects="1" showGuides="1">
      <p:cViewPr varScale="1">
        <p:scale>
          <a:sx n="84" d="100"/>
          <a:sy n="84" d="100"/>
        </p:scale>
        <p:origin x="-3804" y="-78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4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2126925586463"/>
          <c:y val="0.0457202327575486"/>
          <c:w val="0.327489630795241"/>
          <c:h val="0.90855953448490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Sheet1!$G$13</c:f>
              <c:strCache>
                <c:ptCount val="1"/>
                <c:pt idx="0">
                  <c:v>Transporte Publico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Sheet1!$H$13</c:f>
              <c:numCache>
                <c:formatCode>0.0%</c:formatCode>
                <c:ptCount val="1"/>
                <c:pt idx="0">
                  <c:v>0.0407830342577488</c:v>
                </c:pt>
              </c:numCache>
            </c:numRef>
          </c:val>
        </c:ser>
        <c:ser>
          <c:idx val="1"/>
          <c:order val="1"/>
          <c:tx>
            <c:strRef>
              <c:f>Sheet1!$G$14</c:f>
              <c:strCache>
                <c:ptCount val="1"/>
                <c:pt idx="0">
                  <c:v>Spotify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Sheet1!$H$14</c:f>
              <c:numCache>
                <c:formatCode>0.0%</c:formatCode>
                <c:ptCount val="1"/>
                <c:pt idx="0">
                  <c:v>0.0163132137030995</c:v>
                </c:pt>
              </c:numCache>
            </c:numRef>
          </c:val>
        </c:ser>
        <c:ser>
          <c:idx val="2"/>
          <c:order val="2"/>
          <c:tx>
            <c:strRef>
              <c:f>Sheet1!$G$15</c:f>
              <c:strCache>
                <c:ptCount val="1"/>
                <c:pt idx="0">
                  <c:v>Eucoles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Sheet1!$H$15</c:f>
              <c:numCache>
                <c:formatCode>0.0%</c:formatCode>
                <c:ptCount val="1"/>
                <c:pt idx="0">
                  <c:v>0.104404567699837</c:v>
                </c:pt>
              </c:numCache>
            </c:numRef>
          </c:val>
        </c:ser>
        <c:ser>
          <c:idx val="3"/>
          <c:order val="3"/>
          <c:tx>
            <c:strRef>
              <c:f>Sheet1!$G$16</c:f>
              <c:strCache>
                <c:ptCount val="1"/>
                <c:pt idx="0">
                  <c:v>Instagram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Sheet1!$H$16</c:f>
              <c:numCache>
                <c:formatCode>0.0%</c:formatCode>
                <c:ptCount val="1"/>
                <c:pt idx="0">
                  <c:v>0.0163132137030995</c:v>
                </c:pt>
              </c:numCache>
            </c:numRef>
          </c:val>
        </c:ser>
        <c:ser>
          <c:idx val="4"/>
          <c:order val="4"/>
          <c:tx>
            <c:strRef>
              <c:f>Sheet1!$G$17</c:f>
              <c:strCache>
                <c:ptCount val="1"/>
                <c:pt idx="0">
                  <c:v>Preventa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Sheet1!$H$17</c:f>
              <c:numCache>
                <c:formatCode>0.0%</c:formatCode>
                <c:ptCount val="1"/>
                <c:pt idx="0">
                  <c:v>0.0489396411092985</c:v>
                </c:pt>
              </c:numCache>
            </c:numRef>
          </c:val>
        </c:ser>
        <c:ser>
          <c:idx val="5"/>
          <c:order val="5"/>
          <c:tx>
            <c:strRef>
              <c:f>Sheet1!$G$18</c:f>
              <c:strCache>
                <c:ptCount val="1"/>
                <c:pt idx="0">
                  <c:v>Vallas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Sheet1!$H$18</c:f>
              <c:numCache>
                <c:formatCode>0.0%</c:formatCode>
                <c:ptCount val="1"/>
                <c:pt idx="0">
                  <c:v>0.218597063621533</c:v>
                </c:pt>
              </c:numCache>
            </c:numRef>
          </c:val>
        </c:ser>
        <c:ser>
          <c:idx val="6"/>
          <c:order val="6"/>
          <c:tx>
            <c:strRef>
              <c:f>Sheet1!$G$19</c:f>
              <c:strCache>
                <c:ptCount val="1"/>
                <c:pt idx="0">
                  <c:v>Waze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val>
            <c:numRef>
              <c:f>Sheet1!$H$19</c:f>
              <c:numCache>
                <c:formatCode>0.0%</c:formatCode>
                <c:ptCount val="1"/>
                <c:pt idx="0">
                  <c:v>0.0163132137030995</c:v>
                </c:pt>
              </c:numCache>
            </c:numRef>
          </c:val>
        </c:ser>
        <c:ser>
          <c:idx val="7"/>
          <c:order val="7"/>
          <c:tx>
            <c:strRef>
              <c:f>Sheet1!$G$20</c:f>
              <c:strCache>
                <c:ptCount val="1"/>
                <c:pt idx="0">
                  <c:v>La FM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Sheet1!$H$20</c:f>
              <c:numCache>
                <c:formatCode>0.0%</c:formatCode>
                <c:ptCount val="1"/>
                <c:pt idx="0">
                  <c:v>0.114192495921697</c:v>
                </c:pt>
              </c:numCache>
            </c:numRef>
          </c:val>
        </c:ser>
        <c:ser>
          <c:idx val="8"/>
          <c:order val="8"/>
          <c:tx>
            <c:strRef>
              <c:f>Sheet1!$G$21</c:f>
              <c:strCache>
                <c:ptCount val="1"/>
                <c:pt idx="0">
                  <c:v>Micro Site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Sheet1!$H$21</c:f>
              <c:numCache>
                <c:formatCode>0.0%</c:formatCode>
                <c:ptCount val="1"/>
                <c:pt idx="0">
                  <c:v>0.065252854812398</c:v>
                </c:pt>
              </c:numCache>
            </c:numRef>
          </c:val>
        </c:ser>
        <c:ser>
          <c:idx val="9"/>
          <c:order val="9"/>
          <c:tx>
            <c:strRef>
              <c:f>Sheet1!$G$22</c:f>
              <c:strCache>
                <c:ptCount val="1"/>
                <c:pt idx="0">
                  <c:v>Canal RCN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chemeClr val="bg1"/>
                        </a:solidFill>
                      </a:rPr>
                      <a:t>35%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Sheet1!$H$22</c:f>
              <c:numCache>
                <c:formatCode>0.0%</c:formatCode>
                <c:ptCount val="1"/>
                <c:pt idx="0">
                  <c:v>0.358890701468189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overlap val="100"/>
        <c:axId val="2127118312"/>
        <c:axId val="2127121288"/>
      </c:barChart>
      <c:catAx>
        <c:axId val="2127118312"/>
        <c:scaling>
          <c:orientation val="minMax"/>
        </c:scaling>
        <c:delete val="1"/>
        <c:axPos val="b"/>
        <c:majorTickMark val="out"/>
        <c:minorTickMark val="none"/>
        <c:tickLblPos val="nextTo"/>
        <c:crossAx val="2127121288"/>
        <c:crosses val="autoZero"/>
        <c:auto val="1"/>
        <c:lblAlgn val="ctr"/>
        <c:lblOffset val="100"/>
        <c:noMultiLvlLbl val="0"/>
      </c:catAx>
      <c:valAx>
        <c:axId val="212712128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s-ES"/>
          </a:p>
        </c:txPr>
        <c:crossAx val="21271183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51716088970272"/>
          <c:y val="0.0"/>
          <c:w val="0.391579405120422"/>
          <c:h val="1.0"/>
        </c:manualLayout>
      </c:layout>
      <c:overlay val="0"/>
      <c:txPr>
        <a:bodyPr/>
        <a:lstStyle/>
        <a:p>
          <a:pPr>
            <a:defRPr sz="800"/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700"/>
      </a:pPr>
      <a:endParaRPr lang="es-E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D5E15CCA-ADCB-4C60-869F-D356A678E4FB}" type="datetimeFigureOut">
              <a:rPr lang="en-GB" smtClean="0"/>
              <a:t>4/17/16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69998A2-C19C-4389-BE3B-F208A364A75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0625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8E9FD49F-64AF-494F-A679-D5CE082CA0B7}" type="datetimeFigureOut">
              <a:rPr lang="en-US" smtClean="0"/>
              <a:t>4/17/16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CF65DC6F-0898-4646-BDA8-484E6A6B22A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962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Cover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5DC6F-0898-4646-BDA8-484E6A6B22A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624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Cover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5DC6F-0898-4646-BDA8-484E6A6B22A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624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Cover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5DC6F-0898-4646-BDA8-484E6A6B22A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624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Cover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5DC6F-0898-4646-BDA8-484E6A6B22A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624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Cover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5DC6F-0898-4646-BDA8-484E6A6B22A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624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Cover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5DC6F-0898-4646-BDA8-484E6A6B22A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624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Cover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5DC6F-0898-4646-BDA8-484E6A6B22A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624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Cover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5DC6F-0898-4646-BDA8-484E6A6B22A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6241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Cover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5DC6F-0898-4646-BDA8-484E6A6B22A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624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0897-FDD3-4D8B-96C5-5E2320891759}" type="datetimeFigureOut">
              <a:rPr lang="en-GB" smtClean="0"/>
              <a:t>4/17/16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52B7C-1FFF-42CE-9EC4-AADBDE1DAED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363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503505"/>
            <a:ext cx="2133600" cy="155008"/>
          </a:xfrm>
          <a:prstGeom prst="rect">
            <a:avLst/>
          </a:prstGeom>
        </p:spPr>
        <p:txBody>
          <a:bodyPr/>
          <a:lstStyle/>
          <a:p>
            <a:fld id="{71857503-7F92-4A92-9087-AF92226EEAC7}" type="datetimeFigureOut">
              <a:rPr lang="en-GB" smtClean="0">
                <a:solidFill>
                  <a:prstClr val="black"/>
                </a:solidFill>
              </a:rPr>
              <a:pPr/>
              <a:t>4/17/16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503505"/>
            <a:ext cx="2895600" cy="155008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503505"/>
            <a:ext cx="2133600" cy="155008"/>
          </a:xfrm>
          <a:prstGeom prst="rect">
            <a:avLst/>
          </a:prstGeom>
        </p:spPr>
        <p:txBody>
          <a:bodyPr/>
          <a:lstStyle/>
          <a:p>
            <a:fld id="{E723E890-77FD-4015-8D73-8217156209C4}" type="slidenum">
              <a:rPr lang="en-GB" smtClean="0">
                <a:solidFill>
                  <a:prstClr val="black"/>
                </a:solidFill>
              </a:rPr>
              <a:pPr/>
              <a:t>‹Nr.›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242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3751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9229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9348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0897-FDD3-4D8B-96C5-5E2320891759}" type="datetimeFigureOut">
              <a:rPr lang="en-GB" smtClean="0"/>
              <a:t>4/17/16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52B7C-1FFF-42CE-9EC4-AADBDE1DAED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238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>
            <a:off x="7553299" y="4656915"/>
            <a:ext cx="329008" cy="32900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latin typeface="Arial"/>
              <a:cs typeface="Arial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0897-FDD3-4D8B-96C5-5E2320891759}" type="datetimeFigureOut">
              <a:rPr lang="en-GB" smtClean="0"/>
              <a:t>4/17/16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52B7C-1FFF-42CE-9EC4-AADBDE1DAED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585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>
            <a:off x="7553299" y="4656915"/>
            <a:ext cx="329008" cy="32900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latin typeface="Arial"/>
              <a:cs typeface="Arial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0897-FDD3-4D8B-96C5-5E2320891759}" type="datetimeFigureOut">
              <a:rPr lang="en-GB" smtClean="0"/>
              <a:t>4/17/16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52B7C-1FFF-42CE-9EC4-AADBDE1DAED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234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0897-FDD3-4D8B-96C5-5E2320891759}" type="datetimeFigureOut">
              <a:rPr lang="en-GB" smtClean="0"/>
              <a:t>4/17/16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52B7C-1FFF-42CE-9EC4-AADBDE1DAED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163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0897-FDD3-4D8B-96C5-5E2320891759}" type="datetimeFigureOut">
              <a:rPr lang="en-GB" smtClean="0"/>
              <a:t>4/17/16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52B7C-1FFF-42CE-9EC4-AADBDE1DAED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72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0897-FDD3-4D8B-96C5-5E2320891759}" type="datetimeFigureOut">
              <a:rPr lang="en-GB" smtClean="0"/>
              <a:t>4/17/16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52B7C-1FFF-42CE-9EC4-AADBDE1DAED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2123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0897-FDD3-4D8B-96C5-5E2320891759}" type="datetimeFigureOut">
              <a:rPr lang="en-GB" smtClean="0"/>
              <a:t>4/17/16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52B7C-1FFF-42CE-9EC4-AADBDE1DAED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083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0897-FDD3-4D8B-96C5-5E2320891759}" type="datetimeFigureOut">
              <a:rPr lang="en-GB" smtClean="0"/>
              <a:t>4/17/16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52B7C-1FFF-42CE-9EC4-AADBDE1DAED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168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5555411"/>
            <a:ext cx="2133600" cy="1507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70897-FDD3-4D8B-96C5-5E2320891759}" type="datetimeFigureOut">
              <a:rPr lang="en-GB" smtClean="0"/>
              <a:t>4/17/16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5555411"/>
            <a:ext cx="2895600" cy="1507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5555411"/>
            <a:ext cx="2133600" cy="1507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52B7C-1FFF-42CE-9EC4-AADBDE1DAED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676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5" r:id="rId2"/>
    <p:sldLayoutId id="2147483669" r:id="rId3"/>
    <p:sldLayoutId id="2147483670" r:id="rId4"/>
    <p:sldLayoutId id="2147483664" r:id="rId5"/>
    <p:sldLayoutId id="2147483671" r:id="rId6"/>
    <p:sldLayoutId id="2147483672" r:id="rId7"/>
    <p:sldLayoutId id="2147483673" r:id="rId8"/>
    <p:sldLayoutId id="2147483674" r:id="rId9"/>
    <p:sldLayoutId id="2147483676" r:id="rId10"/>
    <p:sldLayoutId id="2147483679" r:id="rId11"/>
    <p:sldLayoutId id="2147483680" r:id="rId12"/>
    <p:sldLayoutId id="2147483681" r:id="rId13"/>
  </p:sldLayoutIdLst>
  <p:txStyles>
    <p:titleStyle>
      <a:lvl1pPr algn="l" defTabSz="457200" rtl="0" eaLnBrk="1" latinLnBrk="0" hangingPunct="1">
        <a:lnSpc>
          <a:spcPct val="75000"/>
        </a:lnSpc>
        <a:spcBef>
          <a:spcPct val="0"/>
        </a:spcBef>
        <a:buNone/>
        <a:defRPr sz="4000" kern="1200">
          <a:solidFill>
            <a:srgbClr val="2E1700"/>
          </a:solidFill>
          <a:latin typeface="MADER REGULAR"/>
          <a:ea typeface="+mj-ea"/>
          <a:cs typeface="MADER REGULAR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Clr>
          <a:srgbClr val="F8B529"/>
        </a:buClr>
        <a:buFont typeface="Arial" panose="020B0604020202020204" pitchFamily="34" charset="0"/>
        <a:buNone/>
        <a:defRPr sz="1400" kern="1200">
          <a:solidFill>
            <a:srgbClr val="0B0D00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285750" indent="-285750" algn="l" defTabSz="457200" rtl="0" eaLnBrk="1" latinLnBrk="0" hangingPunct="1">
        <a:spcBef>
          <a:spcPct val="20000"/>
        </a:spcBef>
        <a:buClr>
          <a:srgbClr val="F8B529"/>
        </a:buClr>
        <a:buFont typeface="Arial" panose="020B0604020202020204" pitchFamily="34" charset="0"/>
        <a:buChar char="•"/>
        <a:defRPr sz="1400" kern="1200">
          <a:solidFill>
            <a:srgbClr val="0B0D00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804863" indent="-228600" algn="l" defTabSz="457200" rtl="0" eaLnBrk="1" latinLnBrk="0" hangingPunct="1">
        <a:spcBef>
          <a:spcPct val="20000"/>
        </a:spcBef>
        <a:buClr>
          <a:srgbClr val="F8B529"/>
        </a:buClr>
        <a:buFont typeface="Arial" panose="020B0604020202020204" pitchFamily="34" charset="0"/>
        <a:buChar char="•"/>
        <a:defRPr sz="1100" kern="1200">
          <a:solidFill>
            <a:srgbClr val="0B0D00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435100" indent="-228600" algn="l" defTabSz="457200" rtl="0" eaLnBrk="1" latinLnBrk="0" hangingPunct="1">
        <a:spcBef>
          <a:spcPct val="20000"/>
        </a:spcBef>
        <a:buClr>
          <a:srgbClr val="F8B529"/>
        </a:buClr>
        <a:buFont typeface="Arial" panose="020B0604020202020204" pitchFamily="34" charset="0"/>
        <a:buChar char="•"/>
        <a:defRPr sz="1100" kern="1200">
          <a:solidFill>
            <a:srgbClr val="0B0D00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8B529"/>
        </a:buClr>
        <a:buFont typeface="Arial" panose="020B0604020202020204" pitchFamily="34" charset="0"/>
        <a:buChar char="•"/>
        <a:defRPr sz="1100" kern="1200">
          <a:solidFill>
            <a:srgbClr val="0B0D00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0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n 2" descr="LOGO_LION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64" y="4487915"/>
            <a:ext cx="1195294" cy="39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551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00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204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0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16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BOAR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541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00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702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0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204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0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204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00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204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00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204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3" name="Rectangle 17422"/>
          <p:cNvSpPr/>
          <p:nvPr/>
        </p:nvSpPr>
        <p:spPr>
          <a:xfrm>
            <a:off x="6444208" y="1304071"/>
            <a:ext cx="2699792" cy="3044651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2" name="TextBox 31"/>
          <p:cNvSpPr txBox="1"/>
          <p:nvPr/>
        </p:nvSpPr>
        <p:spPr>
          <a:xfrm>
            <a:off x="2267744" y="627534"/>
            <a:ext cx="24715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50" dirty="0" smtClean="0"/>
              <a:t>FASE 2</a:t>
            </a:r>
          </a:p>
          <a:p>
            <a:r>
              <a:rPr lang="es-CO" sz="1050" dirty="0" smtClean="0"/>
              <a:t>Profesionales Conscientes (Empresarios) y Universitarios pasionales</a:t>
            </a:r>
            <a:endParaRPr lang="es-CO" sz="1050" dirty="0"/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52536" y="173884"/>
            <a:ext cx="9144000" cy="486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KG Second Chances Sketch"/>
                <a:ea typeface="+mj-ea"/>
                <a:cs typeface="KG Second Chances Sketch"/>
              </a:defRPr>
            </a:lvl1pPr>
          </a:lstStyle>
          <a:p>
            <a:pPr algn="l"/>
            <a:r>
              <a:rPr lang="es-CO" sz="2400" b="1" dirty="0" err="1" smtClean="0">
                <a:solidFill>
                  <a:schemeClr val="tx1"/>
                </a:solidFill>
                <a:latin typeface="Rockwell" panose="02060603020205020403" pitchFamily="18" charset="0"/>
              </a:rPr>
              <a:t>Flow</a:t>
            </a:r>
            <a:r>
              <a:rPr lang="es-CO" sz="2400" b="1" dirty="0" smtClean="0">
                <a:solidFill>
                  <a:schemeClr val="tx1"/>
                </a:solidFill>
                <a:latin typeface="Rockwell" panose="02060603020205020403" pitchFamily="18" charset="0"/>
              </a:rPr>
              <a:t> y KPIS</a:t>
            </a:r>
            <a:endParaRPr lang="es-CO" sz="2400" b="1" dirty="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sp>
        <p:nvSpPr>
          <p:cNvPr id="40" name="AutoShape 2" descr="Resultado de imagen para icono microfono radio"/>
          <p:cNvSpPr>
            <a:spLocks noChangeAspect="1" noChangeArrowheads="1"/>
          </p:cNvSpPr>
          <p:nvPr/>
        </p:nvSpPr>
        <p:spPr bwMode="auto">
          <a:xfrm>
            <a:off x="155575" y="-130016"/>
            <a:ext cx="304800" cy="27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4" name="Left Brace 13"/>
          <p:cNvSpPr/>
          <p:nvPr/>
        </p:nvSpPr>
        <p:spPr>
          <a:xfrm rot="5400000">
            <a:off x="1901687" y="947707"/>
            <a:ext cx="165404" cy="450916"/>
          </a:xfrm>
          <a:prstGeom prst="leftBrace">
            <a:avLst>
              <a:gd name="adj1" fmla="val 39046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smtClean="0">
              <a:solidFill>
                <a:prstClr val="black"/>
              </a:solidFill>
            </a:endParaRPr>
          </a:p>
        </p:txBody>
      </p:sp>
      <p:sp>
        <p:nvSpPr>
          <p:cNvPr id="15" name="Left Brace 14"/>
          <p:cNvSpPr/>
          <p:nvPr/>
        </p:nvSpPr>
        <p:spPr>
          <a:xfrm rot="5400000">
            <a:off x="3264604" y="56049"/>
            <a:ext cx="165405" cy="2234233"/>
          </a:xfrm>
          <a:prstGeom prst="leftBrace">
            <a:avLst>
              <a:gd name="adj1" fmla="val 39046"/>
              <a:gd name="adj2" fmla="val 8460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smtClean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263693" y="1629503"/>
            <a:ext cx="2016224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900" dirty="0" smtClean="0">
                <a:solidFill>
                  <a:prstClr val="black"/>
                </a:solidFill>
              </a:rPr>
              <a:t>TV (RCN TV)</a:t>
            </a:r>
          </a:p>
          <a:p>
            <a:pPr algn="r"/>
            <a:endParaRPr lang="es-CO" sz="900" dirty="0">
              <a:solidFill>
                <a:prstClr val="black"/>
              </a:solidFill>
            </a:endParaRPr>
          </a:p>
          <a:p>
            <a:pPr algn="r"/>
            <a:r>
              <a:rPr lang="es-CO" sz="900" dirty="0" smtClean="0">
                <a:solidFill>
                  <a:prstClr val="black"/>
                </a:solidFill>
              </a:rPr>
              <a:t>Online Publisher (CanalRCN.com)</a:t>
            </a:r>
          </a:p>
          <a:p>
            <a:pPr algn="r"/>
            <a:endParaRPr lang="es-CO" sz="900" dirty="0" smtClean="0">
              <a:solidFill>
                <a:prstClr val="black"/>
              </a:solidFill>
            </a:endParaRPr>
          </a:p>
          <a:p>
            <a:pPr algn="r"/>
            <a:r>
              <a:rPr lang="es-CO" sz="900" dirty="0">
                <a:solidFill>
                  <a:prstClr val="black"/>
                </a:solidFill>
              </a:rPr>
              <a:t>Vallas – (</a:t>
            </a:r>
            <a:r>
              <a:rPr lang="es-CO" sz="900" dirty="0" err="1">
                <a:solidFill>
                  <a:prstClr val="black"/>
                </a:solidFill>
              </a:rPr>
              <a:t>Marketmedios</a:t>
            </a:r>
            <a:r>
              <a:rPr lang="es-CO" sz="900" dirty="0">
                <a:solidFill>
                  <a:prstClr val="black"/>
                </a:solidFill>
              </a:rPr>
              <a:t>)</a:t>
            </a:r>
          </a:p>
          <a:p>
            <a:pPr algn="r"/>
            <a:endParaRPr lang="es-CO" sz="900" dirty="0">
              <a:solidFill>
                <a:prstClr val="black"/>
              </a:solidFill>
            </a:endParaRPr>
          </a:p>
          <a:p>
            <a:pPr algn="r"/>
            <a:r>
              <a:rPr lang="es-CO" sz="900" dirty="0" smtClean="0">
                <a:solidFill>
                  <a:prstClr val="black"/>
                </a:solidFill>
              </a:rPr>
              <a:t>Radio (</a:t>
            </a:r>
            <a:r>
              <a:rPr lang="es-CO" sz="900" dirty="0" err="1" smtClean="0">
                <a:solidFill>
                  <a:prstClr val="black"/>
                </a:solidFill>
              </a:rPr>
              <a:t>LaFM</a:t>
            </a:r>
            <a:r>
              <a:rPr lang="es-CO" sz="900" dirty="0" smtClean="0">
                <a:solidFill>
                  <a:prstClr val="black"/>
                </a:solidFill>
              </a:rPr>
              <a:t>)</a:t>
            </a:r>
          </a:p>
          <a:p>
            <a:pPr algn="r"/>
            <a:endParaRPr lang="es-CO" sz="900" dirty="0" smtClean="0">
              <a:solidFill>
                <a:prstClr val="black"/>
              </a:solidFill>
            </a:endParaRPr>
          </a:p>
          <a:p>
            <a:pPr algn="r"/>
            <a:r>
              <a:rPr lang="es-CO" sz="900" dirty="0" smtClean="0">
                <a:solidFill>
                  <a:prstClr val="black"/>
                </a:solidFill>
              </a:rPr>
              <a:t>Online Mobile (</a:t>
            </a:r>
            <a:r>
              <a:rPr lang="es-CO" sz="900" dirty="0" err="1" smtClean="0">
                <a:solidFill>
                  <a:prstClr val="black"/>
                </a:solidFill>
              </a:rPr>
              <a:t>Waze</a:t>
            </a:r>
            <a:r>
              <a:rPr lang="es-CO" sz="900" dirty="0" smtClean="0">
                <a:solidFill>
                  <a:prstClr val="black"/>
                </a:solidFill>
              </a:rPr>
              <a:t>)</a:t>
            </a:r>
          </a:p>
          <a:p>
            <a:pPr algn="r"/>
            <a:endParaRPr lang="es-CO" sz="900" dirty="0" smtClean="0">
              <a:solidFill>
                <a:prstClr val="black"/>
              </a:solidFill>
            </a:endParaRPr>
          </a:p>
          <a:p>
            <a:pPr algn="r"/>
            <a:r>
              <a:rPr lang="es-CO" sz="900" dirty="0" smtClean="0">
                <a:solidFill>
                  <a:prstClr val="black"/>
                </a:solidFill>
              </a:rPr>
              <a:t>Evento (Preventa RCN)</a:t>
            </a:r>
          </a:p>
          <a:p>
            <a:pPr algn="r"/>
            <a:endParaRPr lang="es-CO" sz="900" dirty="0" smtClean="0">
              <a:solidFill>
                <a:prstClr val="black"/>
              </a:solidFill>
            </a:endParaRPr>
          </a:p>
          <a:p>
            <a:pPr algn="r"/>
            <a:r>
              <a:rPr lang="es-CO" sz="900" dirty="0" smtClean="0">
                <a:solidFill>
                  <a:prstClr val="black"/>
                </a:solidFill>
              </a:rPr>
              <a:t>Social Media (Instagram)</a:t>
            </a:r>
          </a:p>
          <a:p>
            <a:pPr algn="r"/>
            <a:endParaRPr lang="es-CO" sz="900" dirty="0" smtClean="0">
              <a:solidFill>
                <a:prstClr val="black"/>
              </a:solidFill>
            </a:endParaRPr>
          </a:p>
          <a:p>
            <a:pPr algn="r"/>
            <a:r>
              <a:rPr lang="es-CO" sz="900" dirty="0" smtClean="0">
                <a:solidFill>
                  <a:prstClr val="black"/>
                </a:solidFill>
              </a:rPr>
              <a:t>Paraderos (</a:t>
            </a:r>
            <a:r>
              <a:rPr lang="es-CO" sz="900" dirty="0" err="1" smtClean="0">
                <a:solidFill>
                  <a:prstClr val="black"/>
                </a:solidFill>
              </a:rPr>
              <a:t>Eucol</a:t>
            </a:r>
            <a:r>
              <a:rPr lang="es-CO" sz="900" dirty="0" smtClean="0">
                <a:solidFill>
                  <a:prstClr val="black"/>
                </a:solidFill>
              </a:rPr>
              <a:t> </a:t>
            </a:r>
            <a:r>
              <a:rPr lang="es-CO" sz="900" dirty="0" err="1" smtClean="0">
                <a:solidFill>
                  <a:prstClr val="black"/>
                </a:solidFill>
              </a:rPr>
              <a:t>Bta</a:t>
            </a:r>
            <a:r>
              <a:rPr lang="es-CO" sz="900" dirty="0" smtClean="0">
                <a:solidFill>
                  <a:prstClr val="black"/>
                </a:solidFill>
              </a:rPr>
              <a:t>)</a:t>
            </a:r>
          </a:p>
          <a:p>
            <a:pPr algn="r"/>
            <a:endParaRPr lang="es-CO" sz="900" dirty="0" smtClean="0">
              <a:solidFill>
                <a:prstClr val="black"/>
              </a:solidFill>
            </a:endParaRPr>
          </a:p>
          <a:p>
            <a:pPr algn="r"/>
            <a:r>
              <a:rPr lang="es-CO" sz="900" dirty="0" smtClean="0">
                <a:solidFill>
                  <a:prstClr val="black"/>
                </a:solidFill>
              </a:rPr>
              <a:t>Online Mobile (</a:t>
            </a:r>
            <a:r>
              <a:rPr lang="es-CO" sz="900" dirty="0" err="1" smtClean="0">
                <a:solidFill>
                  <a:prstClr val="black"/>
                </a:solidFill>
              </a:rPr>
              <a:t>Spotify</a:t>
            </a:r>
            <a:r>
              <a:rPr lang="es-CO" sz="900" dirty="0" smtClean="0">
                <a:solidFill>
                  <a:prstClr val="black"/>
                </a:solidFill>
              </a:rPr>
              <a:t>)</a:t>
            </a:r>
          </a:p>
          <a:p>
            <a:pPr algn="r"/>
            <a:endParaRPr lang="es-CO" sz="900" dirty="0" smtClean="0">
              <a:solidFill>
                <a:prstClr val="black"/>
              </a:solidFill>
            </a:endParaRPr>
          </a:p>
          <a:p>
            <a:pPr algn="r"/>
            <a:r>
              <a:rPr lang="es-CO" sz="900" dirty="0" smtClean="0">
                <a:solidFill>
                  <a:prstClr val="black"/>
                </a:solidFill>
              </a:rPr>
              <a:t>Transporte publico (</a:t>
            </a:r>
            <a:r>
              <a:rPr lang="es-CO" sz="900" dirty="0" err="1" smtClean="0">
                <a:solidFill>
                  <a:prstClr val="black"/>
                </a:solidFill>
              </a:rPr>
              <a:t>Efecti</a:t>
            </a:r>
            <a:r>
              <a:rPr lang="es-CO" sz="900" dirty="0" smtClean="0">
                <a:solidFill>
                  <a:prstClr val="black"/>
                </a:solidFill>
              </a:rPr>
              <a:t> Medios) </a:t>
            </a:r>
          </a:p>
          <a:p>
            <a:pPr algn="r"/>
            <a:endParaRPr lang="es-CO" sz="900" dirty="0" smtClean="0">
              <a:solidFill>
                <a:prstClr val="black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195736" y="1562332"/>
            <a:ext cx="211686" cy="190517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5" name="TextBox 34"/>
          <p:cNvSpPr txBox="1"/>
          <p:nvPr/>
        </p:nvSpPr>
        <p:spPr>
          <a:xfrm>
            <a:off x="376322" y="628450"/>
            <a:ext cx="181941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050" dirty="0" smtClean="0"/>
              <a:t>FASE 1</a:t>
            </a:r>
          </a:p>
          <a:p>
            <a:pPr algn="r"/>
            <a:r>
              <a:rPr lang="es-CO" sz="1050" dirty="0" smtClean="0"/>
              <a:t>Profesionales Conscientes</a:t>
            </a:r>
          </a:p>
          <a:p>
            <a:pPr algn="r"/>
            <a:r>
              <a:rPr lang="es-CO" sz="1050" dirty="0" smtClean="0"/>
              <a:t>Presidentes de Medios</a:t>
            </a:r>
            <a:endParaRPr lang="es-CO" sz="1050" dirty="0"/>
          </a:p>
        </p:txBody>
      </p:sp>
      <p:sp>
        <p:nvSpPr>
          <p:cNvPr id="41" name="Oval 40"/>
          <p:cNvSpPr/>
          <p:nvPr/>
        </p:nvSpPr>
        <p:spPr>
          <a:xfrm>
            <a:off x="2627784" y="2125415"/>
            <a:ext cx="211686" cy="190517"/>
          </a:xfrm>
          <a:prstGeom prst="ellipse">
            <a:avLst/>
          </a:prstGeom>
          <a:solidFill>
            <a:srgbClr val="FFC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5" name="Oval 44"/>
          <p:cNvSpPr/>
          <p:nvPr/>
        </p:nvSpPr>
        <p:spPr>
          <a:xfrm>
            <a:off x="2992162" y="2368366"/>
            <a:ext cx="211686" cy="190517"/>
          </a:xfrm>
          <a:prstGeom prst="ellipse">
            <a:avLst/>
          </a:prstGeom>
          <a:solidFill>
            <a:srgbClr val="FFC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Oval 25"/>
          <p:cNvSpPr/>
          <p:nvPr/>
        </p:nvSpPr>
        <p:spPr>
          <a:xfrm>
            <a:off x="2627784" y="1882464"/>
            <a:ext cx="211686" cy="190517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8" name="Oval 27"/>
          <p:cNvSpPr/>
          <p:nvPr/>
        </p:nvSpPr>
        <p:spPr>
          <a:xfrm>
            <a:off x="2992162" y="1882464"/>
            <a:ext cx="211686" cy="190517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7" name="Oval 46"/>
          <p:cNvSpPr/>
          <p:nvPr/>
        </p:nvSpPr>
        <p:spPr>
          <a:xfrm>
            <a:off x="3347864" y="1882464"/>
            <a:ext cx="211686" cy="190517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8" name="Oval 47"/>
          <p:cNvSpPr/>
          <p:nvPr/>
        </p:nvSpPr>
        <p:spPr>
          <a:xfrm>
            <a:off x="3707904" y="1868149"/>
            <a:ext cx="211686" cy="190517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30" name="Group 29"/>
          <p:cNvGrpSpPr/>
          <p:nvPr/>
        </p:nvGrpSpPr>
        <p:grpSpPr>
          <a:xfrm>
            <a:off x="1758933" y="1331602"/>
            <a:ext cx="2261815" cy="2754306"/>
            <a:chOff x="2346152" y="2317440"/>
            <a:chExt cx="5822022" cy="2006352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2346152" y="2317440"/>
              <a:ext cx="0" cy="2006352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316489" y="2317440"/>
              <a:ext cx="0" cy="2006352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286826" y="2317440"/>
              <a:ext cx="0" cy="2006352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257163" y="2317440"/>
              <a:ext cx="0" cy="2006352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6227500" y="2317440"/>
              <a:ext cx="0" cy="2006352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7197837" y="2317440"/>
              <a:ext cx="0" cy="2006352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8168174" y="2317440"/>
              <a:ext cx="0" cy="2006352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Oval 54"/>
          <p:cNvSpPr/>
          <p:nvPr/>
        </p:nvSpPr>
        <p:spPr>
          <a:xfrm>
            <a:off x="3347864" y="3113800"/>
            <a:ext cx="211686" cy="190517"/>
          </a:xfrm>
          <a:prstGeom prst="ellipse">
            <a:avLst/>
          </a:prstGeom>
          <a:solidFill>
            <a:srgbClr val="92D05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6" name="Oval 55"/>
          <p:cNvSpPr/>
          <p:nvPr/>
        </p:nvSpPr>
        <p:spPr>
          <a:xfrm>
            <a:off x="3707904" y="3099486"/>
            <a:ext cx="211686" cy="190517"/>
          </a:xfrm>
          <a:prstGeom prst="ellipse">
            <a:avLst/>
          </a:prstGeom>
          <a:solidFill>
            <a:srgbClr val="92D05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9" name="Oval 58"/>
          <p:cNvSpPr/>
          <p:nvPr/>
        </p:nvSpPr>
        <p:spPr>
          <a:xfrm>
            <a:off x="2627784" y="3354875"/>
            <a:ext cx="211686" cy="190517"/>
          </a:xfrm>
          <a:prstGeom prst="ellipse">
            <a:avLst/>
          </a:prstGeom>
          <a:solidFill>
            <a:srgbClr val="92D05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0" name="Oval 59"/>
          <p:cNvSpPr/>
          <p:nvPr/>
        </p:nvSpPr>
        <p:spPr>
          <a:xfrm>
            <a:off x="2987824" y="3606003"/>
            <a:ext cx="211686" cy="190517"/>
          </a:xfrm>
          <a:prstGeom prst="ellipse">
            <a:avLst/>
          </a:prstGeom>
          <a:solidFill>
            <a:srgbClr val="92D05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1" name="Oval 60"/>
          <p:cNvSpPr/>
          <p:nvPr/>
        </p:nvSpPr>
        <p:spPr>
          <a:xfrm>
            <a:off x="3347864" y="3857131"/>
            <a:ext cx="211686" cy="190517"/>
          </a:xfrm>
          <a:prstGeom prst="ellipse">
            <a:avLst/>
          </a:prstGeom>
          <a:solidFill>
            <a:srgbClr val="92D05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4" name="TextBox 63"/>
          <p:cNvSpPr txBox="1"/>
          <p:nvPr/>
        </p:nvSpPr>
        <p:spPr>
          <a:xfrm>
            <a:off x="2884204" y="1569869"/>
            <a:ext cx="59684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050" dirty="0" smtClean="0"/>
              <a:t>30 </a:t>
            </a:r>
            <a:r>
              <a:rPr lang="es-CO" sz="1050" dirty="0" err="1" smtClean="0"/>
              <a:t>Seg</a:t>
            </a:r>
            <a:endParaRPr lang="es-CO" sz="1050" dirty="0"/>
          </a:p>
        </p:txBody>
      </p:sp>
      <p:sp>
        <p:nvSpPr>
          <p:cNvPr id="66" name="Oval 65"/>
          <p:cNvSpPr/>
          <p:nvPr/>
        </p:nvSpPr>
        <p:spPr>
          <a:xfrm>
            <a:off x="2992162" y="3113800"/>
            <a:ext cx="211686" cy="190517"/>
          </a:xfrm>
          <a:prstGeom prst="ellipse">
            <a:avLst/>
          </a:prstGeom>
          <a:solidFill>
            <a:srgbClr val="92D05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7" name="Oval 66"/>
          <p:cNvSpPr/>
          <p:nvPr/>
        </p:nvSpPr>
        <p:spPr>
          <a:xfrm>
            <a:off x="2627784" y="3113800"/>
            <a:ext cx="211686" cy="190517"/>
          </a:xfrm>
          <a:prstGeom prst="ellipse">
            <a:avLst/>
          </a:prstGeom>
          <a:solidFill>
            <a:srgbClr val="92D05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8" name="Oval 77"/>
          <p:cNvSpPr/>
          <p:nvPr/>
        </p:nvSpPr>
        <p:spPr>
          <a:xfrm>
            <a:off x="3347864" y="2599247"/>
            <a:ext cx="211686" cy="190517"/>
          </a:xfrm>
          <a:prstGeom prst="ellipse">
            <a:avLst/>
          </a:prstGeom>
          <a:solidFill>
            <a:srgbClr val="FFC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86" name="Group 85"/>
          <p:cNvGrpSpPr/>
          <p:nvPr/>
        </p:nvGrpSpPr>
        <p:grpSpPr>
          <a:xfrm>
            <a:off x="131916" y="1817656"/>
            <a:ext cx="3888831" cy="2268252"/>
            <a:chOff x="1115616" y="2857500"/>
            <a:chExt cx="6838223" cy="2520280"/>
          </a:xfrm>
        </p:grpSpPr>
        <p:grpSp>
          <p:nvGrpSpPr>
            <p:cNvPr id="20" name="Group 19"/>
            <p:cNvGrpSpPr/>
            <p:nvPr/>
          </p:nvGrpSpPr>
          <p:grpSpPr>
            <a:xfrm>
              <a:off x="1115617" y="2857500"/>
              <a:ext cx="6838222" cy="2232248"/>
              <a:chOff x="2519772" y="2857500"/>
              <a:chExt cx="5400600" cy="2232248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2519772" y="3136531"/>
                <a:ext cx="5400600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2519772" y="2857500"/>
                <a:ext cx="5400600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2519772" y="3415562"/>
                <a:ext cx="5400600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2519772" y="3694593"/>
                <a:ext cx="5400600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2519772" y="3973624"/>
                <a:ext cx="5400600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2519772" y="4252655"/>
                <a:ext cx="5400600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2519772" y="4531686"/>
                <a:ext cx="5400600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2519772" y="4810717"/>
                <a:ext cx="5400600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2519772" y="5089748"/>
                <a:ext cx="5400600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5" name="Straight Connector 84"/>
            <p:cNvCxnSpPr/>
            <p:nvPr/>
          </p:nvCxnSpPr>
          <p:spPr>
            <a:xfrm>
              <a:off x="1115616" y="5377780"/>
              <a:ext cx="683822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Oval 86"/>
          <p:cNvSpPr/>
          <p:nvPr/>
        </p:nvSpPr>
        <p:spPr>
          <a:xfrm>
            <a:off x="3347864" y="2858476"/>
            <a:ext cx="211686" cy="190517"/>
          </a:xfrm>
          <a:prstGeom prst="ellipse">
            <a:avLst/>
          </a:prstGeom>
          <a:solidFill>
            <a:srgbClr val="FFC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9" name="Oval 88"/>
          <p:cNvSpPr/>
          <p:nvPr/>
        </p:nvSpPr>
        <p:spPr>
          <a:xfrm>
            <a:off x="2195736" y="1882464"/>
            <a:ext cx="211686" cy="190517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107" name="Group 106"/>
          <p:cNvGrpSpPr/>
          <p:nvPr/>
        </p:nvGrpSpPr>
        <p:grpSpPr>
          <a:xfrm>
            <a:off x="1752533" y="1304070"/>
            <a:ext cx="2268215" cy="215444"/>
            <a:chOff x="1979712" y="1649269"/>
            <a:chExt cx="5830111" cy="241701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90" name="TextBox 89"/>
            <p:cNvSpPr txBox="1"/>
            <p:nvPr/>
          </p:nvSpPr>
          <p:spPr>
            <a:xfrm>
              <a:off x="1979712" y="1649269"/>
              <a:ext cx="953829" cy="24170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800" dirty="0" smtClean="0">
                  <a:solidFill>
                    <a:schemeClr val="bg1"/>
                  </a:solidFill>
                </a:rPr>
                <a:t>M 1</a:t>
              </a:r>
              <a:endParaRPr lang="es-CO" sz="800" dirty="0">
                <a:solidFill>
                  <a:schemeClr val="bg1"/>
                </a:solidFill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2954968" y="1649269"/>
              <a:ext cx="953829" cy="24170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800" dirty="0" smtClean="0">
                  <a:solidFill>
                    <a:schemeClr val="bg1"/>
                  </a:solidFill>
                </a:rPr>
                <a:t>M 2</a:t>
              </a:r>
              <a:endParaRPr lang="es-CO" sz="800" dirty="0">
                <a:solidFill>
                  <a:schemeClr val="bg1"/>
                </a:solidFill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3930226" y="1649269"/>
              <a:ext cx="953829" cy="24170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800" dirty="0" smtClean="0">
                  <a:solidFill>
                    <a:schemeClr val="bg1"/>
                  </a:solidFill>
                </a:rPr>
                <a:t>M 3</a:t>
              </a:r>
              <a:endParaRPr lang="es-CO" sz="800" dirty="0">
                <a:solidFill>
                  <a:schemeClr val="bg1"/>
                </a:solidFill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4905482" y="1649269"/>
              <a:ext cx="953829" cy="24170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800" dirty="0" smtClean="0">
                  <a:solidFill>
                    <a:schemeClr val="bg1"/>
                  </a:solidFill>
                </a:rPr>
                <a:t>M 4</a:t>
              </a:r>
              <a:endParaRPr lang="es-CO" sz="800" dirty="0">
                <a:solidFill>
                  <a:schemeClr val="bg1"/>
                </a:solidFill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5880743" y="1649269"/>
              <a:ext cx="953829" cy="24170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800" dirty="0" smtClean="0">
                  <a:solidFill>
                    <a:schemeClr val="bg1"/>
                  </a:solidFill>
                </a:rPr>
                <a:t>M 5</a:t>
              </a:r>
              <a:endParaRPr lang="es-CO" sz="800" dirty="0">
                <a:solidFill>
                  <a:schemeClr val="bg1"/>
                </a:solidFill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6855994" y="1649269"/>
              <a:ext cx="953829" cy="24170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800" dirty="0" smtClean="0">
                  <a:solidFill>
                    <a:schemeClr val="bg1"/>
                  </a:solidFill>
                </a:rPr>
                <a:t>M 6</a:t>
              </a:r>
              <a:endParaRPr lang="es-CO" sz="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5" name="Rectangle 104"/>
          <p:cNvSpPr/>
          <p:nvPr/>
        </p:nvSpPr>
        <p:spPr>
          <a:xfrm>
            <a:off x="1835697" y="1569869"/>
            <a:ext cx="228831" cy="247777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CO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Negociaciones</a:t>
            </a:r>
            <a:endParaRPr lang="es-CO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111" name="Chart 1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3518194"/>
              </p:ext>
            </p:extLst>
          </p:nvPr>
        </p:nvGraphicFramePr>
        <p:xfrm>
          <a:off x="4711778" y="1431271"/>
          <a:ext cx="1876447" cy="2769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4" name="TextBox 113"/>
          <p:cNvSpPr txBox="1"/>
          <p:nvPr/>
        </p:nvSpPr>
        <p:spPr>
          <a:xfrm>
            <a:off x="4141758" y="1536225"/>
            <a:ext cx="5937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000" dirty="0" smtClean="0"/>
              <a:t>$150M </a:t>
            </a:r>
            <a:endParaRPr lang="es-CO" sz="1000" dirty="0"/>
          </a:p>
        </p:txBody>
      </p:sp>
      <p:sp>
        <p:nvSpPr>
          <p:cNvPr id="116" name="TextBox 115"/>
          <p:cNvSpPr txBox="1"/>
          <p:nvPr/>
        </p:nvSpPr>
        <p:spPr>
          <a:xfrm>
            <a:off x="4236334" y="1795299"/>
            <a:ext cx="5204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000" dirty="0" smtClean="0"/>
              <a:t>$20M</a:t>
            </a:r>
            <a:endParaRPr lang="es-CO" sz="1000" dirty="0"/>
          </a:p>
        </p:txBody>
      </p:sp>
      <p:sp>
        <p:nvSpPr>
          <p:cNvPr id="117" name="TextBox 116"/>
          <p:cNvSpPr txBox="1"/>
          <p:nvPr/>
        </p:nvSpPr>
        <p:spPr>
          <a:xfrm>
            <a:off x="4236334" y="2054373"/>
            <a:ext cx="5204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000" dirty="0" smtClean="0"/>
              <a:t>$35M</a:t>
            </a:r>
            <a:endParaRPr lang="es-CO" sz="1000" dirty="0"/>
          </a:p>
        </p:txBody>
      </p:sp>
      <p:sp>
        <p:nvSpPr>
          <p:cNvPr id="118" name="TextBox 117"/>
          <p:cNvSpPr txBox="1"/>
          <p:nvPr/>
        </p:nvSpPr>
        <p:spPr>
          <a:xfrm>
            <a:off x="4236334" y="2313447"/>
            <a:ext cx="5204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000" dirty="0" smtClean="0"/>
              <a:t>$40M</a:t>
            </a:r>
            <a:endParaRPr lang="es-CO" sz="1000" dirty="0"/>
          </a:p>
        </p:txBody>
      </p:sp>
      <p:sp>
        <p:nvSpPr>
          <p:cNvPr id="119" name="TextBox 118"/>
          <p:cNvSpPr txBox="1"/>
          <p:nvPr/>
        </p:nvSpPr>
        <p:spPr>
          <a:xfrm>
            <a:off x="4236334" y="2572521"/>
            <a:ext cx="5204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000" dirty="0" smtClean="0"/>
              <a:t>$67M</a:t>
            </a:r>
            <a:endParaRPr lang="es-CO" sz="1000" dirty="0"/>
          </a:p>
        </p:txBody>
      </p:sp>
      <p:sp>
        <p:nvSpPr>
          <p:cNvPr id="120" name="TextBox 119"/>
          <p:cNvSpPr txBox="1"/>
          <p:nvPr/>
        </p:nvSpPr>
        <p:spPr>
          <a:xfrm>
            <a:off x="4236334" y="2831595"/>
            <a:ext cx="5204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000" dirty="0" smtClean="0"/>
              <a:t>$15M</a:t>
            </a:r>
            <a:endParaRPr lang="es-CO" sz="1000" dirty="0"/>
          </a:p>
        </p:txBody>
      </p:sp>
      <p:sp>
        <p:nvSpPr>
          <p:cNvPr id="121" name="TextBox 120"/>
          <p:cNvSpPr txBox="1"/>
          <p:nvPr/>
        </p:nvSpPr>
        <p:spPr>
          <a:xfrm>
            <a:off x="4302058" y="3090669"/>
            <a:ext cx="4470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000" dirty="0" smtClean="0"/>
              <a:t>$5M</a:t>
            </a:r>
            <a:endParaRPr lang="es-CO" sz="1000" dirty="0"/>
          </a:p>
        </p:txBody>
      </p:sp>
      <p:sp>
        <p:nvSpPr>
          <p:cNvPr id="122" name="TextBox 121"/>
          <p:cNvSpPr txBox="1"/>
          <p:nvPr/>
        </p:nvSpPr>
        <p:spPr>
          <a:xfrm>
            <a:off x="4236334" y="3349743"/>
            <a:ext cx="5204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000" dirty="0" smtClean="0"/>
              <a:t>$32M</a:t>
            </a:r>
            <a:endParaRPr lang="es-CO" sz="1000" dirty="0"/>
          </a:p>
        </p:txBody>
      </p:sp>
      <p:sp>
        <p:nvSpPr>
          <p:cNvPr id="123" name="TextBox 122"/>
          <p:cNvSpPr txBox="1"/>
          <p:nvPr/>
        </p:nvSpPr>
        <p:spPr>
          <a:xfrm>
            <a:off x="4236334" y="3867894"/>
            <a:ext cx="5204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000" dirty="0" smtClean="0"/>
              <a:t>$12M</a:t>
            </a:r>
            <a:endParaRPr lang="es-CO" sz="1000" dirty="0"/>
          </a:p>
        </p:txBody>
      </p:sp>
      <p:sp>
        <p:nvSpPr>
          <p:cNvPr id="124" name="TextBox 123"/>
          <p:cNvSpPr txBox="1"/>
          <p:nvPr/>
        </p:nvSpPr>
        <p:spPr>
          <a:xfrm>
            <a:off x="4302058" y="3608817"/>
            <a:ext cx="4470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000" dirty="0"/>
              <a:t>$</a:t>
            </a:r>
            <a:r>
              <a:rPr lang="es-CO" sz="1000" dirty="0" smtClean="0"/>
              <a:t>5M</a:t>
            </a:r>
            <a:endParaRPr lang="es-CO" sz="1000" dirty="0"/>
          </a:p>
        </p:txBody>
      </p:sp>
      <p:sp>
        <p:nvSpPr>
          <p:cNvPr id="17408" name="TextBox 17407"/>
          <p:cNvSpPr txBox="1"/>
          <p:nvPr/>
        </p:nvSpPr>
        <p:spPr>
          <a:xfrm>
            <a:off x="4139953" y="1304071"/>
            <a:ext cx="587221" cy="3385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O" sz="800" dirty="0" smtClean="0">
                <a:solidFill>
                  <a:schemeClr val="bg1"/>
                </a:solidFill>
              </a:rPr>
              <a:t>Inversión</a:t>
            </a:r>
            <a:endParaRPr lang="es-CO" sz="800" dirty="0">
              <a:solidFill>
                <a:schemeClr val="bg1"/>
              </a:solidFill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5148064" y="1304070"/>
            <a:ext cx="638266" cy="21544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s-CO" sz="800" dirty="0" smtClean="0">
                <a:solidFill>
                  <a:schemeClr val="bg1"/>
                </a:solidFill>
              </a:rPr>
              <a:t>% de </a:t>
            </a:r>
            <a:r>
              <a:rPr lang="es-CO" sz="800" dirty="0" err="1" smtClean="0">
                <a:solidFill>
                  <a:schemeClr val="bg1"/>
                </a:solidFill>
              </a:rPr>
              <a:t>Inv</a:t>
            </a:r>
            <a:r>
              <a:rPr lang="es-CO" sz="800" dirty="0" smtClean="0">
                <a:solidFill>
                  <a:schemeClr val="bg1"/>
                </a:solidFill>
              </a:rPr>
              <a:t>,.</a:t>
            </a:r>
            <a:endParaRPr lang="es-CO" sz="800" dirty="0">
              <a:solidFill>
                <a:schemeClr val="bg1"/>
              </a:solidFill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155576" y="1304070"/>
            <a:ext cx="1536105" cy="21544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800" dirty="0" smtClean="0">
                <a:solidFill>
                  <a:schemeClr val="bg1"/>
                </a:solidFill>
              </a:rPr>
              <a:t>Espacios de pauta</a:t>
            </a:r>
            <a:endParaRPr lang="es-CO" sz="800" dirty="0">
              <a:solidFill>
                <a:schemeClr val="bg1"/>
              </a:solidFill>
            </a:endParaRPr>
          </a:p>
        </p:txBody>
      </p:sp>
      <p:grpSp>
        <p:nvGrpSpPr>
          <p:cNvPr id="17416" name="Group 17415"/>
          <p:cNvGrpSpPr/>
          <p:nvPr/>
        </p:nvGrpSpPr>
        <p:grpSpPr>
          <a:xfrm>
            <a:off x="107504" y="4331474"/>
            <a:ext cx="2685536" cy="760658"/>
            <a:chOff x="107504" y="4812749"/>
            <a:chExt cx="2685536" cy="845175"/>
          </a:xfrm>
        </p:grpSpPr>
        <p:grpSp>
          <p:nvGrpSpPr>
            <p:cNvPr id="103" name="Group 102"/>
            <p:cNvGrpSpPr/>
            <p:nvPr/>
          </p:nvGrpSpPr>
          <p:grpSpPr>
            <a:xfrm>
              <a:off x="179512" y="5016723"/>
              <a:ext cx="2613528" cy="641201"/>
              <a:chOff x="7186723" y="424536"/>
              <a:chExt cx="2613528" cy="641201"/>
            </a:xfrm>
          </p:grpSpPr>
          <p:grpSp>
            <p:nvGrpSpPr>
              <p:cNvPr id="100" name="Group 99"/>
              <p:cNvGrpSpPr/>
              <p:nvPr/>
            </p:nvGrpSpPr>
            <p:grpSpPr>
              <a:xfrm>
                <a:off x="7186723" y="458510"/>
                <a:ext cx="146185" cy="484774"/>
                <a:chOff x="8820472" y="2102697"/>
                <a:chExt cx="224426" cy="744230"/>
              </a:xfrm>
            </p:grpSpPr>
            <p:sp>
              <p:nvSpPr>
                <p:cNvPr id="96" name="Oval 95"/>
                <p:cNvSpPr/>
                <p:nvPr/>
              </p:nvSpPr>
              <p:spPr>
                <a:xfrm>
                  <a:off x="8820472" y="2102697"/>
                  <a:ext cx="224426" cy="224427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97" name="Oval 96"/>
                <p:cNvSpPr/>
                <p:nvPr/>
              </p:nvSpPr>
              <p:spPr>
                <a:xfrm>
                  <a:off x="8820472" y="2362600"/>
                  <a:ext cx="224426" cy="224427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98" name="Oval 97"/>
                <p:cNvSpPr/>
                <p:nvPr/>
              </p:nvSpPr>
              <p:spPr>
                <a:xfrm>
                  <a:off x="8820472" y="2622501"/>
                  <a:ext cx="224426" cy="224426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</p:grpSp>
          <p:sp>
            <p:nvSpPr>
              <p:cNvPr id="102" name="TextBox 101"/>
              <p:cNvSpPr txBox="1"/>
              <p:nvPr/>
            </p:nvSpPr>
            <p:spPr>
              <a:xfrm>
                <a:off x="7332909" y="424536"/>
                <a:ext cx="2467342" cy="641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O" sz="1050" dirty="0" smtClean="0"/>
                  <a:t>Impacto a los 2 </a:t>
                </a:r>
                <a:r>
                  <a:rPr lang="es-CO" sz="1050" dirty="0"/>
                  <a:t>targets</a:t>
                </a:r>
              </a:p>
              <a:p>
                <a:r>
                  <a:rPr lang="es-CO" sz="1050" dirty="0" smtClean="0"/>
                  <a:t>Impacto a Profesionales conscientes</a:t>
                </a:r>
              </a:p>
              <a:p>
                <a:r>
                  <a:rPr lang="es-CO" sz="1050" dirty="0" smtClean="0"/>
                  <a:t>Impacto a Universitarios pasionales</a:t>
                </a:r>
                <a:endParaRPr lang="es-CO" sz="1050" dirty="0"/>
              </a:p>
            </p:txBody>
          </p:sp>
        </p:grpSp>
        <p:sp>
          <p:nvSpPr>
            <p:cNvPr id="17415" name="TextBox 17414"/>
            <p:cNvSpPr txBox="1"/>
            <p:nvPr/>
          </p:nvSpPr>
          <p:spPr>
            <a:xfrm>
              <a:off x="107504" y="4812749"/>
              <a:ext cx="1227319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1200" dirty="0" smtClean="0"/>
                <a:t>Convenciones:</a:t>
              </a:r>
              <a:endParaRPr lang="es-CO" sz="1200" dirty="0"/>
            </a:p>
          </p:txBody>
        </p:sp>
      </p:grpSp>
      <p:sp>
        <p:nvSpPr>
          <p:cNvPr id="154" name="TextBox 153"/>
          <p:cNvSpPr txBox="1"/>
          <p:nvPr/>
        </p:nvSpPr>
        <p:spPr>
          <a:xfrm>
            <a:off x="7906842" y="2804847"/>
            <a:ext cx="123715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solidFill>
                  <a:srgbClr val="FFC000"/>
                </a:solidFill>
                <a:latin typeface="Rockwell" panose="02060603020205020403" pitchFamily="18" charset="0"/>
              </a:rPr>
              <a:t>200 M </a:t>
            </a:r>
          </a:p>
          <a:p>
            <a:pPr algn="ctr"/>
            <a:r>
              <a:rPr lang="es-CO" sz="1000" b="1" dirty="0" smtClean="0">
                <a:solidFill>
                  <a:schemeClr val="bg1"/>
                </a:solidFill>
                <a:latin typeface="Rockwell" panose="02060603020205020403" pitchFamily="18" charset="0"/>
              </a:rPr>
              <a:t>por parte de empresarios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7906842" y="3543859"/>
            <a:ext cx="12371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solidFill>
                  <a:srgbClr val="FFC000"/>
                </a:solidFill>
                <a:latin typeface="Rockwell" panose="02060603020205020403" pitchFamily="18" charset="0"/>
              </a:rPr>
              <a:t>100 M</a:t>
            </a:r>
          </a:p>
          <a:p>
            <a:pPr algn="ctr"/>
            <a:r>
              <a:rPr lang="es-CO" sz="1000" dirty="0" smtClean="0">
                <a:solidFill>
                  <a:srgbClr val="FFC000"/>
                </a:solidFill>
                <a:latin typeface="Rockwell" panose="02060603020205020403" pitchFamily="18" charset="0"/>
              </a:rPr>
              <a:t> </a:t>
            </a:r>
            <a:r>
              <a:rPr lang="es-CO" sz="10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Por </a:t>
            </a:r>
            <a:r>
              <a:rPr lang="es-CO" sz="1000" b="1" dirty="0" smtClean="0">
                <a:solidFill>
                  <a:schemeClr val="bg1"/>
                </a:solidFill>
                <a:latin typeface="Rockwell" panose="02060603020205020403" pitchFamily="18" charset="0"/>
              </a:rPr>
              <a:t>parte Personas naturales</a:t>
            </a:r>
          </a:p>
        </p:txBody>
      </p:sp>
      <p:sp>
        <p:nvSpPr>
          <p:cNvPr id="164" name="TextBox 163"/>
          <p:cNvSpPr txBox="1"/>
          <p:nvPr/>
        </p:nvSpPr>
        <p:spPr>
          <a:xfrm>
            <a:off x="1835696" y="4127123"/>
            <a:ext cx="33592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000" b="1" dirty="0" smtClean="0"/>
              <a:t>TOTAL INVERSIÓN POR CANJE CON MEDIOS</a:t>
            </a:r>
            <a:r>
              <a:rPr lang="es-CO" sz="1000" b="1" u="sng" dirty="0" smtClean="0"/>
              <a:t>: 381 M</a:t>
            </a:r>
            <a:endParaRPr lang="es-CO" sz="1000" b="1" u="sng" dirty="0"/>
          </a:p>
        </p:txBody>
      </p:sp>
      <p:sp>
        <p:nvSpPr>
          <p:cNvPr id="145" name="TextBox 144"/>
          <p:cNvSpPr txBox="1"/>
          <p:nvPr/>
        </p:nvSpPr>
        <p:spPr>
          <a:xfrm>
            <a:off x="7906844" y="1304070"/>
            <a:ext cx="1269138" cy="41549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050" b="1" dirty="0" smtClean="0">
                <a:solidFill>
                  <a:schemeClr val="bg1"/>
                </a:solidFill>
                <a:latin typeface="Rockwell" panose="02060603020205020403" pitchFamily="18" charset="0"/>
              </a:rPr>
              <a:t>KPI de la campaña</a:t>
            </a:r>
            <a:endParaRPr lang="es-CO" sz="1050" b="1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sp>
        <p:nvSpPr>
          <p:cNvPr id="17413" name="TextBox 17412"/>
          <p:cNvSpPr txBox="1"/>
          <p:nvPr/>
        </p:nvSpPr>
        <p:spPr>
          <a:xfrm flipH="1">
            <a:off x="6812078" y="1729257"/>
            <a:ext cx="632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schemeClr val="bg1"/>
                </a:solidFill>
                <a:latin typeface="Rockwell" panose="02060603020205020403" pitchFamily="18" charset="0"/>
              </a:rPr>
              <a:t>1</a:t>
            </a:r>
            <a:endParaRPr lang="es-CO" sz="2400" b="1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 flipH="1">
            <a:off x="6812078" y="2636557"/>
            <a:ext cx="632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schemeClr val="bg1"/>
                </a:solidFill>
                <a:latin typeface="Rockwell" panose="02060603020205020403" pitchFamily="18" charset="0"/>
              </a:rPr>
              <a:t>2</a:t>
            </a:r>
            <a:endParaRPr lang="es-CO" sz="2400" b="1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sp>
        <p:nvSpPr>
          <p:cNvPr id="148" name="TextBox 147"/>
          <p:cNvSpPr txBox="1"/>
          <p:nvPr/>
        </p:nvSpPr>
        <p:spPr>
          <a:xfrm flipH="1">
            <a:off x="6509707" y="3349437"/>
            <a:ext cx="12371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solidFill>
                  <a:srgbClr val="FFC000"/>
                </a:solidFill>
                <a:latin typeface="Rockwell" panose="02060603020205020403" pitchFamily="18" charset="0"/>
              </a:rPr>
              <a:t>381 M</a:t>
            </a:r>
          </a:p>
          <a:p>
            <a:pPr algn="ctr"/>
            <a:r>
              <a:rPr lang="es-CO" sz="800" b="1" dirty="0" smtClean="0">
                <a:solidFill>
                  <a:schemeClr val="bg1"/>
                </a:solidFill>
                <a:latin typeface="Rockwell" panose="02060603020205020403" pitchFamily="18" charset="0"/>
              </a:rPr>
              <a:t>Medios Aliados:</a:t>
            </a:r>
            <a:endParaRPr lang="es-CO" sz="800" b="1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sp>
        <p:nvSpPr>
          <p:cNvPr id="17414" name="Rectangle 17413"/>
          <p:cNvSpPr/>
          <p:nvPr/>
        </p:nvSpPr>
        <p:spPr>
          <a:xfrm>
            <a:off x="7906842" y="2052378"/>
            <a:ext cx="1237156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 smtClean="0">
                <a:solidFill>
                  <a:schemeClr val="bg1"/>
                </a:solidFill>
                <a:latin typeface="Rockwell" panose="02060603020205020403" pitchFamily="18" charset="0"/>
              </a:rPr>
              <a:t>70% de</a:t>
            </a:r>
          </a:p>
          <a:p>
            <a:pPr algn="ctr"/>
            <a:r>
              <a:rPr lang="es-CO" sz="1050" b="1" dirty="0" smtClean="0">
                <a:solidFill>
                  <a:schemeClr val="bg1"/>
                </a:solidFill>
                <a:latin typeface="Rockwell" panose="02060603020205020403" pitchFamily="18" charset="0"/>
              </a:rPr>
              <a:t>Alcance en los targets</a:t>
            </a:r>
            <a:endParaRPr lang="es-CO" sz="1050" b="1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sp>
        <p:nvSpPr>
          <p:cNvPr id="17420" name="Rectangle 17419"/>
          <p:cNvSpPr/>
          <p:nvPr/>
        </p:nvSpPr>
        <p:spPr>
          <a:xfrm>
            <a:off x="6461582" y="2073152"/>
            <a:ext cx="133340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000" dirty="0">
                <a:solidFill>
                  <a:schemeClr val="bg1"/>
                </a:solidFill>
              </a:rPr>
              <a:t>Dar a conocer la esencia de la marca y su objetivo 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6452714" y="1304070"/>
            <a:ext cx="1341391" cy="41549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050" b="1" dirty="0" smtClean="0">
                <a:solidFill>
                  <a:schemeClr val="bg1"/>
                </a:solidFill>
                <a:latin typeface="Rockwell" panose="02060603020205020403" pitchFamily="18" charset="0"/>
              </a:rPr>
              <a:t>Recordemos el RETO</a:t>
            </a:r>
            <a:endParaRPr lang="es-CO" sz="1050" b="1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sp>
        <p:nvSpPr>
          <p:cNvPr id="168" name="Rectangle 167"/>
          <p:cNvSpPr/>
          <p:nvPr/>
        </p:nvSpPr>
        <p:spPr>
          <a:xfrm>
            <a:off x="6453336" y="2973461"/>
            <a:ext cx="1349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000" dirty="0" smtClean="0">
                <a:solidFill>
                  <a:schemeClr val="bg1"/>
                </a:solidFill>
              </a:rPr>
              <a:t>Incentivar la inversión</a:t>
            </a:r>
            <a:endParaRPr lang="es-CO" sz="1000" dirty="0">
              <a:solidFill>
                <a:schemeClr val="bg1"/>
              </a:solidFill>
            </a:endParaRPr>
          </a:p>
        </p:txBody>
      </p:sp>
      <p:cxnSp>
        <p:nvCxnSpPr>
          <p:cNvPr id="17425" name="Straight Arrow Connector 17424"/>
          <p:cNvCxnSpPr>
            <a:stCxn id="17420" idx="3"/>
          </p:cNvCxnSpPr>
          <p:nvPr/>
        </p:nvCxnSpPr>
        <p:spPr>
          <a:xfrm flipV="1">
            <a:off x="7794986" y="2322451"/>
            <a:ext cx="233398" cy="277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/>
          <p:nvPr/>
        </p:nvCxnSpPr>
        <p:spPr>
          <a:xfrm>
            <a:off x="7733115" y="4014867"/>
            <a:ext cx="234280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Rectangle 171"/>
          <p:cNvSpPr/>
          <p:nvPr/>
        </p:nvSpPr>
        <p:spPr>
          <a:xfrm>
            <a:off x="6509706" y="3767547"/>
            <a:ext cx="123715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000" dirty="0" smtClean="0">
                <a:solidFill>
                  <a:schemeClr val="bg1"/>
                </a:solidFill>
              </a:rPr>
              <a:t>Gracias a esta alianza llegamos a</a:t>
            </a:r>
            <a:endParaRPr lang="es-CO" sz="1000" dirty="0">
              <a:solidFill>
                <a:schemeClr val="bg1"/>
              </a:solidFill>
            </a:endParaRPr>
          </a:p>
        </p:txBody>
      </p:sp>
      <p:cxnSp>
        <p:nvCxnSpPr>
          <p:cNvPr id="173" name="Straight Arrow Connector 172"/>
          <p:cNvCxnSpPr/>
          <p:nvPr/>
        </p:nvCxnSpPr>
        <p:spPr>
          <a:xfrm flipV="1">
            <a:off x="7615976" y="3304318"/>
            <a:ext cx="412409" cy="56357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33" name="Straight Arrow Connector 17432"/>
          <p:cNvCxnSpPr/>
          <p:nvPr/>
        </p:nvCxnSpPr>
        <p:spPr>
          <a:xfrm>
            <a:off x="7128284" y="3155015"/>
            <a:ext cx="0" cy="19411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115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K pitch deck template">
  <a:themeElements>
    <a:clrScheme name="BK Pitch 2014">
      <a:dk1>
        <a:srgbClr val="2E1700"/>
      </a:dk1>
      <a:lt1>
        <a:sysClr val="window" lastClr="FFFFFF"/>
      </a:lt1>
      <a:dk2>
        <a:srgbClr val="43BBEF"/>
      </a:dk2>
      <a:lt2>
        <a:srgbClr val="F2F2F2"/>
      </a:lt2>
      <a:accent1>
        <a:srgbClr val="43BBEF"/>
      </a:accent1>
      <a:accent2>
        <a:srgbClr val="04E399"/>
      </a:accent2>
      <a:accent3>
        <a:srgbClr val="FF65C7"/>
      </a:accent3>
      <a:accent4>
        <a:srgbClr val="D7DE23"/>
      </a:accent4>
      <a:accent5>
        <a:srgbClr val="F8B529"/>
      </a:accent5>
      <a:accent6>
        <a:srgbClr val="7983F0"/>
      </a:accent6>
      <a:hlink>
        <a:srgbClr val="00A4E4"/>
      </a:hlink>
      <a:folHlink>
        <a:srgbClr val="00A4E4"/>
      </a:folHlink>
    </a:clrScheme>
    <a:fontScheme name="BK Pitch 2014">
      <a:majorFont>
        <a:latin typeface="MADER REGULAR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75000"/>
          </a:schemeClr>
        </a:solidFill>
        <a:ln>
          <a:noFill/>
        </a:ln>
        <a:effectLst/>
      </a:spPr>
      <a:bodyPr rtlCol="0" anchor="ctr"/>
      <a:lstStyle>
        <a:defPPr algn="ctr">
          <a:defRPr sz="1200" dirty="0">
            <a:latin typeface="Arial"/>
            <a:cs typeface="Arial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75000"/>
          </a:lnSpc>
          <a:defRPr sz="3600" dirty="0" smtClean="0">
            <a:solidFill>
              <a:schemeClr val="bg1"/>
            </a:solidFill>
            <a:latin typeface="MADER REGULAR" pitchFamily="50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BK pitch deck template.potx</Template>
  <TotalTime>5803</TotalTime>
  <Words>214</Words>
  <Application>Microsoft Macintosh PowerPoint</Application>
  <PresentationFormat>Presentación en pantalla (16:9)</PresentationFormat>
  <Paragraphs>86</Paragraphs>
  <Slides>10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BK pitch deck template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MediaBrands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Bowyer, Robert (LDN-MBW)</dc:creator>
  <cp:lastModifiedBy>Familia Vargas Cabas</cp:lastModifiedBy>
  <cp:revision>501</cp:revision>
  <cp:lastPrinted>2014-11-05T22:04:06Z</cp:lastPrinted>
  <dcterms:created xsi:type="dcterms:W3CDTF">2014-10-07T10:05:42Z</dcterms:created>
  <dcterms:modified xsi:type="dcterms:W3CDTF">2016-04-18T01:56:15Z</dcterms:modified>
</cp:coreProperties>
</file>