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60" r:id="rId6"/>
    <p:sldId id="261" r:id="rId7"/>
    <p:sldId id="262" r:id="rId8"/>
    <p:sldId id="266" r:id="rId9"/>
    <p:sldId id="263" r:id="rId10"/>
    <p:sldId id="264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1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>
        <p:scale>
          <a:sx n="63" d="100"/>
          <a:sy n="63" d="100"/>
        </p:scale>
        <p:origin x="-1240" y="-7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0D1A-0FA7-41AA-86E8-894EC4BCC4FD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584A-C94A-48F8-BA28-F5B8C49BE0D7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429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0D1A-0FA7-41AA-86E8-894EC4BCC4FD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584A-C94A-48F8-BA28-F5B8C49BE0D7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773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0D1A-0FA7-41AA-86E8-894EC4BCC4FD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584A-C94A-48F8-BA28-F5B8C49BE0D7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434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0D1A-0FA7-41AA-86E8-894EC4BCC4FD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584A-C94A-48F8-BA28-F5B8C49BE0D7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361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0D1A-0FA7-41AA-86E8-894EC4BCC4FD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584A-C94A-48F8-BA28-F5B8C49BE0D7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108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0D1A-0FA7-41AA-86E8-894EC4BCC4FD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584A-C94A-48F8-BA28-F5B8C49BE0D7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221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0D1A-0FA7-41AA-86E8-894EC4BCC4FD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584A-C94A-48F8-BA28-F5B8C49BE0D7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864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0D1A-0FA7-41AA-86E8-894EC4BCC4FD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584A-C94A-48F8-BA28-F5B8C49BE0D7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38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0D1A-0FA7-41AA-86E8-894EC4BCC4FD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584A-C94A-48F8-BA28-F5B8C49BE0D7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111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0D1A-0FA7-41AA-86E8-894EC4BCC4FD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584A-C94A-48F8-BA28-F5B8C49BE0D7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569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0D1A-0FA7-41AA-86E8-894EC4BCC4FD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584A-C94A-48F8-BA28-F5B8C49BE0D7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289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E0D1A-0FA7-41AA-86E8-894EC4BCC4FD}" type="datetimeFigureOut">
              <a:rPr lang="es-CO" smtClean="0"/>
              <a:t>17/04/16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B584A-C94A-48F8-BA28-F5B8C49BE0D7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940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2.wdp"/><Relationship Id="rId5" Type="http://schemas.openxmlformats.org/officeDocument/2006/relationships/image" Target="../media/image5.jpeg"/><Relationship Id="rId6" Type="http://schemas.microsoft.com/office/2007/relationships/hdphoto" Target="../media/hdphoto3.wdp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8.jpeg"/><Relationship Id="rId4" Type="http://schemas.microsoft.com/office/2007/relationships/hdphoto" Target="../media/hdphoto4.wdp"/><Relationship Id="rId5" Type="http://schemas.openxmlformats.org/officeDocument/2006/relationships/image" Target="../media/image9.jpeg"/><Relationship Id="rId6" Type="http://schemas.microsoft.com/office/2007/relationships/hdphoto" Target="../media/hdphoto5.wdp"/><Relationship Id="rId7" Type="http://schemas.openxmlformats.org/officeDocument/2006/relationships/image" Target="../media/image10.jpeg"/><Relationship Id="rId8" Type="http://schemas.microsoft.com/office/2007/relationships/hdphoto" Target="../media/hdphoto6.wdp"/><Relationship Id="rId9" Type="http://schemas.openxmlformats.org/officeDocument/2006/relationships/image" Target="../media/image11.emf"/><Relationship Id="rId10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microsoft.com/office/2007/relationships/hdphoto" Target="../media/hdphoto7.wdp"/><Relationship Id="rId5" Type="http://schemas.openxmlformats.org/officeDocument/2006/relationships/image" Target="../media/image16.jpeg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8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9.emf"/><Relationship Id="rId9" Type="http://schemas.openxmlformats.org/officeDocument/2006/relationships/image" Target="../media/image20.png"/><Relationship Id="rId10" Type="http://schemas.openxmlformats.org/officeDocument/2006/relationships/image" Target="../media/image17.emf"/><Relationship Id="rId11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697333" y="2224074"/>
            <a:ext cx="47145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tatic" panose="02000506000000020003" pitchFamily="50" charset="0"/>
                <a:cs typeface="News Gothic MT"/>
              </a:rPr>
              <a:t>RESPIRA EN EDUCACIÓN necesita recaudar dinero, pero no hay presupuesto para una campaña. Por eso, buscamos una forma de lograrlo desde nuestros propios recursos, y la encontramos en los niños que hacen parte del </a:t>
            </a: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atic" panose="02000506000000020003" pitchFamily="50" charset="0"/>
                <a:cs typeface="News Gothic MT"/>
              </a:rPr>
              <a:t>programa</a:t>
            </a: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  <a:latin typeface="Static" panose="02000506000000020003" pitchFamily="50" charset="0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1372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599900" y="1618895"/>
            <a:ext cx="4961395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2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Y </a:t>
            </a:r>
            <a:r>
              <a:rPr lang="es-ES_tradnl" sz="2200" dirty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lo más importante lograr que nuestros niños sigan su proceso de formación con RESPIRA EN EDUCACIÓN, y que sus cuadernos sigan llegando a más hogares colombianos.</a:t>
            </a:r>
          </a:p>
          <a:p>
            <a:pPr algn="just"/>
            <a:endParaRPr lang="es-ES_tradnl" sz="2200" dirty="0">
              <a:solidFill>
                <a:srgbClr val="595959"/>
              </a:solidFill>
              <a:latin typeface="Static" panose="02000506000000020003" pitchFamily="50" charset="0"/>
              <a:cs typeface="News Gothic MT"/>
            </a:endParaRPr>
          </a:p>
          <a:p>
            <a:pPr algn="just"/>
            <a:r>
              <a:rPr lang="es-ES_tradnl" sz="2200" dirty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Porque al final no donamos, </a:t>
            </a:r>
            <a:r>
              <a:rPr lang="es-ES_tradnl" sz="2200" b="1" dirty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intercambiamos educación</a:t>
            </a:r>
            <a:r>
              <a:rPr lang="es-ES_tradnl" sz="2200" b="1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.</a:t>
            </a:r>
            <a:endParaRPr lang="es-ES_tradnl" sz="2200" b="1" dirty="0">
              <a:solidFill>
                <a:srgbClr val="595959"/>
              </a:solidFill>
              <a:latin typeface="Static" panose="02000506000000020003" pitchFamily="50" charset="0"/>
              <a:cs typeface="News Gothic MT"/>
            </a:endParaRPr>
          </a:p>
        </p:txBody>
      </p:sp>
      <p:pic>
        <p:nvPicPr>
          <p:cNvPr id="5" name="Imagen 4" descr="RESPIR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35" y="4179365"/>
            <a:ext cx="2985412" cy="181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8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40" y="1198745"/>
            <a:ext cx="3824461" cy="254964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916578" y="3658526"/>
            <a:ext cx="36277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“</a:t>
            </a:r>
            <a:r>
              <a:rPr lang="es-ES_tradnl" sz="2000" dirty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Yo también usé, alguna vez, el cuaderno de mi hermano, prima o vecina para buscar una tarea o entender mejor un tema”</a:t>
            </a:r>
          </a:p>
          <a:p>
            <a:pPr algn="just"/>
            <a:endParaRPr lang="es-ES_tradnl" sz="2000" i="1" dirty="0">
              <a:solidFill>
                <a:srgbClr val="595959"/>
              </a:solidFill>
              <a:latin typeface="Static" panose="02000506000000020003" pitchFamily="50" charset="0"/>
              <a:cs typeface="News Gothic MT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552010" y="3754114"/>
            <a:ext cx="39932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Recaudar </a:t>
            </a:r>
            <a:r>
              <a:rPr lang="es-ES_tradnl" sz="2000" dirty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el dinero sin hacer una </a:t>
            </a:r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campaña </a:t>
            </a:r>
            <a:r>
              <a:rPr lang="es-ES_tradnl" sz="2000" dirty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de donación, usando medios poco </a:t>
            </a:r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explorados</a:t>
            </a:r>
            <a:r>
              <a:rPr lang="es-ES_tradnl" sz="2000" dirty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 </a:t>
            </a:r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y </a:t>
            </a:r>
            <a:r>
              <a:rPr lang="es-ES_tradnl" sz="2000" dirty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con un elemento común para los colombianos</a:t>
            </a:r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. </a:t>
            </a:r>
            <a:endParaRPr lang="es-ES_tradnl" sz="2000" dirty="0">
              <a:solidFill>
                <a:srgbClr val="595959"/>
              </a:solidFill>
              <a:latin typeface="Static" panose="02000506000000020003" pitchFamily="50" charset="0"/>
              <a:cs typeface="News Gothic M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125563" y="3024346"/>
            <a:ext cx="2406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600" dirty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ESTRATEGIA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891174" y="3036350"/>
            <a:ext cx="1789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I</a:t>
            </a:r>
            <a:r>
              <a:rPr lang="es-ES_tradnl" sz="36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NSIGHT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959984" y="5321916"/>
            <a:ext cx="2154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CONCEPTO:</a:t>
            </a:r>
            <a:endParaRPr lang="es-ES_tradnl" sz="2000" dirty="0" smtClean="0">
              <a:solidFill>
                <a:srgbClr val="595959"/>
              </a:solidFill>
              <a:latin typeface="Static" panose="02000506000000020003" pitchFamily="50" charset="0"/>
              <a:cs typeface="News Gothic MT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8011941" y="5853481"/>
            <a:ext cx="29354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dirty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Intercambiemos educación</a:t>
            </a:r>
          </a:p>
        </p:txBody>
      </p:sp>
    </p:spTree>
    <p:extLst>
      <p:ext uri="{BB962C8B-B14F-4D97-AF65-F5344CB8AC3E}">
        <p14:creationId xmlns:p14="http://schemas.microsoft.com/office/powerpoint/2010/main" val="391343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4286" y="1941863"/>
            <a:ext cx="1589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IDEA</a:t>
            </a:r>
            <a:endParaRPr lang="es-ES_tradnl" sz="3600" b="1" dirty="0">
              <a:solidFill>
                <a:srgbClr val="595959"/>
              </a:solidFill>
              <a:latin typeface="Static" panose="02000506000000020003" pitchFamily="50" charset="0"/>
              <a:cs typeface="News Gothic MT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705692" y="2611374"/>
            <a:ext cx="44820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Una forma divertida y fácil de enseñarle a un niño, </a:t>
            </a:r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es </a:t>
            </a:r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a través de otro niño. Por eso, recolectaremos todos los cuadernos usados de los niños que hacen parte del programa RESPIRA EN EDUCACIÓN, </a:t>
            </a:r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/>
            </a:r>
            <a:b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</a:br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para </a:t>
            </a:r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convertirlos en el medio de recolección de fondos.</a:t>
            </a:r>
            <a:endParaRPr lang="es-ES_tradnl" sz="2000" dirty="0">
              <a:solidFill>
                <a:srgbClr val="595959"/>
              </a:solidFill>
              <a:latin typeface="Static" panose="02000506000000020003" pitchFamily="50" charset="0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99534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141912" y="4906954"/>
            <a:ext cx="4207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Static" panose="02000506000000020003" pitchFamily="50" charset="0"/>
                <a:cs typeface="News Gothic MT"/>
              </a:rPr>
              <a:t>La primera biblioteca sin </a:t>
            </a:r>
            <a:r>
              <a:rPr lang="es-ES_tradnl" sz="2400" dirty="0" smtClean="0">
                <a:solidFill>
                  <a:schemeClr val="bg1"/>
                </a:solidFill>
                <a:latin typeface="Static" panose="02000506000000020003" pitchFamily="50" charset="0"/>
                <a:cs typeface="News Gothic MT"/>
              </a:rPr>
              <a:t>libros</a:t>
            </a:r>
            <a:endParaRPr lang="es-ES_tradnl" sz="2400" dirty="0">
              <a:latin typeface="Static" panose="02000506000000020003" pitchFamily="50" charset="0"/>
              <a:cs typeface="News Gothic M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53388" t="26220" r="33753" b="47618"/>
          <a:stretch/>
        </p:blipFill>
        <p:spPr>
          <a:xfrm>
            <a:off x="3096624" y="1763058"/>
            <a:ext cx="5453488" cy="35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4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78645" y="1111655"/>
            <a:ext cx="36388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P</a:t>
            </a:r>
            <a:r>
              <a:rPr lang="es-ES_tradnl" sz="2200" b="1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ARA EMPEZAR</a:t>
            </a:r>
            <a:r>
              <a:rPr lang="es-ES_tradnl" sz="22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, reuniremos </a:t>
            </a:r>
            <a:r>
              <a:rPr lang="es-ES_tradnl" sz="2200" dirty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los cuadernos usados de matemáticas, español, sociales, biología, de los niños del programa.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65413" y="4225597"/>
            <a:ext cx="46915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Les </a:t>
            </a:r>
            <a:r>
              <a:rPr lang="es-ES_tradnl" sz="2000" dirty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tomaremos fotos y los subiremos a un </a:t>
            </a:r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portal de </a:t>
            </a:r>
            <a:r>
              <a:rPr lang="es-ES_tradnl" sz="2000" dirty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clasificados gratis, donde los podamos vender, aprovechando el tráfico de personas que ingresan diariamente a estos sitios para vender </a:t>
            </a:r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o </a:t>
            </a:r>
            <a:r>
              <a:rPr lang="es-ES_tradnl" sz="2000" dirty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comprar cosas.</a:t>
            </a:r>
          </a:p>
        </p:txBody>
      </p:sp>
      <p:pic>
        <p:nvPicPr>
          <p:cNvPr id="18" name="Imagen 17" descr="16471746_l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644"/>
          <a:stretch/>
        </p:blipFill>
        <p:spPr>
          <a:xfrm>
            <a:off x="3021105" y="1151550"/>
            <a:ext cx="2680642" cy="3027546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41126139_l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50" r="10270"/>
          <a:stretch/>
        </p:blipFill>
        <p:spPr>
          <a:xfrm>
            <a:off x="5939444" y="3096815"/>
            <a:ext cx="2614046" cy="271530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technology.eps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lum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87" y="5000539"/>
            <a:ext cx="1199025" cy="1138122"/>
          </a:xfrm>
          <a:prstGeom prst="rect">
            <a:avLst/>
          </a:prstGeom>
        </p:spPr>
      </p:pic>
      <p:pic>
        <p:nvPicPr>
          <p:cNvPr id="11" name="Imagen 10" descr="notebook(1).eps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405" y="733765"/>
            <a:ext cx="941685" cy="98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9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1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14243" y="3152586"/>
            <a:ext cx="36008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Cuando </a:t>
            </a:r>
            <a:r>
              <a:rPr lang="es-ES_tradnl" sz="2000" dirty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la gente reciba el cuaderno se encontrará un mensaje de uno de los niños que hacen parte del programa, en el que les contará acerca de su aprendizaje en el proyecto y cómo pueden ayudar</a:t>
            </a:r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.</a:t>
            </a:r>
            <a:endParaRPr lang="es-ES_tradnl" sz="2000" dirty="0">
              <a:solidFill>
                <a:srgbClr val="595959"/>
              </a:solidFill>
              <a:latin typeface="Static" panose="02000506000000020003" pitchFamily="50" charset="0"/>
              <a:cs typeface="News Gothic M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20592" y="3568953"/>
            <a:ext cx="334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Contactaremos </a:t>
            </a:r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a un </a:t>
            </a:r>
            <a:r>
              <a:rPr lang="es-ES_tradnl" sz="2000" dirty="0" err="1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influenciador</a:t>
            </a:r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 que quiera hacer parte de nuestro </a:t>
            </a:r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proyecto. Él </a:t>
            </a:r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iniciará la campaña contándole a la gente cómo comprar sus cuadernos.</a:t>
            </a:r>
            <a:endParaRPr lang="es-ES_tradnl" sz="2000" dirty="0">
              <a:solidFill>
                <a:srgbClr val="595959"/>
              </a:solidFill>
              <a:latin typeface="Static" panose="02000506000000020003" pitchFamily="50" charset="0"/>
              <a:cs typeface="News Gothic MT"/>
            </a:endParaRPr>
          </a:p>
        </p:txBody>
      </p:sp>
      <p:pic>
        <p:nvPicPr>
          <p:cNvPr id="5" name="Imagen 4" descr="compu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72" t="15045" r="24210" b="20723"/>
          <a:stretch/>
        </p:blipFill>
        <p:spPr>
          <a:xfrm>
            <a:off x="1224312" y="1410712"/>
            <a:ext cx="3214817" cy="201016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32542213_l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7" b="3653"/>
          <a:stretch/>
        </p:blipFill>
        <p:spPr>
          <a:xfrm>
            <a:off x="4630605" y="1797148"/>
            <a:ext cx="3099335" cy="360487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"/>
          <p:cNvSpPr/>
          <p:nvPr/>
        </p:nvSpPr>
        <p:spPr>
          <a:xfrm>
            <a:off x="5050172" y="2053307"/>
            <a:ext cx="2103522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 smtClean="0">
                <a:solidFill>
                  <a:srgbClr val="595959"/>
                </a:solidFill>
                <a:latin typeface="Nexa Rust Script L 0"/>
                <a:cs typeface="Nexa Rust Script L 0"/>
              </a:rPr>
              <a:t>Soy Mateo y acabo de terminar 5to de primaria. </a:t>
            </a:r>
            <a:r>
              <a:rPr lang="es-ES_tradnl" sz="1400" dirty="0" smtClean="0">
                <a:solidFill>
                  <a:srgbClr val="595959"/>
                </a:solidFill>
                <a:latin typeface="Nexa Rust Script L 0"/>
                <a:cs typeface="Nexa Rust Script L 0"/>
              </a:rPr>
              <a:t>Por eso, puse mi cuaderno </a:t>
            </a:r>
            <a:br>
              <a:rPr lang="es-ES_tradnl" sz="1400" dirty="0" smtClean="0">
                <a:solidFill>
                  <a:srgbClr val="595959"/>
                </a:solidFill>
                <a:latin typeface="Nexa Rust Script L 0"/>
                <a:cs typeface="Nexa Rust Script L 0"/>
              </a:rPr>
            </a:br>
            <a:r>
              <a:rPr lang="es-ES_tradnl" sz="1400" dirty="0" smtClean="0">
                <a:solidFill>
                  <a:srgbClr val="595959"/>
                </a:solidFill>
                <a:latin typeface="Nexa Rust Script L 0"/>
                <a:cs typeface="Nexa Rust Script L 0"/>
              </a:rPr>
              <a:t>en LA CUADERNOTECA,.</a:t>
            </a:r>
          </a:p>
          <a:p>
            <a:r>
              <a:rPr lang="es-ES_tradnl" sz="1400" dirty="0" smtClean="0">
                <a:solidFill>
                  <a:srgbClr val="595959"/>
                </a:solidFill>
                <a:latin typeface="Nexa Rust Script L 0"/>
                <a:cs typeface="Nexa Rust Script L 0"/>
              </a:rPr>
              <a:t>Quiero contarte que cuando compras uno de estos cuadernos estás ayudando a que mi escuela continúe en el programa RESPIRA EN EDUCACIÓN.</a:t>
            </a:r>
          </a:p>
          <a:p>
            <a:r>
              <a:rPr lang="es-ES_tradnl" sz="1400" dirty="0" smtClean="0">
                <a:solidFill>
                  <a:srgbClr val="595959"/>
                </a:solidFill>
                <a:latin typeface="Nexa Rust Script L 0"/>
                <a:cs typeface="Nexa Rust Script L 0"/>
              </a:rPr>
              <a:t>Conoce de qué se trata en </a:t>
            </a:r>
            <a:r>
              <a:rPr lang="es-ES_tradnl" sz="1400" dirty="0" err="1" smtClean="0">
                <a:solidFill>
                  <a:srgbClr val="595959"/>
                </a:solidFill>
                <a:latin typeface="Nexa Rust Script L 0"/>
                <a:cs typeface="Nexa Rust Script L 0"/>
              </a:rPr>
              <a:t>www.respiraeneducación</a:t>
            </a:r>
            <a:r>
              <a:rPr lang="es-ES_tradnl" sz="1400" dirty="0" err="1" smtClean="0">
                <a:solidFill>
                  <a:srgbClr val="595959"/>
                </a:solidFill>
                <a:latin typeface="Nexa Rust Script L 0"/>
                <a:cs typeface="Nexa Rust Script L 0"/>
              </a:rPr>
              <a:t>.com</a:t>
            </a:r>
            <a:endParaRPr lang="es-ES_tradnl" sz="1400" dirty="0">
              <a:solidFill>
                <a:srgbClr val="595959"/>
              </a:solidFill>
              <a:latin typeface="Nexa Rust Script L 0"/>
              <a:cs typeface="Nexa Rust Script L 0"/>
            </a:endParaRPr>
          </a:p>
          <a:p>
            <a:endParaRPr lang="es-ES_tradnl" sz="1400" dirty="0">
              <a:solidFill>
                <a:srgbClr val="595959"/>
              </a:solidFill>
              <a:latin typeface="Nexa Rust Script L 0"/>
              <a:cs typeface="Nexa Rust Script L 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5105406" y="-725973"/>
            <a:ext cx="3201331" cy="206994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 descr="49137967_l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3" b="40126"/>
          <a:stretch/>
        </p:blipFill>
        <p:spPr>
          <a:xfrm rot="20306492">
            <a:off x="2179866" y="1764256"/>
            <a:ext cx="866255" cy="543111"/>
          </a:xfrm>
          <a:prstGeom prst="rect">
            <a:avLst/>
          </a:prstGeom>
        </p:spPr>
      </p:pic>
      <p:sp>
        <p:nvSpPr>
          <p:cNvPr id="24" name="Rectangle 1"/>
          <p:cNvSpPr/>
          <p:nvPr/>
        </p:nvSpPr>
        <p:spPr>
          <a:xfrm rot="20062860">
            <a:off x="2204728" y="2215561"/>
            <a:ext cx="11027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dirty="0" smtClean="0">
                <a:solidFill>
                  <a:srgbClr val="311D04"/>
                </a:solidFill>
                <a:latin typeface="Static" panose="02000506000000020003" pitchFamily="50" charset="0"/>
                <a:cs typeface="News Gothic MT"/>
              </a:rPr>
              <a:t>COMPRAR</a:t>
            </a:r>
            <a:endParaRPr lang="es-ES_tradnl" sz="800" dirty="0">
              <a:solidFill>
                <a:srgbClr val="311D04"/>
              </a:solidFill>
              <a:latin typeface="Static" panose="02000506000000020003" pitchFamily="50" charset="0"/>
              <a:cs typeface="News Gothic MT"/>
            </a:endParaRPr>
          </a:p>
        </p:txBody>
      </p:sp>
      <p:pic>
        <p:nvPicPr>
          <p:cNvPr id="26" name="Imagen 25" descr="social-media.eps"/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7" y="2720543"/>
            <a:ext cx="508000" cy="520700"/>
          </a:xfrm>
          <a:prstGeom prst="rect">
            <a:avLst/>
          </a:prstGeom>
        </p:spPr>
      </p:pic>
      <p:pic>
        <p:nvPicPr>
          <p:cNvPr id="27" name="Imagen 26" descr="social-media(1).eps"/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8" y="2143052"/>
            <a:ext cx="508000" cy="520700"/>
          </a:xfrm>
          <a:prstGeom prst="rect">
            <a:avLst/>
          </a:prstGeom>
        </p:spPr>
      </p:pic>
      <p:pic>
        <p:nvPicPr>
          <p:cNvPr id="28" name="Imagen 27" descr="social.eps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1575288"/>
            <a:ext cx="508000" cy="520700"/>
          </a:xfrm>
          <a:prstGeom prst="rect">
            <a:avLst/>
          </a:prstGeom>
        </p:spPr>
      </p:pic>
      <p:pic>
        <p:nvPicPr>
          <p:cNvPr id="30" name="Imagen 29" descr="circle.eps"/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08" y="1889180"/>
            <a:ext cx="764573" cy="76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6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235" y="0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581627" y="2316330"/>
            <a:ext cx="38719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Usaremos como nuevo medio las </a:t>
            </a:r>
            <a:r>
              <a:rPr lang="es-ES_tradnl" sz="2000" dirty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listas de útiles escolares de los colegios públicos del país para invitar a más padres a comprar los cuadernos.</a:t>
            </a:r>
            <a:endParaRPr lang="es-ES_tradnl" sz="2000" dirty="0">
              <a:solidFill>
                <a:srgbClr val="595959"/>
              </a:solidFill>
              <a:latin typeface="Static" panose="02000506000000020003" pitchFamily="50" charset="0"/>
              <a:cs typeface="News Gothic M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83532" y="4601886"/>
            <a:ext cx="57822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Y </a:t>
            </a:r>
            <a:r>
              <a:rPr lang="es-ES_tradnl" sz="2000" dirty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con una parte de los recursos recaudados crearemos una exhibición especial que llevaremos a otros puntos de contacto como: librerías, ferias escolares y parques.</a:t>
            </a:r>
            <a:endParaRPr lang="es-ES_tradnl" sz="2000" dirty="0">
              <a:solidFill>
                <a:srgbClr val="595959"/>
              </a:solidFill>
              <a:latin typeface="Static" panose="02000506000000020003" pitchFamily="50" charset="0"/>
              <a:cs typeface="News Gothic M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552952" y="1631821"/>
            <a:ext cx="3941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6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Y AQU</a:t>
            </a:r>
            <a:r>
              <a:rPr lang="es-ES_tradnl" sz="36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Í NO TERMINA</a:t>
            </a:r>
            <a:endParaRPr lang="es-ES_tradnl" sz="3600" dirty="0">
              <a:solidFill>
                <a:srgbClr val="595959"/>
              </a:solidFill>
              <a:latin typeface="Static" panose="02000506000000020003" pitchFamily="50" charset="0"/>
              <a:cs typeface="News Gothic MT"/>
            </a:endParaRPr>
          </a:p>
        </p:txBody>
      </p:sp>
      <p:pic>
        <p:nvPicPr>
          <p:cNvPr id="12" name="Imagen 11" descr="14328774_l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37" y="1752589"/>
            <a:ext cx="4267200" cy="261480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LOGO CUADERNOTEC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04" y="3277250"/>
            <a:ext cx="1232074" cy="835152"/>
          </a:xfrm>
          <a:prstGeom prst="rect">
            <a:avLst/>
          </a:prstGeom>
        </p:spPr>
      </p:pic>
      <p:pic>
        <p:nvPicPr>
          <p:cNvPr id="17" name="Imagen 16" descr="LOGO CUADERNOTECA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7" t="36303" r="37216" b="34636"/>
          <a:stretch/>
        </p:blipFill>
        <p:spPr>
          <a:xfrm>
            <a:off x="7161614" y="3448842"/>
            <a:ext cx="924228" cy="648762"/>
          </a:xfrm>
          <a:prstGeom prst="rect">
            <a:avLst/>
          </a:prstGeom>
        </p:spPr>
      </p:pic>
      <p:pic>
        <p:nvPicPr>
          <p:cNvPr id="21" name="Imagen 20" descr="shop(1).eps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66" y="3694986"/>
            <a:ext cx="651305" cy="6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0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91411" y="2202856"/>
            <a:ext cx="40938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Finalmente </a:t>
            </a:r>
            <a:r>
              <a:rPr lang="es-ES_tradnl" sz="2000" dirty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y luego de que nuestra campaña tenga un gran auge, convocaremos a un evento para que las familias nos lleven sus cuadernos usados y así lograr aumentar el número de productos en LA CUADERNOTECA y el nivel de ingresos al programa</a:t>
            </a:r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.</a:t>
            </a:r>
            <a:endParaRPr lang="es-ES_tradnl" sz="2000" dirty="0">
              <a:solidFill>
                <a:srgbClr val="595959"/>
              </a:solidFill>
              <a:latin typeface="Static" panose="02000506000000020003" pitchFamily="50" charset="0"/>
              <a:cs typeface="News Gothic MT"/>
            </a:endParaRPr>
          </a:p>
        </p:txBody>
      </p:sp>
      <p:pic>
        <p:nvPicPr>
          <p:cNvPr id="13" name="Imagen 12" descr="31668257_l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76" y="2271060"/>
            <a:ext cx="3655090" cy="243672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03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53076" y="1980452"/>
            <a:ext cx="296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dirty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Con todas estas actividades queremos generar Free </a:t>
            </a:r>
            <a:r>
              <a:rPr lang="es-ES_tradnl" sz="2000" dirty="0" err="1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Press</a:t>
            </a:r>
            <a:r>
              <a:rPr lang="es-ES_tradnl" sz="2000" dirty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 para que la campaña tenga mayor alcance, llegando a otros medios como radio, </a:t>
            </a:r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televisión</a:t>
            </a:r>
            <a:r>
              <a:rPr lang="es-ES_tradnl" sz="2000" dirty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 </a:t>
            </a:r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y </a:t>
            </a:r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prensa. As</a:t>
            </a:r>
            <a:r>
              <a:rPr lang="es-ES_tradnl" sz="2000" dirty="0" smtClean="0">
                <a:solidFill>
                  <a:srgbClr val="595959"/>
                </a:solidFill>
                <a:latin typeface="Static" panose="02000506000000020003" pitchFamily="50" charset="0"/>
                <a:cs typeface="News Gothic MT"/>
              </a:rPr>
              <a:t>í lograríamos tener un mix de medios partiendo de cero y sin presupuesto.</a:t>
            </a:r>
            <a:endParaRPr lang="es-ES_tradnl" sz="2000" dirty="0">
              <a:solidFill>
                <a:srgbClr val="595959"/>
              </a:solidFill>
              <a:latin typeface="Static" panose="02000506000000020003" pitchFamily="50" charset="0"/>
              <a:cs typeface="News Gothic MT"/>
            </a:endParaRPr>
          </a:p>
          <a:p>
            <a:pPr algn="just"/>
            <a:endParaRPr lang="es-ES_tradnl" sz="2000" dirty="0">
              <a:solidFill>
                <a:srgbClr val="595959"/>
              </a:solidFill>
              <a:latin typeface="Static" panose="02000506000000020003" pitchFamily="50" charset="0"/>
              <a:cs typeface="News Gothic MT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3"/>
          <a:srcRect l="53388" t="26220" r="33753" b="47618"/>
          <a:stretch/>
        </p:blipFill>
        <p:spPr>
          <a:xfrm>
            <a:off x="6246938" y="2688214"/>
            <a:ext cx="2433871" cy="1571055"/>
          </a:xfrm>
          <a:prstGeom prst="rect">
            <a:avLst/>
          </a:prstGeom>
        </p:spPr>
      </p:pic>
      <p:sp>
        <p:nvSpPr>
          <p:cNvPr id="35" name="Elipse 34"/>
          <p:cNvSpPr/>
          <p:nvPr/>
        </p:nvSpPr>
        <p:spPr>
          <a:xfrm>
            <a:off x="5916691" y="1882595"/>
            <a:ext cx="3107764" cy="2958354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Imagen 35" descr="social-media.eps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80" y="4001010"/>
            <a:ext cx="687292" cy="704474"/>
          </a:xfrm>
          <a:prstGeom prst="rect">
            <a:avLst/>
          </a:prstGeom>
        </p:spPr>
      </p:pic>
      <p:pic>
        <p:nvPicPr>
          <p:cNvPr id="37" name="Imagen 36" descr="social-media(1).eps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346" y="3203876"/>
            <a:ext cx="635078" cy="650955"/>
          </a:xfrm>
          <a:prstGeom prst="rect">
            <a:avLst/>
          </a:prstGeom>
        </p:spPr>
      </p:pic>
      <p:pic>
        <p:nvPicPr>
          <p:cNvPr id="38" name="Imagen 37" descr="social.eps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076" y="2330832"/>
            <a:ext cx="641378" cy="657412"/>
          </a:xfrm>
          <a:prstGeom prst="rect">
            <a:avLst/>
          </a:prstGeom>
        </p:spPr>
      </p:pic>
      <p:pic>
        <p:nvPicPr>
          <p:cNvPr id="39" name="Imagen 38" descr="circle.eps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77" y="4493436"/>
            <a:ext cx="689752" cy="691160"/>
          </a:xfrm>
          <a:prstGeom prst="rect">
            <a:avLst/>
          </a:prstGeom>
        </p:spPr>
      </p:pic>
      <p:pic>
        <p:nvPicPr>
          <p:cNvPr id="40" name="Imagen 39" descr="music.eps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65" y="2435418"/>
            <a:ext cx="623044" cy="551154"/>
          </a:xfrm>
          <a:prstGeom prst="rect">
            <a:avLst/>
          </a:prstGeom>
        </p:spPr>
      </p:pic>
      <p:pic>
        <p:nvPicPr>
          <p:cNvPr id="41" name="Imagen 40" descr="televisor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95" y="3242244"/>
            <a:ext cx="1008597" cy="612588"/>
          </a:xfrm>
          <a:prstGeom prst="rect">
            <a:avLst/>
          </a:prstGeom>
        </p:spPr>
      </p:pic>
      <p:pic>
        <p:nvPicPr>
          <p:cNvPr id="42" name="Imagen 41" descr="shop(1).eps"/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67" y="4008761"/>
            <a:ext cx="651305" cy="652893"/>
          </a:xfrm>
          <a:prstGeom prst="rect">
            <a:avLst/>
          </a:prstGeom>
        </p:spPr>
      </p:pic>
      <p:pic>
        <p:nvPicPr>
          <p:cNvPr id="43" name="Imagen 42" descr="CARRITO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0" r="59575" b="67455"/>
          <a:stretch/>
        </p:blipFill>
        <p:spPr>
          <a:xfrm>
            <a:off x="6977514" y="1362628"/>
            <a:ext cx="791883" cy="863618"/>
          </a:xfrm>
          <a:prstGeom prst="rect">
            <a:avLst/>
          </a:prstGeom>
        </p:spPr>
      </p:pic>
      <p:sp>
        <p:nvSpPr>
          <p:cNvPr id="44" name="CuadroTexto 43"/>
          <p:cNvSpPr txBox="1"/>
          <p:nvPr/>
        </p:nvSpPr>
        <p:spPr>
          <a:xfrm>
            <a:off x="6768337" y="122518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Static"/>
                <a:cs typeface="Static"/>
              </a:rPr>
              <a:t>E </a:t>
            </a:r>
            <a:r>
              <a:rPr lang="es-ES" dirty="0" err="1" smtClean="0">
                <a:solidFill>
                  <a:schemeClr val="bg1"/>
                </a:solidFill>
                <a:latin typeface="Static"/>
                <a:cs typeface="Static"/>
              </a:rPr>
              <a:t>commerce</a:t>
            </a:r>
            <a:endParaRPr lang="es-ES" dirty="0">
              <a:solidFill>
                <a:schemeClr val="bg1"/>
              </a:solidFill>
              <a:latin typeface="Static"/>
              <a:cs typeface="Static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9415913" y="330499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Static"/>
                <a:cs typeface="Static"/>
              </a:rPr>
              <a:t>Redes sociales</a:t>
            </a:r>
            <a:endParaRPr lang="es-ES" dirty="0">
              <a:solidFill>
                <a:schemeClr val="bg1"/>
              </a:solidFill>
              <a:latin typeface="Static"/>
              <a:cs typeface="Static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6819136" y="525033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Static"/>
                <a:cs typeface="Static"/>
              </a:rPr>
              <a:t>Correo directo</a:t>
            </a:r>
            <a:endParaRPr lang="es-ES" dirty="0">
              <a:solidFill>
                <a:schemeClr val="bg1"/>
              </a:solidFill>
              <a:latin typeface="Static"/>
              <a:cs typeface="Static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4312005" y="4237327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Static"/>
                <a:cs typeface="Static"/>
              </a:rPr>
              <a:t>Punto de venta/</a:t>
            </a:r>
            <a:br>
              <a:rPr lang="es-ES" dirty="0" smtClean="0">
                <a:solidFill>
                  <a:schemeClr val="bg1"/>
                </a:solidFill>
                <a:latin typeface="Static"/>
                <a:cs typeface="Static"/>
              </a:rPr>
            </a:br>
            <a:r>
              <a:rPr lang="es-ES" dirty="0" smtClean="0">
                <a:solidFill>
                  <a:schemeClr val="bg1"/>
                </a:solidFill>
                <a:latin typeface="Static"/>
                <a:cs typeface="Static"/>
              </a:rPr>
              <a:t>activaciones</a:t>
            </a:r>
            <a:endParaRPr lang="es-ES" dirty="0">
              <a:solidFill>
                <a:schemeClr val="bg1"/>
              </a:solidFill>
              <a:latin typeface="Static"/>
              <a:cs typeface="Static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4446471" y="3609797"/>
            <a:ext cx="109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Static"/>
                <a:cs typeface="Static"/>
              </a:rPr>
              <a:t>Televisi</a:t>
            </a:r>
            <a:r>
              <a:rPr lang="es-ES" dirty="0" smtClean="0">
                <a:solidFill>
                  <a:schemeClr val="bg1"/>
                </a:solidFill>
                <a:latin typeface="Static"/>
                <a:cs typeface="Static"/>
              </a:rPr>
              <a:t>ón</a:t>
            </a:r>
            <a:endParaRPr lang="es-ES" dirty="0">
              <a:solidFill>
                <a:schemeClr val="bg1"/>
              </a:solidFill>
              <a:latin typeface="Static"/>
              <a:cs typeface="Static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4613815" y="2791022"/>
            <a:ext cx="68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Static"/>
                <a:cs typeface="Static"/>
              </a:rPr>
              <a:t>Radio</a:t>
            </a:r>
            <a:endParaRPr lang="es-ES" dirty="0">
              <a:solidFill>
                <a:schemeClr val="bg1"/>
              </a:solidFill>
              <a:latin typeface="Static"/>
              <a:cs typeface="Static"/>
            </a:endParaRPr>
          </a:p>
        </p:txBody>
      </p:sp>
    </p:spTree>
    <p:extLst>
      <p:ext uri="{BB962C8B-B14F-4D97-AF65-F5344CB8AC3E}">
        <p14:creationId xmlns:p14="http://schemas.microsoft.com/office/powerpoint/2010/main" val="309408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468</Words>
  <Application>Microsoft Macintosh PowerPoint</Application>
  <PresentationFormat>Personalizado</PresentationFormat>
  <Paragraphs>32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Jonny Victoria</cp:lastModifiedBy>
  <cp:revision>41</cp:revision>
  <dcterms:created xsi:type="dcterms:W3CDTF">2016-04-17T19:39:50Z</dcterms:created>
  <dcterms:modified xsi:type="dcterms:W3CDTF">2016-04-18T00:45:09Z</dcterms:modified>
</cp:coreProperties>
</file>