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67" r:id="rId4"/>
    <p:sldId id="270" r:id="rId5"/>
    <p:sldId id="271" r:id="rId6"/>
    <p:sldId id="272" r:id="rId7"/>
    <p:sldId id="268" r:id="rId8"/>
    <p:sldId id="273" r:id="rId9"/>
    <p:sldId id="269" r:id="rId10"/>
    <p:sldId id="274" r:id="rId1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4BF"/>
    <a:srgbClr val="9C6329"/>
    <a:srgbClr val="E3E6E6"/>
    <a:srgbClr val="CA984C"/>
    <a:srgbClr val="FFFFCF"/>
    <a:srgbClr val="61764F"/>
    <a:srgbClr val="6CCFF8"/>
    <a:srgbClr val="268DDC"/>
    <a:srgbClr val="1BB497"/>
    <a:srgbClr val="6BC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p:scale>
          <a:sx n="80" d="100"/>
          <a:sy n="80" d="100"/>
        </p:scale>
        <p:origin x="18"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p>
            <a:fld id="{89A66912-D4EA-4D62-B7EA-4D9F554315D6}" type="datetimeFigureOut">
              <a:rPr lang="es-CO" smtClean="0"/>
              <a:t>17/04/2016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33919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9A66912-D4EA-4D62-B7EA-4D9F554315D6}" type="datetimeFigureOut">
              <a:rPr lang="es-CO" smtClean="0"/>
              <a:t>17/04/2016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5404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9A66912-D4EA-4D62-B7EA-4D9F554315D6}" type="datetimeFigureOut">
              <a:rPr lang="es-CO" smtClean="0"/>
              <a:t>17/04/2016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14394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9A66912-D4EA-4D62-B7EA-4D9F554315D6}" type="datetimeFigureOut">
              <a:rPr lang="es-CO" smtClean="0"/>
              <a:t>17/04/2016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556989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9A66912-D4EA-4D62-B7EA-4D9F554315D6}" type="datetimeFigureOut">
              <a:rPr lang="es-CO" smtClean="0"/>
              <a:t>17/04/2016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71883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89A66912-D4EA-4D62-B7EA-4D9F554315D6}" type="datetimeFigureOut">
              <a:rPr lang="es-CO" smtClean="0"/>
              <a:t>17/04/2016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414306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89A66912-D4EA-4D62-B7EA-4D9F554315D6}" type="datetimeFigureOut">
              <a:rPr lang="es-CO" smtClean="0"/>
              <a:t>17/04/2016</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94312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89A66912-D4EA-4D62-B7EA-4D9F554315D6}" type="datetimeFigureOut">
              <a:rPr lang="es-CO" smtClean="0"/>
              <a:t>17/04/2016</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116952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9A66912-D4EA-4D62-B7EA-4D9F554315D6}" type="datetimeFigureOut">
              <a:rPr lang="es-CO" smtClean="0"/>
              <a:t>17/04/2016</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95269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9A66912-D4EA-4D62-B7EA-4D9F554315D6}" type="datetimeFigureOut">
              <a:rPr lang="es-CO" smtClean="0"/>
              <a:t>17/04/2016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262782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9A66912-D4EA-4D62-B7EA-4D9F554315D6}" type="datetimeFigureOut">
              <a:rPr lang="es-CO" smtClean="0"/>
              <a:t>17/04/2016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68901C0-67BC-45A6-B405-32A4EEC78B64}" type="slidenum">
              <a:rPr lang="es-CO" smtClean="0"/>
              <a:t>‹Nº›</a:t>
            </a:fld>
            <a:endParaRPr lang="es-CO"/>
          </a:p>
        </p:txBody>
      </p:sp>
    </p:spTree>
    <p:extLst>
      <p:ext uri="{BB962C8B-B14F-4D97-AF65-F5344CB8AC3E}">
        <p14:creationId xmlns:p14="http://schemas.microsoft.com/office/powerpoint/2010/main" val="198418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66912-D4EA-4D62-B7EA-4D9F554315D6}" type="datetimeFigureOut">
              <a:rPr lang="es-CO" smtClean="0"/>
              <a:t>17/04/2016</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901C0-67BC-45A6-B405-32A4EEC78B64}" type="slidenum">
              <a:rPr lang="es-CO" smtClean="0"/>
              <a:t>‹Nº›</a:t>
            </a:fld>
            <a:endParaRPr lang="es-CO"/>
          </a:p>
        </p:txBody>
      </p:sp>
    </p:spTree>
    <p:extLst>
      <p:ext uri="{BB962C8B-B14F-4D97-AF65-F5344CB8AC3E}">
        <p14:creationId xmlns:p14="http://schemas.microsoft.com/office/powerpoint/2010/main" val="288545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gif"/><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70.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71.png"/><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image" Target="../media/image8.gif"/><Relationship Id="rId7" Type="http://schemas.openxmlformats.org/officeDocument/2006/relationships/image" Target="../media/image12.gif"/><Relationship Id="rId12" Type="http://schemas.microsoft.com/office/2007/relationships/hdphoto" Target="../media/hdphoto1.wdp"/><Relationship Id="rId17" Type="http://schemas.microsoft.com/office/2007/relationships/hdphoto" Target="../media/hdphoto6.wdp"/><Relationship Id="rId2" Type="http://schemas.openxmlformats.org/officeDocument/2006/relationships/image" Target="../media/image1.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1.gif"/><Relationship Id="rId11" Type="http://schemas.openxmlformats.org/officeDocument/2006/relationships/image" Target="../media/image3.png"/><Relationship Id="rId5" Type="http://schemas.openxmlformats.org/officeDocument/2006/relationships/image" Target="../media/image10.gif"/><Relationship Id="rId15" Type="http://schemas.openxmlformats.org/officeDocument/2006/relationships/image" Target="../media/image17.png"/><Relationship Id="rId10" Type="http://schemas.openxmlformats.org/officeDocument/2006/relationships/image" Target="../media/image15.gif"/><Relationship Id="rId19" Type="http://schemas.openxmlformats.org/officeDocument/2006/relationships/image" Target="../media/image20.png"/><Relationship Id="rId4" Type="http://schemas.openxmlformats.org/officeDocument/2006/relationships/image" Target="../media/image9.gif"/><Relationship Id="rId9" Type="http://schemas.openxmlformats.org/officeDocument/2006/relationships/image" Target="../media/image14.gif"/><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22.png"/><Relationship Id="rId12" Type="http://schemas.microsoft.com/office/2007/relationships/hdphoto" Target="../media/hdphoto4.wdp"/><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14.gif"/><Relationship Id="rId4" Type="http://schemas.microsoft.com/office/2007/relationships/hdphoto" Target="../media/hdphoto1.wdp"/><Relationship Id="rId9" Type="http://schemas.openxmlformats.org/officeDocument/2006/relationships/image" Target="../media/image23.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9.wdp"/><Relationship Id="rId4" Type="http://schemas.microsoft.com/office/2007/relationships/hdphoto" Target="../media/hdphoto1.wdp"/><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microsoft.com/office/2007/relationships/hdphoto" Target="../media/hdphoto10.wdp"/><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12.wdp"/><Relationship Id="rId5" Type="http://schemas.openxmlformats.org/officeDocument/2006/relationships/image" Target="../media/image36.gif"/><Relationship Id="rId10"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46.png"/><Relationship Id="rId18" Type="http://schemas.microsoft.com/office/2007/relationships/hdphoto" Target="../media/hdphoto18.wdp"/><Relationship Id="rId3" Type="http://schemas.openxmlformats.org/officeDocument/2006/relationships/image" Target="../media/image3.png"/><Relationship Id="rId21" Type="http://schemas.microsoft.com/office/2007/relationships/hdphoto" Target="../media/hdphoto19.wdp"/><Relationship Id="rId7" Type="http://schemas.openxmlformats.org/officeDocument/2006/relationships/image" Target="../media/image43.png"/><Relationship Id="rId12" Type="http://schemas.microsoft.com/office/2007/relationships/hdphoto" Target="../media/hdphoto15.wdp"/><Relationship Id="rId17" Type="http://schemas.openxmlformats.org/officeDocument/2006/relationships/image" Target="../media/image48.png"/><Relationship Id="rId2" Type="http://schemas.openxmlformats.org/officeDocument/2006/relationships/image" Target="../media/image1.png"/><Relationship Id="rId16" Type="http://schemas.microsoft.com/office/2007/relationships/hdphoto" Target="../media/hdphoto17.wdp"/><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2.gif"/><Relationship Id="rId11" Type="http://schemas.openxmlformats.org/officeDocument/2006/relationships/image" Target="../media/image45.png"/><Relationship Id="rId24" Type="http://schemas.microsoft.com/office/2007/relationships/hdphoto" Target="../media/hdphoto5.wdp"/><Relationship Id="rId5" Type="http://schemas.openxmlformats.org/officeDocument/2006/relationships/image" Target="../media/image41.png"/><Relationship Id="rId15" Type="http://schemas.openxmlformats.org/officeDocument/2006/relationships/image" Target="../media/image47.png"/><Relationship Id="rId23" Type="http://schemas.openxmlformats.org/officeDocument/2006/relationships/image" Target="../media/image52.png"/><Relationship Id="rId10" Type="http://schemas.microsoft.com/office/2007/relationships/hdphoto" Target="../media/hdphoto14.wdp"/><Relationship Id="rId19" Type="http://schemas.openxmlformats.org/officeDocument/2006/relationships/image" Target="../media/image49.jpeg"/><Relationship Id="rId4" Type="http://schemas.microsoft.com/office/2007/relationships/hdphoto" Target="../media/hdphoto1.wdp"/><Relationship Id="rId9" Type="http://schemas.openxmlformats.org/officeDocument/2006/relationships/image" Target="../media/image44.png"/><Relationship Id="rId14" Type="http://schemas.microsoft.com/office/2007/relationships/hdphoto" Target="../media/hdphoto16.wdp"/><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7.png"/><Relationship Id="rId18" Type="http://schemas.microsoft.com/office/2007/relationships/hdphoto" Target="../media/hdphoto22.wdp"/><Relationship Id="rId3" Type="http://schemas.openxmlformats.org/officeDocument/2006/relationships/image" Target="../media/image3.png"/><Relationship Id="rId21" Type="http://schemas.microsoft.com/office/2007/relationships/hdphoto" Target="../media/hdphoto23.wdp"/><Relationship Id="rId7" Type="http://schemas.microsoft.com/office/2007/relationships/hdphoto" Target="../media/hdphoto20.wdp"/><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40.png"/><Relationship Id="rId15" Type="http://schemas.microsoft.com/office/2007/relationships/hdphoto" Target="../media/hdphoto21.wdp"/><Relationship Id="rId10" Type="http://schemas.microsoft.com/office/2007/relationships/hdphoto" Target="../media/hdphoto3.wdp"/><Relationship Id="rId19"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png"/><Relationship Id="rId7" Type="http://schemas.microsoft.com/office/2007/relationships/hdphoto" Target="../media/hdphoto24.wdp"/><Relationship Id="rId12" Type="http://schemas.microsoft.com/office/2007/relationships/hdphoto" Target="../media/hdphoto25.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35.png"/><Relationship Id="rId10" Type="http://schemas.openxmlformats.org/officeDocument/2006/relationships/image" Target="../media/image66.jpeg"/><Relationship Id="rId4" Type="http://schemas.microsoft.com/office/2007/relationships/hdphoto" Target="../media/hdphoto1.wdp"/><Relationship Id="rId9"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10756"/>
            <a:ext cx="12225420" cy="6868756"/>
          </a:xfrm>
          <a:prstGeom prst="rect">
            <a:avLst/>
          </a:prstGeom>
          <a:noFill/>
          <a:ln>
            <a:noFill/>
          </a:ln>
        </p:spPr>
      </p:pic>
      <p:grpSp>
        <p:nvGrpSpPr>
          <p:cNvPr id="7" name="Grupo 6"/>
          <p:cNvGrpSpPr/>
          <p:nvPr/>
        </p:nvGrpSpPr>
        <p:grpSpPr>
          <a:xfrm>
            <a:off x="282121" y="1973942"/>
            <a:ext cx="5326743" cy="3120571"/>
            <a:chOff x="377371" y="1573892"/>
            <a:chExt cx="5326743" cy="3120571"/>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90" y="1688779"/>
              <a:ext cx="5161550" cy="2902285"/>
            </a:xfrm>
            <a:prstGeom prst="rect">
              <a:avLst/>
            </a:prstGeom>
          </p:spPr>
        </p:pic>
        <p:sp>
          <p:nvSpPr>
            <p:cNvPr id="6" name="Rectángulo redondeado 5"/>
            <p:cNvSpPr/>
            <p:nvPr/>
          </p:nvSpPr>
          <p:spPr>
            <a:xfrm>
              <a:off x="377371" y="1573892"/>
              <a:ext cx="5326743" cy="3120571"/>
            </a:xfrm>
            <a:prstGeom prst="roundRect">
              <a:avLst/>
            </a:prstGeom>
            <a:noFill/>
            <a:ln w="228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8" name="Imagen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513348" y="-224590"/>
            <a:ext cx="4113965" cy="2165685"/>
          </a:xfrm>
          <a:prstGeom prst="rect">
            <a:avLst/>
          </a:prstGeom>
        </p:spPr>
      </p:pic>
      <p:sp>
        <p:nvSpPr>
          <p:cNvPr id="9" name="CuadroTexto 8"/>
          <p:cNvSpPr txBox="1"/>
          <p:nvPr/>
        </p:nvSpPr>
        <p:spPr>
          <a:xfrm>
            <a:off x="632781" y="688901"/>
            <a:ext cx="1766397" cy="515985"/>
          </a:xfrm>
          <a:prstGeom prst="rect">
            <a:avLst/>
          </a:prstGeom>
          <a:noFill/>
        </p:spPr>
        <p:txBody>
          <a:bodyPr wrap="square" rtlCol="0">
            <a:spAutoFit/>
          </a:bodyPr>
          <a:lstStyle/>
          <a:p>
            <a:r>
              <a:rPr lang="es-CO" sz="2400" b="1" dirty="0" smtClean="0">
                <a:solidFill>
                  <a:schemeClr val="accent2">
                    <a:lumMod val="50000"/>
                  </a:schemeClr>
                </a:solidFill>
                <a:latin typeface="Franklin Gothic Book" panose="020B0503020102020204" pitchFamily="34" charset="0"/>
              </a:rPr>
              <a:t>PROBLEMA</a:t>
            </a:r>
            <a:endParaRPr lang="es-CO" sz="2400" b="1" dirty="0">
              <a:solidFill>
                <a:schemeClr val="accent2">
                  <a:lumMod val="50000"/>
                </a:schemeClr>
              </a:solidFill>
              <a:latin typeface="Franklin Gothic Book" panose="020B0503020102020204"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5191" y="115967"/>
            <a:ext cx="1133554" cy="1387974"/>
          </a:xfrm>
          <a:prstGeom prst="rect">
            <a:avLst/>
          </a:prstGeom>
        </p:spPr>
      </p:pic>
      <p:sp>
        <p:nvSpPr>
          <p:cNvPr id="12" name="CuadroTexto 11"/>
          <p:cNvSpPr txBox="1"/>
          <p:nvPr/>
        </p:nvSpPr>
        <p:spPr>
          <a:xfrm>
            <a:off x="5761085" y="584943"/>
            <a:ext cx="2067554" cy="584775"/>
          </a:xfrm>
          <a:prstGeom prst="rect">
            <a:avLst/>
          </a:prstGeom>
          <a:solidFill>
            <a:schemeClr val="accent2">
              <a:lumMod val="60000"/>
              <a:lumOff val="40000"/>
            </a:schemeClr>
          </a:solidFill>
        </p:spPr>
        <p:txBody>
          <a:bodyPr wrap="none" rtlCol="0">
            <a:spAutoFit/>
          </a:bodyPr>
          <a:lstStyle/>
          <a:p>
            <a:r>
              <a:rPr lang="es-CO" sz="3200" b="1" dirty="0" smtClean="0">
                <a:solidFill>
                  <a:schemeClr val="bg1"/>
                </a:solidFill>
                <a:latin typeface="Franklin Gothic Book" panose="020B0503020102020204" pitchFamily="34" charset="0"/>
              </a:rPr>
              <a:t>COLOMBIA</a:t>
            </a:r>
            <a:endParaRPr lang="es-CO" sz="3200" b="1" dirty="0">
              <a:solidFill>
                <a:schemeClr val="bg1"/>
              </a:solidFill>
              <a:latin typeface="Franklin Gothic Book" panose="020B0503020102020204" pitchFamily="34" charset="0"/>
            </a:endParaRPr>
          </a:p>
        </p:txBody>
      </p:sp>
      <p:sp>
        <p:nvSpPr>
          <p:cNvPr id="13" name="CuadroTexto 12"/>
          <p:cNvSpPr txBox="1"/>
          <p:nvPr/>
        </p:nvSpPr>
        <p:spPr>
          <a:xfrm>
            <a:off x="7799487" y="528435"/>
            <a:ext cx="4564091" cy="707886"/>
          </a:xfrm>
          <a:prstGeom prst="rect">
            <a:avLst/>
          </a:prstGeom>
          <a:noFill/>
        </p:spPr>
        <p:txBody>
          <a:bodyPr wrap="square" rtlCol="0">
            <a:spAutoFit/>
          </a:bodyPr>
          <a:lstStyle/>
          <a:p>
            <a:r>
              <a:rPr lang="es-CO" sz="2000" b="1" dirty="0" smtClean="0">
                <a:solidFill>
                  <a:schemeClr val="bg1">
                    <a:lumMod val="50000"/>
                  </a:schemeClr>
                </a:solidFill>
                <a:latin typeface="Franklin Gothic Book" panose="020B0503020102020204" pitchFamily="34" charset="0"/>
              </a:rPr>
              <a:t>Como el país con el nivel más alto de </a:t>
            </a:r>
            <a:r>
              <a:rPr lang="es-CO" sz="2000" b="1" dirty="0" smtClean="0">
                <a:solidFill>
                  <a:schemeClr val="accent2"/>
                </a:solidFill>
                <a:latin typeface="Franklin Gothic Book" panose="020B0503020102020204" pitchFamily="34" charset="0"/>
              </a:rPr>
              <a:t>agresión escolar</a:t>
            </a:r>
            <a:r>
              <a:rPr lang="es-CO" sz="2000" b="1" dirty="0" smtClean="0">
                <a:solidFill>
                  <a:schemeClr val="bg1">
                    <a:lumMod val="50000"/>
                  </a:schemeClr>
                </a:solidFill>
                <a:latin typeface="Franklin Gothic Book" panose="020B0503020102020204" pitchFamily="34" charset="0"/>
              </a:rPr>
              <a:t> en Latinoamérica</a:t>
            </a:r>
            <a:endParaRPr lang="es-CO" sz="2000" b="1" dirty="0">
              <a:solidFill>
                <a:schemeClr val="bg1">
                  <a:lumMod val="50000"/>
                </a:schemeClr>
              </a:solidFill>
              <a:latin typeface="Franklin Gothic Book" panose="020B0503020102020204" pitchFamily="34" charset="0"/>
            </a:endParaRPr>
          </a:p>
        </p:txBody>
      </p:sp>
      <p:sp>
        <p:nvSpPr>
          <p:cNvPr id="14" name="CuadroTexto 13"/>
          <p:cNvSpPr txBox="1"/>
          <p:nvPr/>
        </p:nvSpPr>
        <p:spPr>
          <a:xfrm>
            <a:off x="2572899" y="753475"/>
            <a:ext cx="1935620" cy="400110"/>
          </a:xfrm>
          <a:prstGeom prst="rect">
            <a:avLst/>
          </a:prstGeom>
          <a:noFill/>
        </p:spPr>
        <p:txBody>
          <a:bodyPr wrap="square" rtlCol="0">
            <a:spAutoFit/>
          </a:bodyPr>
          <a:lstStyle/>
          <a:p>
            <a:pPr algn="r"/>
            <a:r>
              <a:rPr lang="es-CO" sz="2000" b="1" dirty="0" smtClean="0">
                <a:solidFill>
                  <a:schemeClr val="bg1">
                    <a:lumMod val="50000"/>
                  </a:schemeClr>
                </a:solidFill>
                <a:latin typeface="Franklin Gothic Book" panose="020B0503020102020204" pitchFamily="34" charset="0"/>
              </a:rPr>
              <a:t>Un estudio de</a:t>
            </a:r>
            <a:endParaRPr lang="es-CO" sz="2000" b="1" dirty="0">
              <a:solidFill>
                <a:schemeClr val="bg1">
                  <a:lumMod val="50000"/>
                </a:schemeClr>
              </a:solidFill>
              <a:latin typeface="Franklin Gothic Book" panose="020B0503020102020204" pitchFamily="34" charset="0"/>
            </a:endParaRPr>
          </a:p>
        </p:txBody>
      </p:sp>
      <p:sp>
        <p:nvSpPr>
          <p:cNvPr id="15" name="CuadroTexto 14"/>
          <p:cNvSpPr txBox="1"/>
          <p:nvPr/>
        </p:nvSpPr>
        <p:spPr>
          <a:xfrm>
            <a:off x="5643552" y="184833"/>
            <a:ext cx="1454260" cy="400110"/>
          </a:xfrm>
          <a:prstGeom prst="rect">
            <a:avLst/>
          </a:prstGeom>
          <a:noFill/>
        </p:spPr>
        <p:txBody>
          <a:bodyPr wrap="square" rtlCol="0">
            <a:spAutoFit/>
          </a:bodyPr>
          <a:lstStyle/>
          <a:p>
            <a:pPr algn="r"/>
            <a:r>
              <a:rPr lang="es-CO" sz="2000" b="1" dirty="0" smtClean="0">
                <a:solidFill>
                  <a:schemeClr val="bg1">
                    <a:lumMod val="50000"/>
                  </a:schemeClr>
                </a:solidFill>
                <a:latin typeface="Franklin Gothic Book" panose="020B0503020102020204" pitchFamily="34" charset="0"/>
              </a:rPr>
              <a:t>Clasifica a </a:t>
            </a:r>
            <a:endParaRPr lang="es-CO" sz="2000" b="1" dirty="0">
              <a:solidFill>
                <a:schemeClr val="bg1">
                  <a:lumMod val="50000"/>
                </a:schemeClr>
              </a:solidFill>
              <a:latin typeface="Franklin Gothic Book" panose="020B0503020102020204" pitchFamily="34" charset="0"/>
            </a:endParaRPr>
          </a:p>
        </p:txBody>
      </p:sp>
      <p:grpSp>
        <p:nvGrpSpPr>
          <p:cNvPr id="37" name="Grupo 36"/>
          <p:cNvGrpSpPr/>
          <p:nvPr/>
        </p:nvGrpSpPr>
        <p:grpSpPr>
          <a:xfrm>
            <a:off x="4647800" y="1274759"/>
            <a:ext cx="4489854" cy="1310165"/>
            <a:chOff x="4663298" y="1476239"/>
            <a:chExt cx="4489854" cy="1310165"/>
          </a:xfrm>
        </p:grpSpPr>
        <p:sp>
          <p:nvSpPr>
            <p:cNvPr id="16" name="CuadroTexto 15"/>
            <p:cNvSpPr txBox="1"/>
            <p:nvPr/>
          </p:nvSpPr>
          <p:spPr>
            <a:xfrm>
              <a:off x="5805746" y="1737105"/>
              <a:ext cx="2219775" cy="830997"/>
            </a:xfrm>
            <a:prstGeom prst="rect">
              <a:avLst/>
            </a:prstGeom>
            <a:noFill/>
          </p:spPr>
          <p:txBody>
            <a:bodyPr wrap="square" rtlCol="0">
              <a:spAutoFit/>
            </a:bodyPr>
            <a:lstStyle/>
            <a:p>
              <a:pPr algn="ctr"/>
              <a:r>
                <a:rPr lang="es-CO" sz="1600" b="1" dirty="0" smtClean="0">
                  <a:solidFill>
                    <a:schemeClr val="bg1">
                      <a:lumMod val="50000"/>
                    </a:schemeClr>
                  </a:solidFill>
                  <a:latin typeface="Franklin Gothic Book" panose="020B0503020102020204" pitchFamily="34" charset="0"/>
                </a:rPr>
                <a:t>Uno de los principales impedimentos del </a:t>
              </a:r>
              <a:r>
                <a:rPr lang="es-CO" sz="1600" b="1" dirty="0" smtClean="0">
                  <a:solidFill>
                    <a:schemeClr val="accent2"/>
                  </a:solidFill>
                  <a:latin typeface="Franklin Gothic Book" panose="020B0503020102020204" pitchFamily="34" charset="0"/>
                </a:rPr>
                <a:t>desarrollo educativo</a:t>
              </a:r>
              <a:endParaRPr lang="es-CO" sz="1600" b="1" dirty="0">
                <a:solidFill>
                  <a:schemeClr val="accent2"/>
                </a:solidFill>
                <a:latin typeface="Franklin Gothic Book" panose="020B0503020102020204" pitchFamily="34" charset="0"/>
              </a:endParaRPr>
            </a:p>
          </p:txBody>
        </p:sp>
        <p:sp>
          <p:nvSpPr>
            <p:cNvPr id="17" name="CuadroTexto 16"/>
            <p:cNvSpPr txBox="1"/>
            <p:nvPr/>
          </p:nvSpPr>
          <p:spPr>
            <a:xfrm>
              <a:off x="4663298" y="1476239"/>
              <a:ext cx="2342100" cy="1107996"/>
            </a:xfrm>
            <a:prstGeom prst="rect">
              <a:avLst/>
            </a:prstGeom>
            <a:noFill/>
          </p:spPr>
          <p:txBody>
            <a:bodyPr wrap="square" rtlCol="0">
              <a:spAutoFit/>
            </a:bodyPr>
            <a:lstStyle/>
            <a:p>
              <a:pPr algn="ctr"/>
              <a:r>
                <a:rPr lang="es-CO" sz="6600" b="1" dirty="0" smtClean="0">
                  <a:solidFill>
                    <a:schemeClr val="accent2">
                      <a:lumMod val="40000"/>
                      <a:lumOff val="60000"/>
                    </a:schemeClr>
                  </a:solidFill>
                  <a:latin typeface="Franklin Gothic Book" panose="020B0503020102020204" pitchFamily="34" charset="0"/>
                </a:rPr>
                <a:t>(</a:t>
              </a:r>
              <a:endParaRPr lang="es-CO" sz="6600" b="1" dirty="0">
                <a:solidFill>
                  <a:schemeClr val="accent2">
                    <a:lumMod val="40000"/>
                    <a:lumOff val="60000"/>
                  </a:schemeClr>
                </a:solidFill>
                <a:latin typeface="Franklin Gothic Book" panose="020B0503020102020204" pitchFamily="34" charset="0"/>
              </a:endParaRPr>
            </a:p>
          </p:txBody>
        </p:sp>
        <p:sp>
          <p:nvSpPr>
            <p:cNvPr id="18" name="CuadroTexto 17"/>
            <p:cNvSpPr txBox="1"/>
            <p:nvPr/>
          </p:nvSpPr>
          <p:spPr>
            <a:xfrm rot="10800000">
              <a:off x="6811052" y="1678408"/>
              <a:ext cx="2342100" cy="1107996"/>
            </a:xfrm>
            <a:prstGeom prst="rect">
              <a:avLst/>
            </a:prstGeom>
            <a:noFill/>
          </p:spPr>
          <p:txBody>
            <a:bodyPr wrap="square" rtlCol="0">
              <a:spAutoFit/>
            </a:bodyPr>
            <a:lstStyle/>
            <a:p>
              <a:pPr algn="ctr"/>
              <a:r>
                <a:rPr lang="es-CO" sz="6600" b="1" dirty="0" smtClean="0">
                  <a:solidFill>
                    <a:schemeClr val="accent2">
                      <a:lumMod val="40000"/>
                      <a:lumOff val="60000"/>
                    </a:schemeClr>
                  </a:solidFill>
                  <a:latin typeface="Franklin Gothic Book" panose="020B0503020102020204" pitchFamily="34" charset="0"/>
                </a:rPr>
                <a:t>(</a:t>
              </a:r>
              <a:endParaRPr lang="es-CO" sz="6600" b="1" dirty="0">
                <a:solidFill>
                  <a:schemeClr val="accent2">
                    <a:lumMod val="40000"/>
                    <a:lumOff val="60000"/>
                  </a:schemeClr>
                </a:solidFill>
                <a:latin typeface="Franklin Gothic Book" panose="020B0503020102020204" pitchFamily="34" charset="0"/>
              </a:endParaRPr>
            </a:p>
          </p:txBody>
        </p:sp>
      </p:grpSp>
      <p:pic>
        <p:nvPicPr>
          <p:cNvPr id="21" name="Imagen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1" b="92432" l="14893" r="83252">
                        <a14:foregroundMark x1="36865" y1="55469" x2="39014" y2="72559"/>
                        <a14:foregroundMark x1="32910" y1="59473" x2="27441" y2="64355"/>
                        <a14:foregroundMark x1="29248" y1="72266" x2="26514" y2="63428"/>
                        <a14:foregroundMark x1="47559" y1="63135" x2="52734" y2="68018"/>
                        <a14:foregroundMark x1="66162" y1="63135" x2="68945" y2="58545"/>
                        <a14:backgroundMark x1="32617" y1="64648" x2="31689" y2="67090"/>
                      </a14:backgroundRemoval>
                    </a14:imgEffect>
                  </a14:imgLayer>
                </a14:imgProps>
              </a:ext>
              <a:ext uri="{28A0092B-C50C-407E-A947-70E740481C1C}">
                <a14:useLocalDpi xmlns:a14="http://schemas.microsoft.com/office/drawing/2010/main" val="0"/>
              </a:ext>
            </a:extLst>
          </a:blip>
          <a:srcRect l="13989" t="6665" r="17346" b="7887"/>
          <a:stretch/>
        </p:blipFill>
        <p:spPr>
          <a:xfrm>
            <a:off x="6986348" y="4900743"/>
            <a:ext cx="1128705" cy="1404609"/>
          </a:xfrm>
          <a:prstGeom prst="rect">
            <a:avLst/>
          </a:prstGeom>
        </p:spPr>
      </p:pic>
      <p:pic>
        <p:nvPicPr>
          <p:cNvPr id="22" name="Imagen 2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009" b="91086" l="38927" r="59593"/>
                    </a14:imgEffect>
                  </a14:imgLayer>
                </a14:imgProps>
              </a:ext>
              <a:ext uri="{28A0092B-C50C-407E-A947-70E740481C1C}">
                <a14:useLocalDpi xmlns:a14="http://schemas.microsoft.com/office/drawing/2010/main" val="0"/>
              </a:ext>
            </a:extLst>
          </a:blip>
          <a:srcRect l="38223" t="56526" r="39767" b="7695"/>
          <a:stretch/>
        </p:blipFill>
        <p:spPr>
          <a:xfrm>
            <a:off x="10807913" y="4928310"/>
            <a:ext cx="1114426" cy="1554331"/>
          </a:xfrm>
          <a:prstGeom prst="rect">
            <a:avLst/>
          </a:prstGeom>
        </p:spPr>
      </p:pic>
      <p:sp>
        <p:nvSpPr>
          <p:cNvPr id="28" name="Elipse 27"/>
          <p:cNvSpPr/>
          <p:nvPr/>
        </p:nvSpPr>
        <p:spPr>
          <a:xfrm>
            <a:off x="8399434" y="3320054"/>
            <a:ext cx="2005141" cy="2005141"/>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8682" b="94392" l="35666" r="61412"/>
                    </a14:imgEffect>
                  </a14:imgLayer>
                </a14:imgProps>
              </a:ext>
              <a:ext uri="{28A0092B-C50C-407E-A947-70E740481C1C}">
                <a14:useLocalDpi xmlns:a14="http://schemas.microsoft.com/office/drawing/2010/main" val="0"/>
              </a:ext>
            </a:extLst>
          </a:blip>
          <a:srcRect l="36049" t="67695" r="38281" b="5596"/>
          <a:stretch/>
        </p:blipFill>
        <p:spPr>
          <a:xfrm>
            <a:off x="8576325" y="4832706"/>
            <a:ext cx="1752600" cy="1524000"/>
          </a:xfrm>
          <a:prstGeom prst="rect">
            <a:avLst/>
          </a:prstGeom>
        </p:spPr>
      </p:pic>
      <p:sp>
        <p:nvSpPr>
          <p:cNvPr id="19" name="CuadroTexto 18"/>
          <p:cNvSpPr txBox="1"/>
          <p:nvPr/>
        </p:nvSpPr>
        <p:spPr>
          <a:xfrm>
            <a:off x="8759477" y="5099815"/>
            <a:ext cx="1322055" cy="707886"/>
          </a:xfrm>
          <a:prstGeom prst="rect">
            <a:avLst/>
          </a:prstGeom>
          <a:noFill/>
        </p:spPr>
        <p:txBody>
          <a:bodyPr wrap="square" rtlCol="0">
            <a:spAutoFit/>
          </a:bodyPr>
          <a:lstStyle/>
          <a:p>
            <a:pPr algn="ctr"/>
            <a:r>
              <a:rPr lang="es-CO" sz="2000" b="1" dirty="0" smtClean="0">
                <a:solidFill>
                  <a:schemeClr val="accent2">
                    <a:lumMod val="50000"/>
                  </a:schemeClr>
                </a:solidFill>
                <a:latin typeface="Franklin Gothic Book" panose="020B0503020102020204" pitchFamily="34" charset="0"/>
              </a:rPr>
              <a:t>Estrés emocional</a:t>
            </a:r>
            <a:endParaRPr lang="es-CO" sz="2000" b="1" dirty="0">
              <a:solidFill>
                <a:schemeClr val="accent2">
                  <a:lumMod val="50000"/>
                </a:schemeClr>
              </a:solidFill>
              <a:latin typeface="Franklin Gothic Book" panose="020B0503020102020204" pitchFamily="34" charset="0"/>
            </a:endParaRPr>
          </a:p>
        </p:txBody>
      </p:sp>
      <p:sp>
        <p:nvSpPr>
          <p:cNvPr id="23" name="CuadroTexto 22"/>
          <p:cNvSpPr txBox="1"/>
          <p:nvPr/>
        </p:nvSpPr>
        <p:spPr>
          <a:xfrm>
            <a:off x="9972489" y="4030020"/>
            <a:ext cx="1599687" cy="400110"/>
          </a:xfrm>
          <a:prstGeom prst="rect">
            <a:avLst/>
          </a:prstGeom>
          <a:solidFill>
            <a:schemeClr val="bg1"/>
          </a:solidFill>
        </p:spPr>
        <p:txBody>
          <a:bodyPr wrap="square" rtlCol="0">
            <a:spAutoFit/>
          </a:bodyPr>
          <a:lstStyle/>
          <a:p>
            <a:pPr algn="ctr"/>
            <a:r>
              <a:rPr lang="es-CO" sz="2000" b="1" dirty="0" smtClean="0">
                <a:solidFill>
                  <a:schemeClr val="accent2">
                    <a:lumMod val="50000"/>
                  </a:schemeClr>
                </a:solidFill>
                <a:latin typeface="Franklin Gothic Book" panose="020B0503020102020204" pitchFamily="34" charset="0"/>
              </a:rPr>
              <a:t>Agotamiento </a:t>
            </a:r>
            <a:endParaRPr lang="es-CO" sz="2000" b="1" dirty="0">
              <a:solidFill>
                <a:schemeClr val="accent2">
                  <a:lumMod val="50000"/>
                </a:schemeClr>
              </a:solidFill>
              <a:latin typeface="Franklin Gothic Book" panose="020B0503020102020204" pitchFamily="34" charset="0"/>
            </a:endParaRPr>
          </a:p>
        </p:txBody>
      </p:sp>
      <p:sp>
        <p:nvSpPr>
          <p:cNvPr id="24" name="CuadroTexto 23"/>
          <p:cNvSpPr txBox="1"/>
          <p:nvPr/>
        </p:nvSpPr>
        <p:spPr>
          <a:xfrm>
            <a:off x="8599708" y="2786775"/>
            <a:ext cx="1599687" cy="400110"/>
          </a:xfrm>
          <a:prstGeom prst="rect">
            <a:avLst/>
          </a:prstGeom>
          <a:noFill/>
        </p:spPr>
        <p:txBody>
          <a:bodyPr wrap="square" rtlCol="0">
            <a:spAutoFit/>
          </a:bodyPr>
          <a:lstStyle/>
          <a:p>
            <a:pPr algn="ctr"/>
            <a:r>
              <a:rPr lang="es-CO" sz="2000" b="1" dirty="0" smtClean="0">
                <a:solidFill>
                  <a:schemeClr val="accent2">
                    <a:lumMod val="50000"/>
                  </a:schemeClr>
                </a:solidFill>
                <a:latin typeface="Franklin Gothic Book" panose="020B0503020102020204" pitchFamily="34" charset="0"/>
              </a:rPr>
              <a:t>Tensión</a:t>
            </a:r>
            <a:endParaRPr lang="es-CO" sz="2000" b="1" dirty="0">
              <a:solidFill>
                <a:schemeClr val="accent2">
                  <a:lumMod val="50000"/>
                </a:schemeClr>
              </a:solidFill>
              <a:latin typeface="Franklin Gothic Book" panose="020B0503020102020204" pitchFamily="34" charset="0"/>
            </a:endParaRPr>
          </a:p>
        </p:txBody>
      </p:sp>
      <p:sp>
        <p:nvSpPr>
          <p:cNvPr id="27" name="CuadroTexto 26"/>
          <p:cNvSpPr txBox="1"/>
          <p:nvPr/>
        </p:nvSpPr>
        <p:spPr>
          <a:xfrm>
            <a:off x="6708435" y="3985041"/>
            <a:ext cx="2576312" cy="400110"/>
          </a:xfrm>
          <a:prstGeom prst="rect">
            <a:avLst/>
          </a:prstGeom>
          <a:solidFill>
            <a:schemeClr val="bg1"/>
          </a:solidFill>
        </p:spPr>
        <p:txBody>
          <a:bodyPr wrap="square" rtlCol="0">
            <a:spAutoFit/>
          </a:bodyPr>
          <a:lstStyle/>
          <a:p>
            <a:pPr algn="ctr"/>
            <a:r>
              <a:rPr lang="es-CO" sz="2000" b="1" dirty="0" smtClean="0">
                <a:solidFill>
                  <a:schemeClr val="accent2">
                    <a:lumMod val="50000"/>
                  </a:schemeClr>
                </a:solidFill>
                <a:latin typeface="Franklin Gothic Book" panose="020B0503020102020204" pitchFamily="34" charset="0"/>
              </a:rPr>
              <a:t>Respuesta conflictiva</a:t>
            </a:r>
            <a:endParaRPr lang="es-CO" sz="2000" b="1" dirty="0">
              <a:solidFill>
                <a:schemeClr val="accent2">
                  <a:lumMod val="50000"/>
                </a:schemeClr>
              </a:solidFill>
              <a:latin typeface="Franklin Gothic Book" panose="020B0503020102020204" pitchFamily="34" charset="0"/>
            </a:endParaRPr>
          </a:p>
        </p:txBody>
      </p:sp>
      <p:sp>
        <p:nvSpPr>
          <p:cNvPr id="29" name="Cheurón 28"/>
          <p:cNvSpPr/>
          <p:nvPr/>
        </p:nvSpPr>
        <p:spPr>
          <a:xfrm rot="13500000">
            <a:off x="9791020" y="3297089"/>
            <a:ext cx="593840" cy="593840"/>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1" name="Cheurón 30"/>
          <p:cNvSpPr/>
          <p:nvPr/>
        </p:nvSpPr>
        <p:spPr>
          <a:xfrm rot="18000000">
            <a:off x="9958918" y="4534370"/>
            <a:ext cx="593840" cy="593840"/>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2" name="Cheurón 31"/>
          <p:cNvSpPr/>
          <p:nvPr/>
        </p:nvSpPr>
        <p:spPr>
          <a:xfrm rot="7200000">
            <a:off x="8440084" y="3263508"/>
            <a:ext cx="593840" cy="593840"/>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3" name="Cheurón 32"/>
          <p:cNvSpPr/>
          <p:nvPr/>
        </p:nvSpPr>
        <p:spPr>
          <a:xfrm rot="4500000">
            <a:off x="8220524" y="4423301"/>
            <a:ext cx="593840" cy="593840"/>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4" name="CuadroTexto 33"/>
          <p:cNvSpPr txBox="1"/>
          <p:nvPr/>
        </p:nvSpPr>
        <p:spPr>
          <a:xfrm>
            <a:off x="9561907" y="1526469"/>
            <a:ext cx="2441753" cy="1077218"/>
          </a:xfrm>
          <a:prstGeom prst="rect">
            <a:avLst/>
          </a:prstGeom>
          <a:noFill/>
        </p:spPr>
        <p:txBody>
          <a:bodyPr wrap="square" rtlCol="0">
            <a:spAutoFit/>
          </a:bodyPr>
          <a:lstStyle/>
          <a:p>
            <a:r>
              <a:rPr lang="es-CO" sz="1600" dirty="0" smtClean="0">
                <a:solidFill>
                  <a:schemeClr val="bg1">
                    <a:lumMod val="50000"/>
                  </a:schemeClr>
                </a:solidFill>
                <a:latin typeface="Franklin Gothic Book" panose="020B0503020102020204" pitchFamily="34" charset="0"/>
              </a:rPr>
              <a:t>Enfrascándose en un circulo de consecuencias negativas tanto para alumnos como docentes</a:t>
            </a:r>
            <a:endParaRPr lang="es-CO" sz="1600" dirty="0">
              <a:solidFill>
                <a:schemeClr val="accent2"/>
              </a:solidFill>
              <a:latin typeface="Franklin Gothic Book" panose="020B0503020102020204" pitchFamily="34" charset="0"/>
            </a:endParaRPr>
          </a:p>
        </p:txBody>
      </p:sp>
      <p:sp>
        <p:nvSpPr>
          <p:cNvPr id="35" name="Flecha abajo 34"/>
          <p:cNvSpPr/>
          <p:nvPr/>
        </p:nvSpPr>
        <p:spPr>
          <a:xfrm>
            <a:off x="9281288" y="1274759"/>
            <a:ext cx="360043" cy="1342561"/>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Flecha abajo 35"/>
          <p:cNvSpPr/>
          <p:nvPr/>
        </p:nvSpPr>
        <p:spPr>
          <a:xfrm rot="5400000">
            <a:off x="8652638" y="1031776"/>
            <a:ext cx="360043" cy="1115644"/>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980369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0"/>
            <a:ext cx="12225420" cy="6868756"/>
          </a:xfrm>
          <a:prstGeom prst="rect">
            <a:avLst/>
          </a:prstGeom>
          <a:noFill/>
          <a:ln>
            <a:noFill/>
          </a:ln>
        </p:spPr>
      </p:pic>
      <p:pic>
        <p:nvPicPr>
          <p:cNvPr id="7" name="Imagen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29100" y="-186127"/>
            <a:ext cx="4113965" cy="2165685"/>
          </a:xfrm>
          <a:prstGeom prst="rect">
            <a:avLst/>
          </a:prstGeom>
        </p:spPr>
      </p:pic>
      <p:sp>
        <p:nvSpPr>
          <p:cNvPr id="8" name="CuadroTexto 7"/>
          <p:cNvSpPr txBox="1"/>
          <p:nvPr/>
        </p:nvSpPr>
        <p:spPr>
          <a:xfrm>
            <a:off x="342679" y="711303"/>
            <a:ext cx="1995945" cy="400110"/>
          </a:xfrm>
          <a:prstGeom prst="rect">
            <a:avLst/>
          </a:prstGeom>
          <a:noFill/>
        </p:spPr>
        <p:txBody>
          <a:bodyPr wrap="square" rtlCol="0">
            <a:spAutoFit/>
          </a:bodyPr>
          <a:lstStyle/>
          <a:p>
            <a:pPr algn="ctr"/>
            <a:r>
              <a:rPr lang="es-CO" sz="2000" b="1" dirty="0" smtClean="0">
                <a:solidFill>
                  <a:srgbClr val="77370B"/>
                </a:solidFill>
                <a:latin typeface="Franklin Gothic Book" panose="020B0503020102020204" pitchFamily="34" charset="0"/>
              </a:rPr>
              <a:t>EN RESUMEN</a:t>
            </a:r>
            <a:endParaRPr lang="es-CO" sz="2000" b="1" dirty="0">
              <a:solidFill>
                <a:srgbClr val="77370B"/>
              </a:solidFill>
              <a:latin typeface="Franklin Gothic Book" panose="020B0503020102020204" pitchFamily="34" charset="0"/>
            </a:endParaRPr>
          </a:p>
        </p:txBody>
      </p:sp>
      <p:sp>
        <p:nvSpPr>
          <p:cNvPr id="17" name="CuadroTexto 16"/>
          <p:cNvSpPr txBox="1"/>
          <p:nvPr/>
        </p:nvSpPr>
        <p:spPr>
          <a:xfrm>
            <a:off x="-18238" y="3301258"/>
            <a:ext cx="1688524" cy="2462213"/>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algn="ctr"/>
            <a:r>
              <a:rPr lang="es-CO" sz="1400" dirty="0" smtClean="0"/>
              <a:t>Colombia es el país con el nivel más alto de agresión escolar en américa latina.</a:t>
            </a:r>
          </a:p>
          <a:p>
            <a:pPr algn="ctr"/>
            <a:endParaRPr lang="es-CO" sz="1400" dirty="0"/>
          </a:p>
          <a:p>
            <a:pPr algn="ctr"/>
            <a:r>
              <a:rPr lang="es-CO" sz="1400" dirty="0" smtClean="0"/>
              <a:t>Este fenómeno se constituye como uno de los principales impedimentos en el desarrollo de la calidad educativa.</a:t>
            </a:r>
            <a:endParaRPr lang="es-CO" sz="1400" dirty="0"/>
          </a:p>
        </p:txBody>
      </p:sp>
      <p:pic>
        <p:nvPicPr>
          <p:cNvPr id="18" name="Imagen 17"/>
          <p:cNvPicPr>
            <a:picLocks noChangeAspect="1"/>
          </p:cNvPicPr>
          <p:nvPr/>
        </p:nvPicPr>
        <p:blipFill>
          <a:blip r:embed="rId5"/>
          <a:stretch>
            <a:fillRect/>
          </a:stretch>
        </p:blipFill>
        <p:spPr>
          <a:xfrm>
            <a:off x="17486" y="2154110"/>
            <a:ext cx="1668442" cy="1006187"/>
          </a:xfrm>
          <a:prstGeom prst="rect">
            <a:avLst/>
          </a:prstGeom>
        </p:spPr>
      </p:pic>
      <p:sp>
        <p:nvSpPr>
          <p:cNvPr id="19" name="Rectángulo 18"/>
          <p:cNvSpPr/>
          <p:nvPr/>
        </p:nvSpPr>
        <p:spPr>
          <a:xfrm>
            <a:off x="201237" y="1765513"/>
            <a:ext cx="1296983" cy="369332"/>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PROBLEMA</a:t>
            </a:r>
            <a:endParaRPr lang="es-CO" b="1" dirty="0">
              <a:solidFill>
                <a:schemeClr val="accent2">
                  <a:lumMod val="50000"/>
                </a:schemeClr>
              </a:solidFill>
            </a:endParaRPr>
          </a:p>
        </p:txBody>
      </p:sp>
      <p:pic>
        <p:nvPicPr>
          <p:cNvPr id="21" name="Imagen 20"/>
          <p:cNvPicPr>
            <a:picLocks noChangeAspect="1"/>
          </p:cNvPicPr>
          <p:nvPr/>
        </p:nvPicPr>
        <p:blipFill>
          <a:blip r:embed="rId6"/>
          <a:stretch>
            <a:fillRect/>
          </a:stretch>
        </p:blipFill>
        <p:spPr>
          <a:xfrm>
            <a:off x="1797441" y="2147373"/>
            <a:ext cx="1635643" cy="985387"/>
          </a:xfrm>
          <a:prstGeom prst="rect">
            <a:avLst/>
          </a:prstGeom>
        </p:spPr>
      </p:pic>
      <p:sp>
        <p:nvSpPr>
          <p:cNvPr id="22" name="Rectángulo 21"/>
          <p:cNvSpPr/>
          <p:nvPr/>
        </p:nvSpPr>
        <p:spPr>
          <a:xfrm>
            <a:off x="1930977" y="1765513"/>
            <a:ext cx="1296983" cy="369332"/>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TENSIÓN</a:t>
            </a:r>
            <a:endParaRPr lang="es-CO" b="1" dirty="0">
              <a:solidFill>
                <a:schemeClr val="accent2">
                  <a:lumMod val="50000"/>
                </a:schemeClr>
              </a:solidFill>
            </a:endParaRPr>
          </a:p>
        </p:txBody>
      </p:sp>
      <p:sp>
        <p:nvSpPr>
          <p:cNvPr id="23" name="CuadroTexto 22"/>
          <p:cNvSpPr txBox="1"/>
          <p:nvPr/>
        </p:nvSpPr>
        <p:spPr>
          <a:xfrm>
            <a:off x="1788790" y="3301258"/>
            <a:ext cx="1688524" cy="2462213"/>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algn="ctr"/>
            <a:r>
              <a:rPr lang="es-CO" sz="1400" dirty="0" smtClean="0"/>
              <a:t>Estas agresiones en mayor medida se dan por conflictos emocionales, en donde ninguna de las partes involucradas quiere ceder y permiten que las emociones tomen el control de la situación.</a:t>
            </a:r>
            <a:endParaRPr lang="es-CO" sz="1400" dirty="0"/>
          </a:p>
        </p:txBody>
      </p:sp>
      <p:pic>
        <p:nvPicPr>
          <p:cNvPr id="25" name="Imagen 2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431" b="47031" l="1344" r="45017">
                        <a14:foregroundMark x1="5879" y1="20586" x2="3527" y2="34046"/>
                      </a14:backgroundRemoval>
                    </a14:imgEffect>
                  </a14:imgLayer>
                </a14:imgProps>
              </a:ext>
              <a:ext uri="{28A0092B-C50C-407E-A947-70E740481C1C}">
                <a14:useLocalDpi xmlns:a14="http://schemas.microsoft.com/office/drawing/2010/main" val="0"/>
              </a:ext>
            </a:extLst>
          </a:blip>
          <a:srcRect t="11528" r="54877" b="52540"/>
          <a:stretch/>
        </p:blipFill>
        <p:spPr>
          <a:xfrm flipH="1">
            <a:off x="3637879" y="2105028"/>
            <a:ext cx="1622555" cy="1064569"/>
          </a:xfrm>
          <a:prstGeom prst="rect">
            <a:avLst/>
          </a:prstGeom>
        </p:spPr>
      </p:pic>
      <p:sp>
        <p:nvSpPr>
          <p:cNvPr id="26" name="Rectángulo 25"/>
          <p:cNvSpPr/>
          <p:nvPr/>
        </p:nvSpPr>
        <p:spPr>
          <a:xfrm>
            <a:off x="3693102" y="1765513"/>
            <a:ext cx="1296983" cy="369332"/>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INSIGHT</a:t>
            </a:r>
            <a:endParaRPr lang="es-CO" b="1" dirty="0">
              <a:solidFill>
                <a:schemeClr val="accent2">
                  <a:lumMod val="50000"/>
                </a:schemeClr>
              </a:solidFill>
            </a:endParaRPr>
          </a:p>
        </p:txBody>
      </p:sp>
      <p:sp>
        <p:nvSpPr>
          <p:cNvPr id="27" name="CuadroTexto 26"/>
          <p:cNvSpPr txBox="1"/>
          <p:nvPr/>
        </p:nvSpPr>
        <p:spPr>
          <a:xfrm>
            <a:off x="3661683" y="3410116"/>
            <a:ext cx="1535022" cy="1815882"/>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algn="ctr"/>
            <a:r>
              <a:rPr lang="es-CO" sz="1400" dirty="0" smtClean="0"/>
              <a:t>Al no querer ceder ante una situación conflictiva las personas creen que el problema es del otro, evitando asumir una posición autónoma y responsable.</a:t>
            </a:r>
            <a:endParaRPr lang="es-CO" sz="1400" dirty="0"/>
          </a:p>
        </p:txBody>
      </p:sp>
      <p:sp>
        <p:nvSpPr>
          <p:cNvPr id="28" name="CuadroTexto 27"/>
          <p:cNvSpPr txBox="1"/>
          <p:nvPr/>
        </p:nvSpPr>
        <p:spPr>
          <a:xfrm>
            <a:off x="3436284" y="260701"/>
            <a:ext cx="1785277" cy="1477328"/>
          </a:xfrm>
          <a:prstGeom prst="rect">
            <a:avLst/>
          </a:prstGeom>
          <a:noFill/>
        </p:spPr>
        <p:txBody>
          <a:bodyPr wrap="square" rtlCol="0">
            <a:spAutoFit/>
          </a:bodyPr>
          <a:lstStyle/>
          <a:p>
            <a:pPr algn="ctr"/>
            <a:r>
              <a:rPr lang="es-CO" b="1" dirty="0" smtClean="0">
                <a:solidFill>
                  <a:schemeClr val="bg1">
                    <a:lumMod val="75000"/>
                  </a:schemeClr>
                </a:solidFill>
                <a:latin typeface="MV Boli" panose="02000500030200090000" pitchFamily="2" charset="0"/>
                <a:cs typeface="MV Boli" panose="02000500030200090000" pitchFamily="2" charset="0"/>
              </a:rPr>
              <a:t>El conflicto es el engaño de creer que el problema es del otro.</a:t>
            </a:r>
            <a:endParaRPr lang="es-CO" b="1" dirty="0">
              <a:solidFill>
                <a:schemeClr val="bg1">
                  <a:lumMod val="75000"/>
                </a:schemeClr>
              </a:solidFill>
              <a:latin typeface="MV Boli" panose="02000500030200090000" pitchFamily="2" charset="0"/>
              <a:cs typeface="MV Boli" panose="02000500030200090000" pitchFamily="2" charset="0"/>
            </a:endParaRPr>
          </a:p>
        </p:txBody>
      </p:sp>
      <p:pic>
        <p:nvPicPr>
          <p:cNvPr id="29" name="Imagen 28"/>
          <p:cNvPicPr>
            <a:picLocks noChangeAspect="1"/>
          </p:cNvPicPr>
          <p:nvPr/>
        </p:nvPicPr>
        <p:blipFill>
          <a:blip r:embed="rId9"/>
          <a:stretch>
            <a:fillRect/>
          </a:stretch>
        </p:blipFill>
        <p:spPr>
          <a:xfrm>
            <a:off x="5360303" y="2109639"/>
            <a:ext cx="1639223" cy="1385841"/>
          </a:xfrm>
          <a:prstGeom prst="rect">
            <a:avLst/>
          </a:prstGeom>
        </p:spPr>
      </p:pic>
      <p:sp>
        <p:nvSpPr>
          <p:cNvPr id="30" name="Rectángulo 29"/>
          <p:cNvSpPr/>
          <p:nvPr/>
        </p:nvSpPr>
        <p:spPr>
          <a:xfrm>
            <a:off x="5496502" y="1765513"/>
            <a:ext cx="1296983" cy="369332"/>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VERDAD</a:t>
            </a:r>
            <a:endParaRPr lang="es-CO" b="1" dirty="0">
              <a:solidFill>
                <a:schemeClr val="accent2">
                  <a:lumMod val="50000"/>
                </a:schemeClr>
              </a:solidFill>
            </a:endParaRPr>
          </a:p>
        </p:txBody>
      </p:sp>
      <p:sp>
        <p:nvSpPr>
          <p:cNvPr id="31" name="CuadroTexto 30"/>
          <p:cNvSpPr txBox="1"/>
          <p:nvPr/>
        </p:nvSpPr>
        <p:spPr>
          <a:xfrm>
            <a:off x="5241376" y="3483370"/>
            <a:ext cx="1688524" cy="2893100"/>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algn="ctr"/>
            <a:r>
              <a:rPr lang="es-CO" sz="1400" dirty="0" smtClean="0"/>
              <a:t>Sin embargo las personas tienen el poder de auto controlarse tomando consciencia de las situaciones, prueba de ello es el proyecto </a:t>
            </a:r>
            <a:r>
              <a:rPr lang="es-CO" sz="1400" dirty="0"/>
              <a:t>R</a:t>
            </a:r>
            <a:r>
              <a:rPr lang="es-CO" sz="1400" dirty="0" smtClean="0"/>
              <a:t>espira </a:t>
            </a:r>
            <a:r>
              <a:rPr lang="es-CO" sz="1400" dirty="0" smtClean="0"/>
              <a:t>en </a:t>
            </a:r>
            <a:r>
              <a:rPr lang="es-CO" sz="1400" dirty="0" smtClean="0"/>
              <a:t>Educación</a:t>
            </a:r>
            <a:r>
              <a:rPr lang="es-CO" sz="1400" dirty="0" smtClean="0"/>
              <a:t>, que ha demostrado que la atención plena funciona. </a:t>
            </a:r>
            <a:endParaRPr lang="es-CO" sz="1400" dirty="0"/>
          </a:p>
        </p:txBody>
      </p:sp>
      <p:sp>
        <p:nvSpPr>
          <p:cNvPr id="32" name="Rectángulo 31"/>
          <p:cNvSpPr/>
          <p:nvPr/>
        </p:nvSpPr>
        <p:spPr>
          <a:xfrm>
            <a:off x="7236402" y="1765513"/>
            <a:ext cx="1296983" cy="369332"/>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BIG IDEA</a:t>
            </a:r>
            <a:endParaRPr lang="es-CO" b="1" dirty="0">
              <a:solidFill>
                <a:schemeClr val="accent2">
                  <a:lumMod val="50000"/>
                </a:schemeClr>
              </a:solidFill>
            </a:endParaRPr>
          </a:p>
        </p:txBody>
      </p:sp>
      <p:sp>
        <p:nvSpPr>
          <p:cNvPr id="34" name="CuadroTexto 33"/>
          <p:cNvSpPr txBox="1"/>
          <p:nvPr/>
        </p:nvSpPr>
        <p:spPr>
          <a:xfrm>
            <a:off x="7081341" y="2103296"/>
            <a:ext cx="1553583" cy="1200329"/>
          </a:xfrm>
          <a:prstGeom prst="rect">
            <a:avLst/>
          </a:prstGeom>
          <a:solidFill>
            <a:srgbClr val="E29F58"/>
          </a:solidFill>
        </p:spPr>
        <p:txBody>
          <a:bodyPr wrap="square" rtlCol="0">
            <a:spAutoFit/>
          </a:bodyPr>
          <a:lstStyle/>
          <a:p>
            <a:pPr algn="ctr"/>
            <a:r>
              <a:rPr lang="es-CO" b="1" dirty="0" smtClean="0">
                <a:solidFill>
                  <a:srgbClr val="542708"/>
                </a:solidFill>
                <a:latin typeface="Franklin Gothic Book" panose="020B0503020102020204" pitchFamily="34" charset="0"/>
              </a:rPr>
              <a:t>#MI</a:t>
            </a:r>
          </a:p>
          <a:p>
            <a:pPr algn="ctr"/>
            <a:r>
              <a:rPr lang="es-CO" b="1" dirty="0" smtClean="0">
                <a:solidFill>
                  <a:srgbClr val="542708"/>
                </a:solidFill>
                <a:latin typeface="Franklin Gothic Book" panose="020B0503020102020204" pitchFamily="34" charset="0"/>
              </a:rPr>
              <a:t>ESPACIO</a:t>
            </a:r>
          </a:p>
          <a:p>
            <a:pPr algn="ctr"/>
            <a:r>
              <a:rPr lang="es-CO" b="1" dirty="0" smtClean="0">
                <a:solidFill>
                  <a:srgbClr val="542708"/>
                </a:solidFill>
                <a:latin typeface="Franklin Gothic Book" panose="020B0503020102020204" pitchFamily="34" charset="0"/>
              </a:rPr>
              <a:t>DE</a:t>
            </a:r>
          </a:p>
          <a:p>
            <a:pPr algn="ctr"/>
            <a:r>
              <a:rPr lang="es-CO" b="1" dirty="0" smtClean="0">
                <a:solidFill>
                  <a:srgbClr val="542708"/>
                </a:solidFill>
                <a:latin typeface="Franklin Gothic Book" panose="020B0503020102020204" pitchFamily="34" charset="0"/>
              </a:rPr>
              <a:t>CONSCIENCIA</a:t>
            </a:r>
            <a:endParaRPr lang="es-CO" b="1" dirty="0">
              <a:solidFill>
                <a:srgbClr val="542708"/>
              </a:solidFill>
              <a:latin typeface="Franklin Gothic Book" panose="020B0503020102020204" pitchFamily="34" charset="0"/>
            </a:endParaRPr>
          </a:p>
        </p:txBody>
      </p:sp>
      <p:sp>
        <p:nvSpPr>
          <p:cNvPr id="35" name="CuadroTexto 34"/>
          <p:cNvSpPr txBox="1"/>
          <p:nvPr/>
        </p:nvSpPr>
        <p:spPr>
          <a:xfrm>
            <a:off x="7123341" y="3254770"/>
            <a:ext cx="1535022" cy="2893100"/>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algn="ctr"/>
            <a:r>
              <a:rPr lang="es-CO" sz="1400" dirty="0" smtClean="0"/>
              <a:t>Si las personas accedieran a poner en práctica la atención plena y sintieran los resultados, serian más susceptibles de compartir esta experiencia y apoyar iniciativas que involucren este programa en un contexto educativo. </a:t>
            </a:r>
            <a:endParaRPr lang="es-CO" sz="1400" dirty="0"/>
          </a:p>
        </p:txBody>
      </p:sp>
      <p:sp>
        <p:nvSpPr>
          <p:cNvPr id="36" name="Rectángulo 35"/>
          <p:cNvSpPr/>
          <p:nvPr/>
        </p:nvSpPr>
        <p:spPr>
          <a:xfrm>
            <a:off x="8862465" y="839461"/>
            <a:ext cx="1426681" cy="364837"/>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ESTRATEGIA</a:t>
            </a:r>
            <a:endParaRPr lang="es-CO" b="1" dirty="0">
              <a:solidFill>
                <a:schemeClr val="accent2">
                  <a:lumMod val="50000"/>
                </a:schemeClr>
              </a:solidFill>
            </a:endParaRPr>
          </a:p>
        </p:txBody>
      </p:sp>
      <p:sp>
        <p:nvSpPr>
          <p:cNvPr id="37" name="CuadroTexto 36"/>
          <p:cNvSpPr txBox="1"/>
          <p:nvPr/>
        </p:nvSpPr>
        <p:spPr>
          <a:xfrm>
            <a:off x="8780883" y="1276547"/>
            <a:ext cx="1688524" cy="5262979"/>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algn="ctr"/>
            <a:r>
              <a:rPr lang="es-CO" sz="1400" dirty="0" smtClean="0"/>
              <a:t>Mediante la elaboración de un tótem tipo squishable en forma de lobo y el trabajo de los niños embajadores del proyecto Respira educación, se dará a conocer la práctica de la atención plena, con una primera etapa en medios de comunicación masivos y una posterior comercialización en espacios empresariales, alcanzando entre 20.000 y 30.000 inversionistas privados.</a:t>
            </a:r>
            <a:endParaRPr lang="es-CO" sz="1400" dirty="0"/>
          </a:p>
        </p:txBody>
      </p:sp>
      <p:pic>
        <p:nvPicPr>
          <p:cNvPr id="38" name="Imagen 37"/>
          <p:cNvPicPr>
            <a:picLocks noChangeAspect="1"/>
          </p:cNvPicPr>
          <p:nvPr/>
        </p:nvPicPr>
        <p:blipFill>
          <a:blip r:embed="rId10"/>
          <a:stretch>
            <a:fillRect/>
          </a:stretch>
        </p:blipFill>
        <p:spPr>
          <a:xfrm>
            <a:off x="9172461" y="64109"/>
            <a:ext cx="769553" cy="770550"/>
          </a:xfrm>
          <a:prstGeom prst="rect">
            <a:avLst/>
          </a:prstGeom>
        </p:spPr>
      </p:pic>
      <p:sp>
        <p:nvSpPr>
          <p:cNvPr id="39" name="Rectángulo 38"/>
          <p:cNvSpPr/>
          <p:nvPr/>
        </p:nvSpPr>
        <p:spPr>
          <a:xfrm>
            <a:off x="10569134" y="112882"/>
            <a:ext cx="1569349" cy="401321"/>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RESULTADOS</a:t>
            </a:r>
            <a:endParaRPr lang="es-CO" b="1" dirty="0">
              <a:solidFill>
                <a:schemeClr val="accent2">
                  <a:lumMod val="50000"/>
                </a:schemeClr>
              </a:solidFill>
            </a:endParaRPr>
          </a:p>
        </p:txBody>
      </p:sp>
      <p:sp>
        <p:nvSpPr>
          <p:cNvPr id="40" name="CuadroTexto 39"/>
          <p:cNvSpPr txBox="1"/>
          <p:nvPr/>
        </p:nvSpPr>
        <p:spPr>
          <a:xfrm>
            <a:off x="10314803" y="761288"/>
            <a:ext cx="1857376" cy="6124754"/>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marL="285750" indent="-285750" algn="ctr">
              <a:buFont typeface="Arial" panose="020B0604020202020204" pitchFamily="34" charset="0"/>
              <a:buChar char="•"/>
            </a:pPr>
            <a:r>
              <a:rPr lang="es-CO" sz="1400" dirty="0" smtClean="0"/>
              <a:t>Venta de entre 20.000 a 30.000 lobos con un costo promedio de $15.000 COP que nos permitirán recolectar más de 300 Millones de pesos para proyectar el programa Respira educación.</a:t>
            </a:r>
          </a:p>
          <a:p>
            <a:pPr marL="285750" indent="-285750" algn="ctr">
              <a:buFont typeface="Arial" panose="020B0604020202020204" pitchFamily="34" charset="0"/>
              <a:buChar char="•"/>
            </a:pPr>
            <a:endParaRPr lang="es-CO" sz="1400" dirty="0"/>
          </a:p>
          <a:p>
            <a:pPr marL="285750" indent="-285750" algn="ctr">
              <a:buFont typeface="Arial" panose="020B0604020202020204" pitchFamily="34" charset="0"/>
              <a:buChar char="•"/>
            </a:pPr>
            <a:r>
              <a:rPr lang="es-CO" sz="1400" dirty="0" smtClean="0"/>
              <a:t>Hacer pública la tendencia del Mindfulness a través de su difusión en contenidos de medios.</a:t>
            </a:r>
          </a:p>
          <a:p>
            <a:pPr marL="285750" indent="-285750" algn="ctr">
              <a:buFont typeface="Arial" panose="020B0604020202020204" pitchFamily="34" charset="0"/>
              <a:buChar char="•"/>
            </a:pPr>
            <a:endParaRPr lang="es-CO" sz="1400" dirty="0" smtClean="0"/>
          </a:p>
          <a:p>
            <a:pPr marL="285750" indent="-285750" algn="ctr">
              <a:buFont typeface="Arial" panose="020B0604020202020204" pitchFamily="34" charset="0"/>
              <a:buChar char="•"/>
            </a:pPr>
            <a:r>
              <a:rPr lang="es-CO" sz="1400" dirty="0" smtClean="0"/>
              <a:t>Impactar positivamente la vida de los inversionistas privados, con técnicas de atención plena.</a:t>
            </a:r>
          </a:p>
        </p:txBody>
      </p:sp>
      <p:pic>
        <p:nvPicPr>
          <p:cNvPr id="41" name="Picture 2" descr="http://gaia.adage.com/images/bin/image/jumbo/Facebook-_Reactions_3X2_2015100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06" t="36250" r="30528" b="41500"/>
          <a:stretch/>
        </p:blipFill>
        <p:spPr bwMode="auto">
          <a:xfrm>
            <a:off x="10511090" y="441674"/>
            <a:ext cx="1645895" cy="368979"/>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n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7134" y="1102778"/>
            <a:ext cx="1354998" cy="533314"/>
          </a:xfrm>
          <a:prstGeom prst="rect">
            <a:avLst/>
          </a:prstGeom>
        </p:spPr>
      </p:pic>
      <p:pic>
        <p:nvPicPr>
          <p:cNvPr id="43" name="Imagen 4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39747" y1="81225" x2="60586" y2="79228"/>
                      </a14:backgroundRemoval>
                    </a14:imgEffect>
                  </a14:imgLayer>
                </a14:imgProps>
              </a:ext>
              <a:ext uri="{28A0092B-C50C-407E-A947-70E740481C1C}">
                <a14:useLocalDpi xmlns:a14="http://schemas.microsoft.com/office/drawing/2010/main" val="0"/>
              </a:ext>
            </a:extLst>
          </a:blip>
          <a:srcRect l="19572" t="18576" r="20615" b="17976"/>
          <a:stretch/>
        </p:blipFill>
        <p:spPr>
          <a:xfrm>
            <a:off x="7463892" y="782924"/>
            <a:ext cx="812565" cy="861946"/>
          </a:xfrm>
          <a:prstGeom prst="rect">
            <a:avLst/>
          </a:prstGeom>
        </p:spPr>
      </p:pic>
      <p:cxnSp>
        <p:nvCxnSpPr>
          <p:cNvPr id="33" name="Conector recto 32"/>
          <p:cNvCxnSpPr/>
          <p:nvPr/>
        </p:nvCxnSpPr>
        <p:spPr>
          <a:xfrm>
            <a:off x="1717663" y="2184448"/>
            <a:ext cx="26916" cy="419228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a:off x="3506358" y="2144343"/>
            <a:ext cx="26916" cy="419228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a:off x="5311094" y="2168405"/>
            <a:ext cx="26916" cy="419228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a:off x="6983484" y="2156374"/>
            <a:ext cx="26916" cy="419228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8752126" y="2108248"/>
            <a:ext cx="26916" cy="419228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a:off x="10424516" y="423827"/>
            <a:ext cx="38220" cy="5952910"/>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0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33420" y="-10756"/>
            <a:ext cx="12225420" cy="6868756"/>
          </a:xfrm>
          <a:prstGeom prst="rect">
            <a:avLst/>
          </a:prstGeom>
          <a:noFill/>
          <a:ln>
            <a:noFill/>
          </a:ln>
        </p:spPr>
      </p:pic>
      <p:sp>
        <p:nvSpPr>
          <p:cNvPr id="24" name="CuadroTexto 23"/>
          <p:cNvSpPr txBox="1"/>
          <p:nvPr/>
        </p:nvSpPr>
        <p:spPr>
          <a:xfrm>
            <a:off x="1700463" y="1828797"/>
            <a:ext cx="1780673" cy="307777"/>
          </a:xfrm>
          <a:prstGeom prst="rect">
            <a:avLst/>
          </a:prstGeom>
          <a:noFill/>
        </p:spPr>
        <p:txBody>
          <a:bodyPr wrap="square" rtlCol="0">
            <a:spAutoFit/>
          </a:bodyPr>
          <a:lstStyle/>
          <a:p>
            <a:pPr algn="ctr"/>
            <a:endParaRPr lang="es-CO" sz="1400" dirty="0">
              <a:latin typeface="Franklin Gothic Demi" panose="020B0703020102020204" pitchFamily="34" charset="0"/>
            </a:endParaRPr>
          </a:p>
        </p:txBody>
      </p:sp>
      <p:sp>
        <p:nvSpPr>
          <p:cNvPr id="32" name="CuadroTexto 31"/>
          <p:cNvSpPr txBox="1"/>
          <p:nvPr/>
        </p:nvSpPr>
        <p:spPr>
          <a:xfrm>
            <a:off x="2857614" y="441158"/>
            <a:ext cx="1471631" cy="738664"/>
          </a:xfrm>
          <a:prstGeom prst="rect">
            <a:avLst/>
          </a:prstGeom>
          <a:noFill/>
        </p:spPr>
        <p:txBody>
          <a:bodyPr wrap="square" rtlCol="0">
            <a:spAutoFit/>
          </a:bodyPr>
          <a:lstStyle/>
          <a:p>
            <a:pPr algn="r"/>
            <a:r>
              <a:rPr lang="es-CO" sz="1400" b="1" dirty="0" smtClean="0">
                <a:solidFill>
                  <a:schemeClr val="accent2">
                    <a:lumMod val="50000"/>
                  </a:schemeClr>
                </a:solidFill>
                <a:latin typeface="Franklin Gothic Book" panose="020B0503020102020204" pitchFamily="34" charset="0"/>
              </a:rPr>
              <a:t>Dos personas con estados de </a:t>
            </a:r>
            <a:r>
              <a:rPr lang="es-CO" sz="1400" b="1" dirty="0" smtClean="0">
                <a:solidFill>
                  <a:schemeClr val="accent2">
                    <a:lumMod val="50000"/>
                  </a:schemeClr>
                </a:solidFill>
                <a:latin typeface="Franklin Gothic Book" panose="020B0503020102020204" pitchFamily="34" charset="0"/>
              </a:rPr>
              <a:t>ánimo </a:t>
            </a:r>
            <a:r>
              <a:rPr lang="es-CO" sz="1400" b="1" dirty="0" smtClean="0">
                <a:solidFill>
                  <a:schemeClr val="accent2">
                    <a:lumMod val="50000"/>
                  </a:schemeClr>
                </a:solidFill>
                <a:latin typeface="Franklin Gothic Book" panose="020B0503020102020204" pitchFamily="34" charset="0"/>
              </a:rPr>
              <a:t>positivos</a:t>
            </a:r>
            <a:endParaRPr lang="es-CO" sz="1400" b="1" dirty="0">
              <a:solidFill>
                <a:schemeClr val="accent2">
                  <a:lumMod val="50000"/>
                </a:schemeClr>
              </a:solidFill>
              <a:latin typeface="Franklin Gothic Book" panose="020B0503020102020204" pitchFamily="34" charset="0"/>
            </a:endParaRPr>
          </a:p>
        </p:txBody>
      </p:sp>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998" y="2911278"/>
            <a:ext cx="1669227" cy="928089"/>
          </a:xfrm>
          <a:prstGeom prst="rect">
            <a:avLst/>
          </a:prstGeom>
        </p:spPr>
      </p:pic>
      <p:pic>
        <p:nvPicPr>
          <p:cNvPr id="34" name="Imagen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822" y="2911278"/>
            <a:ext cx="1664734" cy="928089"/>
          </a:xfrm>
          <a:prstGeom prst="rect">
            <a:avLst/>
          </a:prstGeom>
        </p:spPr>
      </p:pic>
      <p:pic>
        <p:nvPicPr>
          <p:cNvPr id="35" name="Imagen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773" y="270557"/>
            <a:ext cx="1201845" cy="1068305"/>
          </a:xfrm>
          <a:prstGeom prst="rect">
            <a:avLst/>
          </a:prstGeom>
        </p:spPr>
      </p:pic>
      <p:pic>
        <p:nvPicPr>
          <p:cNvPr id="36" name="Imagen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8010" y="270558"/>
            <a:ext cx="1428215" cy="1068305"/>
          </a:xfrm>
          <a:prstGeom prst="rect">
            <a:avLst/>
          </a:prstGeom>
        </p:spPr>
      </p:pic>
      <p:pic>
        <p:nvPicPr>
          <p:cNvPr id="37" name="Imagen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1381" y="1639044"/>
            <a:ext cx="1438808" cy="1068305"/>
          </a:xfrm>
          <a:prstGeom prst="rect">
            <a:avLst/>
          </a:prstGeom>
        </p:spPr>
      </p:pic>
      <p:pic>
        <p:nvPicPr>
          <p:cNvPr id="38" name="Imagen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9232" y="4183512"/>
            <a:ext cx="1892637" cy="1068305"/>
          </a:xfrm>
          <a:prstGeom prst="rect">
            <a:avLst/>
          </a:prstGeom>
        </p:spPr>
      </p:pic>
      <p:pic>
        <p:nvPicPr>
          <p:cNvPr id="39" name="Imagen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6611" y="5315531"/>
            <a:ext cx="1908647" cy="1074352"/>
          </a:xfrm>
          <a:prstGeom prst="rect">
            <a:avLst/>
          </a:prstGeom>
        </p:spPr>
      </p:pic>
      <p:pic>
        <p:nvPicPr>
          <p:cNvPr id="40" name="Imagen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1949" y="5411782"/>
            <a:ext cx="1852331" cy="1074352"/>
          </a:xfrm>
          <a:prstGeom prst="rect">
            <a:avLst/>
          </a:prstGeom>
        </p:spPr>
      </p:pic>
      <p:sp>
        <p:nvSpPr>
          <p:cNvPr id="6" name="Rectángulo redondeado 5"/>
          <p:cNvSpPr/>
          <p:nvPr/>
        </p:nvSpPr>
        <p:spPr>
          <a:xfrm>
            <a:off x="4427622" y="240634"/>
            <a:ext cx="1507958" cy="1122946"/>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Rectángulo redondeado 40"/>
          <p:cNvSpPr/>
          <p:nvPr/>
        </p:nvSpPr>
        <p:spPr>
          <a:xfrm>
            <a:off x="6545179" y="232613"/>
            <a:ext cx="1251284" cy="1122946"/>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Rectángulo redondeado 41"/>
          <p:cNvSpPr/>
          <p:nvPr/>
        </p:nvSpPr>
        <p:spPr>
          <a:xfrm>
            <a:off x="5462336" y="1604213"/>
            <a:ext cx="1499938" cy="1122946"/>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Rectángulo redondeado 42"/>
          <p:cNvSpPr/>
          <p:nvPr/>
        </p:nvSpPr>
        <p:spPr>
          <a:xfrm>
            <a:off x="4203031" y="2871536"/>
            <a:ext cx="1700464" cy="978569"/>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Rectángulo redondeado 43"/>
          <p:cNvSpPr/>
          <p:nvPr/>
        </p:nvSpPr>
        <p:spPr>
          <a:xfrm>
            <a:off x="6184231" y="2879557"/>
            <a:ext cx="1700464" cy="978569"/>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Rectángulo redondeado 44"/>
          <p:cNvSpPr/>
          <p:nvPr/>
        </p:nvSpPr>
        <p:spPr>
          <a:xfrm>
            <a:off x="5117430" y="4138863"/>
            <a:ext cx="1925053" cy="1138990"/>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6" name="Rectángulo redondeado 45"/>
          <p:cNvSpPr/>
          <p:nvPr/>
        </p:nvSpPr>
        <p:spPr>
          <a:xfrm>
            <a:off x="3384883" y="5366087"/>
            <a:ext cx="1909011" cy="1122946"/>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Rectángulo redondeado 46"/>
          <p:cNvSpPr/>
          <p:nvPr/>
        </p:nvSpPr>
        <p:spPr>
          <a:xfrm>
            <a:off x="7146756" y="5277855"/>
            <a:ext cx="1909011" cy="1122946"/>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CuadroTexto 48"/>
          <p:cNvSpPr txBox="1"/>
          <p:nvPr/>
        </p:nvSpPr>
        <p:spPr>
          <a:xfrm>
            <a:off x="1730062" y="3000755"/>
            <a:ext cx="2154614" cy="798819"/>
          </a:xfrm>
          <a:prstGeom prst="rect">
            <a:avLst/>
          </a:prstGeom>
          <a:noFill/>
        </p:spPr>
        <p:txBody>
          <a:bodyPr wrap="square" rtlCol="0">
            <a:spAutoFit/>
          </a:bodyPr>
          <a:lstStyle/>
          <a:p>
            <a:pPr algn="r"/>
            <a:r>
              <a:rPr lang="es-CO" sz="1400" b="1" dirty="0" smtClean="0">
                <a:solidFill>
                  <a:schemeClr val="accent2">
                    <a:lumMod val="50000"/>
                  </a:schemeClr>
                </a:solidFill>
                <a:latin typeface="Franklin Gothic Book" panose="020B0503020102020204" pitchFamily="34" charset="0"/>
              </a:rPr>
              <a:t>Estimulando reacciones alimentadas por la voluntad de cada parte</a:t>
            </a:r>
            <a:endParaRPr lang="es-CO" sz="1400" b="1" dirty="0">
              <a:solidFill>
                <a:schemeClr val="accent2">
                  <a:lumMod val="50000"/>
                </a:schemeClr>
              </a:solidFill>
              <a:latin typeface="Franklin Gothic Book" panose="020B0503020102020204" pitchFamily="34" charset="0"/>
            </a:endParaRPr>
          </a:p>
        </p:txBody>
      </p:sp>
      <p:sp>
        <p:nvSpPr>
          <p:cNvPr id="51" name="CuadroTexto 50"/>
          <p:cNvSpPr txBox="1"/>
          <p:nvPr/>
        </p:nvSpPr>
        <p:spPr>
          <a:xfrm>
            <a:off x="9657344" y="1588164"/>
            <a:ext cx="2245896" cy="523220"/>
          </a:xfrm>
          <a:prstGeom prst="rect">
            <a:avLst/>
          </a:prstGeom>
          <a:noFill/>
        </p:spPr>
        <p:txBody>
          <a:bodyPr wrap="square" rtlCol="0">
            <a:spAutoFit/>
          </a:bodyPr>
          <a:lstStyle/>
          <a:p>
            <a:r>
              <a:rPr lang="es-CO" sz="1400" b="1" dirty="0" smtClean="0">
                <a:solidFill>
                  <a:schemeClr val="accent2">
                    <a:lumMod val="50000"/>
                  </a:schemeClr>
                </a:solidFill>
                <a:latin typeface="Franklin Gothic Book" panose="020B0503020102020204" pitchFamily="34" charset="0"/>
              </a:rPr>
              <a:t>Se enfrentan a una situación inmanejable</a:t>
            </a:r>
            <a:endParaRPr lang="es-CO" sz="1400" b="1" dirty="0">
              <a:solidFill>
                <a:schemeClr val="accent2">
                  <a:lumMod val="50000"/>
                </a:schemeClr>
              </a:solidFill>
              <a:latin typeface="Franklin Gothic Book" panose="020B0503020102020204" pitchFamily="34" charset="0"/>
            </a:endParaRPr>
          </a:p>
        </p:txBody>
      </p:sp>
      <p:sp>
        <p:nvSpPr>
          <p:cNvPr id="53" name="CuadroTexto 52"/>
          <p:cNvSpPr txBox="1"/>
          <p:nvPr/>
        </p:nvSpPr>
        <p:spPr>
          <a:xfrm>
            <a:off x="1225877" y="5595778"/>
            <a:ext cx="2154614" cy="788518"/>
          </a:xfrm>
          <a:prstGeom prst="rect">
            <a:avLst/>
          </a:prstGeom>
          <a:noFill/>
        </p:spPr>
        <p:txBody>
          <a:bodyPr wrap="square" rtlCol="0">
            <a:spAutoFit/>
          </a:bodyPr>
          <a:lstStyle/>
          <a:p>
            <a:pPr algn="r"/>
            <a:r>
              <a:rPr lang="es-CO" sz="1400" b="1" dirty="0" smtClean="0">
                <a:solidFill>
                  <a:schemeClr val="accent2">
                    <a:lumMod val="50000"/>
                  </a:schemeClr>
                </a:solidFill>
                <a:latin typeface="Franklin Gothic Book" panose="020B0503020102020204" pitchFamily="34" charset="0"/>
              </a:rPr>
              <a:t>Un desenlace conflictivo que trae culpa y arrepentimiento</a:t>
            </a:r>
            <a:endParaRPr lang="es-CO" sz="1400" b="1" dirty="0">
              <a:solidFill>
                <a:schemeClr val="accent2">
                  <a:lumMod val="50000"/>
                </a:schemeClr>
              </a:solidFill>
              <a:latin typeface="Franklin Gothic Book" panose="020B0503020102020204" pitchFamily="34" charset="0"/>
            </a:endParaRPr>
          </a:p>
        </p:txBody>
      </p:sp>
      <p:sp>
        <p:nvSpPr>
          <p:cNvPr id="56" name="CuadroTexto 55"/>
          <p:cNvSpPr txBox="1"/>
          <p:nvPr/>
        </p:nvSpPr>
        <p:spPr>
          <a:xfrm>
            <a:off x="2737257" y="4404437"/>
            <a:ext cx="2370075" cy="738664"/>
          </a:xfrm>
          <a:prstGeom prst="rect">
            <a:avLst/>
          </a:prstGeom>
          <a:noFill/>
        </p:spPr>
        <p:txBody>
          <a:bodyPr wrap="square" rtlCol="0">
            <a:spAutoFit/>
          </a:bodyPr>
          <a:lstStyle/>
          <a:p>
            <a:pPr algn="r"/>
            <a:r>
              <a:rPr lang="es-CO" sz="1400" b="1" dirty="0" smtClean="0">
                <a:solidFill>
                  <a:schemeClr val="accent2">
                    <a:lumMod val="50000"/>
                  </a:schemeClr>
                </a:solidFill>
                <a:latin typeface="Franklin Gothic Book" panose="020B0503020102020204" pitchFamily="34" charset="0"/>
              </a:rPr>
              <a:t>Provocando un conflicto en un plano irracional (ambos quieren tener la razón)</a:t>
            </a:r>
            <a:endParaRPr lang="es-CO" sz="1400" b="1" dirty="0">
              <a:solidFill>
                <a:schemeClr val="accent2">
                  <a:lumMod val="50000"/>
                </a:schemeClr>
              </a:solidFill>
              <a:latin typeface="Franklin Gothic Book" panose="020B0503020102020204" pitchFamily="34" charset="0"/>
            </a:endParaRPr>
          </a:p>
        </p:txBody>
      </p:sp>
      <p:pic>
        <p:nvPicPr>
          <p:cNvPr id="3" name="Imagen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513348" y="-224590"/>
            <a:ext cx="4113965" cy="2165685"/>
          </a:xfrm>
          <a:prstGeom prst="rect">
            <a:avLst/>
          </a:prstGeom>
        </p:spPr>
      </p:pic>
      <p:sp>
        <p:nvSpPr>
          <p:cNvPr id="5" name="CuadroTexto 4"/>
          <p:cNvSpPr txBox="1"/>
          <p:nvPr/>
        </p:nvSpPr>
        <p:spPr>
          <a:xfrm>
            <a:off x="786063" y="721895"/>
            <a:ext cx="1459832" cy="384721"/>
          </a:xfrm>
          <a:prstGeom prst="rect">
            <a:avLst/>
          </a:prstGeom>
          <a:noFill/>
        </p:spPr>
        <p:txBody>
          <a:bodyPr wrap="square" rtlCol="0">
            <a:spAutoFit/>
          </a:bodyPr>
          <a:lstStyle/>
          <a:p>
            <a:pPr algn="ctr"/>
            <a:r>
              <a:rPr lang="es-CO" sz="1900" b="1" dirty="0" smtClean="0">
                <a:solidFill>
                  <a:schemeClr val="accent2">
                    <a:lumMod val="50000"/>
                  </a:schemeClr>
                </a:solidFill>
                <a:latin typeface="Franklin Gothic Book" panose="020B0503020102020204" pitchFamily="34" charset="0"/>
              </a:rPr>
              <a:t>ESTRÉS</a:t>
            </a:r>
            <a:endParaRPr lang="es-CO" sz="1900" b="1" dirty="0">
              <a:solidFill>
                <a:schemeClr val="accent2">
                  <a:lumMod val="50000"/>
                </a:schemeClr>
              </a:solidFill>
              <a:latin typeface="Franklin Gothic Book" panose="020B0503020102020204" pitchFamily="34" charset="0"/>
            </a:endParaRPr>
          </a:p>
        </p:txBody>
      </p:sp>
      <p:sp>
        <p:nvSpPr>
          <p:cNvPr id="58" name="CuadroTexto 57"/>
          <p:cNvSpPr txBox="1"/>
          <p:nvPr/>
        </p:nvSpPr>
        <p:spPr>
          <a:xfrm>
            <a:off x="762000" y="1243264"/>
            <a:ext cx="1459832" cy="384721"/>
          </a:xfrm>
          <a:prstGeom prst="rect">
            <a:avLst/>
          </a:prstGeom>
          <a:noFill/>
        </p:spPr>
        <p:txBody>
          <a:bodyPr wrap="square" rtlCol="0">
            <a:spAutoFit/>
          </a:bodyPr>
          <a:lstStyle/>
          <a:p>
            <a:pPr algn="ctr"/>
            <a:r>
              <a:rPr lang="es-CO" sz="1900" b="1" dirty="0" smtClean="0">
                <a:solidFill>
                  <a:schemeClr val="accent2">
                    <a:lumMod val="50000"/>
                  </a:schemeClr>
                </a:solidFill>
                <a:latin typeface="Franklin Gothic Book" panose="020B0503020102020204" pitchFamily="34" charset="0"/>
              </a:rPr>
              <a:t>EMOCIONAL</a:t>
            </a:r>
            <a:endParaRPr lang="es-CO" sz="1900" b="1" dirty="0">
              <a:solidFill>
                <a:schemeClr val="accent2">
                  <a:lumMod val="50000"/>
                </a:schemeClr>
              </a:solidFill>
              <a:latin typeface="Franklin Gothic Book" panose="020B0503020102020204" pitchFamily="34" charset="0"/>
            </a:endParaRPr>
          </a:p>
        </p:txBody>
      </p:sp>
      <p:pic>
        <p:nvPicPr>
          <p:cNvPr id="11" name="Imagen 1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9727" b="37158" l="69727" r="99854"/>
                    </a14:imgEffect>
                  </a14:imgLayer>
                </a14:imgProps>
              </a:ext>
              <a:ext uri="{28A0092B-C50C-407E-A947-70E740481C1C}">
                <a14:useLocalDpi xmlns:a14="http://schemas.microsoft.com/office/drawing/2010/main" val="0"/>
              </a:ext>
            </a:extLst>
          </a:blip>
          <a:srcRect l="71330" t="20510" b="63042"/>
          <a:stretch/>
        </p:blipFill>
        <p:spPr>
          <a:xfrm rot="1800000">
            <a:off x="7908759" y="641684"/>
            <a:ext cx="1006683" cy="577516"/>
          </a:xfrm>
          <a:prstGeom prst="rect">
            <a:avLst/>
          </a:prstGeom>
        </p:spPr>
      </p:pic>
      <p:pic>
        <p:nvPicPr>
          <p:cNvPr id="59" name="Imagen 58"/>
          <p:cNvPicPr>
            <a:picLocks noChangeAspect="1"/>
          </p:cNvPicPr>
          <p:nvPr/>
        </p:nvPicPr>
        <p:blipFill rotWithShape="1">
          <a:blip r:embed="rId15" cstate="print">
            <a:extLst>
              <a:ext uri="{BEBA8EAE-BF5A-486C-A8C5-ECC9F3942E4B}">
                <a14:imgProps xmlns:a14="http://schemas.microsoft.com/office/drawing/2010/main">
                  <a14:imgLayer r:embed="rId14">
                    <a14:imgEffect>
                      <a14:backgroundRemoval t="61768" b="95996" l="56055" r="98682"/>
                    </a14:imgEffect>
                  </a14:imgLayer>
                </a14:imgProps>
              </a:ext>
              <a:ext uri="{28A0092B-C50C-407E-A947-70E740481C1C}">
                <a14:useLocalDpi xmlns:a14="http://schemas.microsoft.com/office/drawing/2010/main" val="0"/>
              </a:ext>
            </a:extLst>
          </a:blip>
          <a:srcRect l="55269" t="65435" b="6553"/>
          <a:stretch/>
        </p:blipFill>
        <p:spPr>
          <a:xfrm rot="19800000">
            <a:off x="7395412" y="1812758"/>
            <a:ext cx="994611" cy="622847"/>
          </a:xfrm>
          <a:prstGeom prst="rect">
            <a:avLst/>
          </a:prstGeom>
        </p:spPr>
      </p:pic>
      <p:pic>
        <p:nvPicPr>
          <p:cNvPr id="12" name="Imagen 11"/>
          <p:cNvPicPr>
            <a:picLocks noChangeAspect="1"/>
          </p:cNvPicPr>
          <p:nvPr/>
        </p:nvPicPr>
        <p:blipFill>
          <a:blip r:embed="rId16" cstate="print">
            <a:extLst>
              <a:ext uri="{BEBA8EAE-BF5A-486C-A8C5-ECC9F3942E4B}">
                <a14:imgProps xmlns:a14="http://schemas.microsoft.com/office/drawing/2010/main">
                  <a14:imgLayer r:embed="rId17">
                    <a14:imgEffect>
                      <a14:backgroundRemoval t="2130" b="96605" l="2597" r="99601"/>
                    </a14:imgEffect>
                  </a14:imgLayer>
                </a14:imgProps>
              </a:ext>
              <a:ext uri="{28A0092B-C50C-407E-A947-70E740481C1C}">
                <a14:useLocalDpi xmlns:a14="http://schemas.microsoft.com/office/drawing/2010/main" val="0"/>
              </a:ext>
            </a:extLst>
          </a:blip>
          <a:stretch>
            <a:fillRect/>
          </a:stretch>
        </p:blipFill>
        <p:spPr>
          <a:xfrm>
            <a:off x="8583424" y="1216088"/>
            <a:ext cx="1112167" cy="1112167"/>
          </a:xfrm>
          <a:prstGeom prst="rect">
            <a:avLst/>
          </a:prstGeom>
        </p:spPr>
      </p:pic>
      <p:sp>
        <p:nvSpPr>
          <p:cNvPr id="60" name="CuadroTexto 59"/>
          <p:cNvSpPr txBox="1"/>
          <p:nvPr/>
        </p:nvSpPr>
        <p:spPr>
          <a:xfrm>
            <a:off x="3892328" y="1796715"/>
            <a:ext cx="1471631" cy="738664"/>
          </a:xfrm>
          <a:prstGeom prst="rect">
            <a:avLst/>
          </a:prstGeom>
          <a:noFill/>
        </p:spPr>
        <p:txBody>
          <a:bodyPr wrap="square" rtlCol="0">
            <a:spAutoFit/>
          </a:bodyPr>
          <a:lstStyle/>
          <a:p>
            <a:pPr algn="r"/>
            <a:r>
              <a:rPr lang="es-CO" sz="1400" b="1" dirty="0" smtClean="0">
                <a:solidFill>
                  <a:schemeClr val="accent2">
                    <a:lumMod val="50000"/>
                  </a:schemeClr>
                </a:solidFill>
                <a:latin typeface="Franklin Gothic Book" panose="020B0503020102020204" pitchFamily="34" charset="0"/>
              </a:rPr>
              <a:t>Generando la alerta de una posible amenaza</a:t>
            </a:r>
            <a:endParaRPr lang="es-CO" sz="1400" b="1" dirty="0">
              <a:solidFill>
                <a:schemeClr val="accent2">
                  <a:lumMod val="50000"/>
                </a:schemeClr>
              </a:solidFill>
              <a:latin typeface="Franklin Gothic Book" panose="020B0503020102020204" pitchFamily="34" charset="0"/>
            </a:endParaRPr>
          </a:p>
        </p:txBody>
      </p:sp>
      <p:pic>
        <p:nvPicPr>
          <p:cNvPr id="61" name="Imagen 60"/>
          <p:cNvPicPr>
            <a:picLocks noChangeAspect="1"/>
          </p:cNvPicPr>
          <p:nvPr/>
        </p:nvPicPr>
        <p:blipFill rotWithShape="1">
          <a:blip r:embed="rId18" cstate="print">
            <a:extLst>
              <a:ext uri="{BEBA8EAE-BF5A-486C-A8C5-ECC9F3942E4B}">
                <a14:imgProps xmlns:a14="http://schemas.microsoft.com/office/drawing/2010/main">
                  <a14:imgLayer r:embed="rId14">
                    <a14:imgEffect>
                      <a14:backgroundRemoval t="19727" b="37158" l="69727" r="99854"/>
                    </a14:imgEffect>
                  </a14:imgLayer>
                </a14:imgProps>
              </a:ext>
              <a:ext uri="{28A0092B-C50C-407E-A947-70E740481C1C}">
                <a14:useLocalDpi xmlns:a14="http://schemas.microsoft.com/office/drawing/2010/main" val="0"/>
              </a:ext>
            </a:extLst>
          </a:blip>
          <a:srcRect l="71330" t="20510" b="63042"/>
          <a:stretch/>
        </p:blipFill>
        <p:spPr>
          <a:xfrm rot="18604807" flipH="1">
            <a:off x="3152275" y="2350168"/>
            <a:ext cx="1006683" cy="577516"/>
          </a:xfrm>
          <a:prstGeom prst="rect">
            <a:avLst/>
          </a:prstGeom>
        </p:spPr>
      </p:pic>
      <p:pic>
        <p:nvPicPr>
          <p:cNvPr id="62" name="Imagen 61"/>
          <p:cNvPicPr>
            <a:picLocks noChangeAspect="1"/>
          </p:cNvPicPr>
          <p:nvPr/>
        </p:nvPicPr>
        <p:blipFill rotWithShape="1">
          <a:blip r:embed="rId15" cstate="print">
            <a:extLst>
              <a:ext uri="{BEBA8EAE-BF5A-486C-A8C5-ECC9F3942E4B}">
                <a14:imgProps xmlns:a14="http://schemas.microsoft.com/office/drawing/2010/main">
                  <a14:imgLayer r:embed="rId14">
                    <a14:imgEffect>
                      <a14:backgroundRemoval t="61768" b="95996" l="56055" r="98682"/>
                    </a14:imgEffect>
                  </a14:imgLayer>
                </a14:imgProps>
              </a:ext>
              <a:ext uri="{28A0092B-C50C-407E-A947-70E740481C1C}">
                <a14:useLocalDpi xmlns:a14="http://schemas.microsoft.com/office/drawing/2010/main" val="0"/>
              </a:ext>
            </a:extLst>
          </a:blip>
          <a:srcRect l="55269" t="65435" b="6553"/>
          <a:stretch/>
        </p:blipFill>
        <p:spPr>
          <a:xfrm rot="10800000">
            <a:off x="3152272" y="3826046"/>
            <a:ext cx="994611" cy="622847"/>
          </a:xfrm>
          <a:prstGeom prst="rect">
            <a:avLst/>
          </a:prstGeom>
        </p:spPr>
      </p:pic>
      <p:sp>
        <p:nvSpPr>
          <p:cNvPr id="63" name="CuadroTexto 62"/>
          <p:cNvSpPr txBox="1"/>
          <p:nvPr/>
        </p:nvSpPr>
        <p:spPr>
          <a:xfrm>
            <a:off x="7060604" y="4380374"/>
            <a:ext cx="2370075" cy="523220"/>
          </a:xfrm>
          <a:prstGeom prst="rect">
            <a:avLst/>
          </a:prstGeom>
          <a:noFill/>
        </p:spPr>
        <p:txBody>
          <a:bodyPr wrap="square" rtlCol="0">
            <a:spAutoFit/>
          </a:bodyPr>
          <a:lstStyle/>
          <a:p>
            <a:r>
              <a:rPr lang="es-CO" sz="1400" b="1" dirty="0" smtClean="0">
                <a:solidFill>
                  <a:schemeClr val="accent2">
                    <a:lumMod val="50000"/>
                  </a:schemeClr>
                </a:solidFill>
                <a:latin typeface="Franklin Gothic Book" panose="020B0503020102020204" pitchFamily="34" charset="0"/>
              </a:rPr>
              <a:t>Dicho conflicto solo se soluciona de dos formas</a:t>
            </a:r>
            <a:endParaRPr lang="es-CO" sz="1400" b="1" dirty="0">
              <a:solidFill>
                <a:schemeClr val="accent2">
                  <a:lumMod val="50000"/>
                </a:schemeClr>
              </a:solidFill>
              <a:latin typeface="Franklin Gothic Book" panose="020B0503020102020204" pitchFamily="34" charset="0"/>
            </a:endParaRPr>
          </a:p>
        </p:txBody>
      </p:sp>
      <p:pic>
        <p:nvPicPr>
          <p:cNvPr id="64" name="Imagen 63"/>
          <p:cNvPicPr>
            <a:picLocks noChangeAspect="1"/>
          </p:cNvPicPr>
          <p:nvPr/>
        </p:nvPicPr>
        <p:blipFill rotWithShape="1">
          <a:blip r:embed="rId18" cstate="print">
            <a:extLst>
              <a:ext uri="{BEBA8EAE-BF5A-486C-A8C5-ECC9F3942E4B}">
                <a14:imgProps xmlns:a14="http://schemas.microsoft.com/office/drawing/2010/main">
                  <a14:imgLayer r:embed="rId14">
                    <a14:imgEffect>
                      <a14:backgroundRemoval t="19727" b="37158" l="69727" r="99854"/>
                    </a14:imgEffect>
                  </a14:imgLayer>
                </a14:imgProps>
              </a:ext>
              <a:ext uri="{28A0092B-C50C-407E-A947-70E740481C1C}">
                <a14:useLocalDpi xmlns:a14="http://schemas.microsoft.com/office/drawing/2010/main" val="0"/>
              </a:ext>
            </a:extLst>
          </a:blip>
          <a:srcRect l="71330" t="20510" b="63042"/>
          <a:stretch/>
        </p:blipFill>
        <p:spPr>
          <a:xfrm rot="12304807" flipH="1">
            <a:off x="6641434" y="5005136"/>
            <a:ext cx="1006683" cy="577517"/>
          </a:xfrm>
          <a:prstGeom prst="rect">
            <a:avLst/>
          </a:prstGeom>
        </p:spPr>
      </p:pic>
      <p:pic>
        <p:nvPicPr>
          <p:cNvPr id="65" name="Imagen 64"/>
          <p:cNvPicPr>
            <a:picLocks noChangeAspect="1"/>
          </p:cNvPicPr>
          <p:nvPr/>
        </p:nvPicPr>
        <p:blipFill rotWithShape="1">
          <a:blip r:embed="rId18" cstate="print">
            <a:extLst>
              <a:ext uri="{BEBA8EAE-BF5A-486C-A8C5-ECC9F3942E4B}">
                <a14:imgProps xmlns:a14="http://schemas.microsoft.com/office/drawing/2010/main">
                  <a14:imgLayer r:embed="rId14">
                    <a14:imgEffect>
                      <a14:backgroundRemoval t="19727" b="37158" l="69727" r="99854"/>
                    </a14:imgEffect>
                  </a14:imgLayer>
                </a14:imgProps>
              </a:ext>
              <a:ext uri="{28A0092B-C50C-407E-A947-70E740481C1C}">
                <a14:useLocalDpi xmlns:a14="http://schemas.microsoft.com/office/drawing/2010/main" val="0"/>
              </a:ext>
            </a:extLst>
          </a:blip>
          <a:srcRect l="71330" t="20510" b="63042"/>
          <a:stretch/>
        </p:blipFill>
        <p:spPr>
          <a:xfrm rot="18604807" flipH="1">
            <a:off x="4756485" y="5093368"/>
            <a:ext cx="1006683" cy="577517"/>
          </a:xfrm>
          <a:prstGeom prst="rect">
            <a:avLst/>
          </a:prstGeom>
        </p:spPr>
      </p:pic>
      <p:pic>
        <p:nvPicPr>
          <p:cNvPr id="13" name="Imagen 12"/>
          <p:cNvPicPr>
            <a:picLocks noChangeAspect="1"/>
          </p:cNvPicPr>
          <p:nvPr/>
        </p:nvPicPr>
        <p:blipFill rotWithShape="1">
          <a:blip r:embed="rId19" cstate="print">
            <a:extLst>
              <a:ext uri="{BEBA8EAE-BF5A-486C-A8C5-ECC9F3942E4B}">
                <a14:imgProps xmlns:a14="http://schemas.microsoft.com/office/drawing/2010/main">
                  <a14:imgLayer r:embed="rId12">
                    <a14:imgEffect>
                      <a14:backgroundRemoval t="33139" b="63001" l="34936" r="61229"/>
                    </a14:imgEffect>
                  </a14:imgLayer>
                </a14:imgProps>
              </a:ext>
              <a:ext uri="{28A0092B-C50C-407E-A947-70E740481C1C}">
                <a14:useLocalDpi xmlns:a14="http://schemas.microsoft.com/office/drawing/2010/main" val="0"/>
              </a:ext>
            </a:extLst>
          </a:blip>
          <a:srcRect l="31673" t="29828" r="35432" b="36997"/>
          <a:stretch/>
        </p:blipFill>
        <p:spPr>
          <a:xfrm>
            <a:off x="8823158" y="4827133"/>
            <a:ext cx="2598821" cy="2030867"/>
          </a:xfrm>
          <a:prstGeom prst="rect">
            <a:avLst/>
          </a:prstGeom>
        </p:spPr>
      </p:pic>
      <p:sp>
        <p:nvSpPr>
          <p:cNvPr id="57" name="CuadroTexto 56"/>
          <p:cNvSpPr txBox="1"/>
          <p:nvPr/>
        </p:nvSpPr>
        <p:spPr>
          <a:xfrm>
            <a:off x="9192126" y="5534522"/>
            <a:ext cx="1780673" cy="523220"/>
          </a:xfrm>
          <a:prstGeom prst="rect">
            <a:avLst/>
          </a:prstGeom>
          <a:noFill/>
        </p:spPr>
        <p:txBody>
          <a:bodyPr wrap="square" rtlCol="0">
            <a:spAutoFit/>
          </a:bodyPr>
          <a:lstStyle/>
          <a:p>
            <a:pPr algn="ctr"/>
            <a:r>
              <a:rPr lang="es-CO" sz="1400" b="1" dirty="0" smtClean="0">
                <a:solidFill>
                  <a:schemeClr val="accent2">
                    <a:lumMod val="50000"/>
                  </a:schemeClr>
                </a:solidFill>
                <a:latin typeface="Franklin Gothic Book" panose="020B0503020102020204" pitchFamily="34" charset="0"/>
              </a:rPr>
              <a:t>Alguien más entra </a:t>
            </a:r>
          </a:p>
          <a:p>
            <a:pPr algn="ctr"/>
            <a:r>
              <a:rPr lang="es-CO" sz="1400" b="1" dirty="0" smtClean="0">
                <a:solidFill>
                  <a:schemeClr val="accent2">
                    <a:lumMod val="50000"/>
                  </a:schemeClr>
                </a:solidFill>
                <a:latin typeface="Franklin Gothic Book" panose="020B0503020102020204" pitchFamily="34" charset="0"/>
              </a:rPr>
              <a:t>en control</a:t>
            </a:r>
            <a:endParaRPr lang="es-CO" sz="1400" b="1" dirty="0">
              <a:solidFill>
                <a:schemeClr val="accent2">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11245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1000"/>
                                        <p:tgtEl>
                                          <p:spTgt spid="51"/>
                                        </p:tgtEl>
                                      </p:cBhvr>
                                    </p:animEffect>
                                    <p:anim calcmode="lin" valueType="num">
                                      <p:cBhvr>
                                        <p:cTn id="45" dur="1000" fill="hold"/>
                                        <p:tgtEl>
                                          <p:spTgt spid="51"/>
                                        </p:tgtEl>
                                        <p:attrNameLst>
                                          <p:attrName>ppt_x</p:attrName>
                                        </p:attrNameLst>
                                      </p:cBhvr>
                                      <p:tavLst>
                                        <p:tav tm="0">
                                          <p:val>
                                            <p:strVal val="#ppt_x"/>
                                          </p:val>
                                        </p:tav>
                                        <p:tav tm="100000">
                                          <p:val>
                                            <p:strVal val="#ppt_x"/>
                                          </p:val>
                                        </p:tav>
                                      </p:tavLst>
                                    </p:anim>
                                    <p:anim calcmode="lin" valueType="num">
                                      <p:cBhvr>
                                        <p:cTn id="4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00"/>
                                        <p:tgtEl>
                                          <p:spTgt spid="61"/>
                                        </p:tgtEl>
                                      </p:cBhvr>
                                    </p:animEffect>
                                    <p:anim calcmode="lin" valueType="num">
                                      <p:cBhvr>
                                        <p:cTn id="70" dur="1000" fill="hold"/>
                                        <p:tgtEl>
                                          <p:spTgt spid="61"/>
                                        </p:tgtEl>
                                        <p:attrNameLst>
                                          <p:attrName>ppt_x</p:attrName>
                                        </p:attrNameLst>
                                      </p:cBhvr>
                                      <p:tavLst>
                                        <p:tav tm="0">
                                          <p:val>
                                            <p:strVal val="#ppt_x"/>
                                          </p:val>
                                        </p:tav>
                                        <p:tav tm="100000">
                                          <p:val>
                                            <p:strVal val="#ppt_x"/>
                                          </p:val>
                                        </p:tav>
                                      </p:tavLst>
                                    </p:anim>
                                    <p:anim calcmode="lin" valueType="num">
                                      <p:cBhvr>
                                        <p:cTn id="71" dur="1000" fill="hold"/>
                                        <p:tgtEl>
                                          <p:spTgt spid="6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1000"/>
                                        <p:tgtEl>
                                          <p:spTgt spid="49"/>
                                        </p:tgtEl>
                                      </p:cBhvr>
                                    </p:animEffect>
                                    <p:anim calcmode="lin" valueType="num">
                                      <p:cBhvr>
                                        <p:cTn id="75" dur="1000" fill="hold"/>
                                        <p:tgtEl>
                                          <p:spTgt spid="49"/>
                                        </p:tgtEl>
                                        <p:attrNameLst>
                                          <p:attrName>ppt_x</p:attrName>
                                        </p:attrNameLst>
                                      </p:cBhvr>
                                      <p:tavLst>
                                        <p:tav tm="0">
                                          <p:val>
                                            <p:strVal val="#ppt_x"/>
                                          </p:val>
                                        </p:tav>
                                        <p:tav tm="100000">
                                          <p:val>
                                            <p:strVal val="#ppt_x"/>
                                          </p:val>
                                        </p:tav>
                                      </p:tavLst>
                                    </p:anim>
                                    <p:anim calcmode="lin" valueType="num">
                                      <p:cBhvr>
                                        <p:cTn id="76" dur="1000" fill="hold"/>
                                        <p:tgtEl>
                                          <p:spTgt spid="4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1000"/>
                                        <p:tgtEl>
                                          <p:spTgt spid="43"/>
                                        </p:tgtEl>
                                      </p:cBhvr>
                                    </p:animEffect>
                                    <p:anim calcmode="lin" valueType="num">
                                      <p:cBhvr>
                                        <p:cTn id="80" dur="1000" fill="hold"/>
                                        <p:tgtEl>
                                          <p:spTgt spid="43"/>
                                        </p:tgtEl>
                                        <p:attrNameLst>
                                          <p:attrName>ppt_x</p:attrName>
                                        </p:attrNameLst>
                                      </p:cBhvr>
                                      <p:tavLst>
                                        <p:tav tm="0">
                                          <p:val>
                                            <p:strVal val="#ppt_x"/>
                                          </p:val>
                                        </p:tav>
                                        <p:tav tm="100000">
                                          <p:val>
                                            <p:strVal val="#ppt_x"/>
                                          </p:val>
                                        </p:tav>
                                      </p:tavLst>
                                    </p:anim>
                                    <p:anim calcmode="lin" valueType="num">
                                      <p:cBhvr>
                                        <p:cTn id="81" dur="1000" fill="hold"/>
                                        <p:tgtEl>
                                          <p:spTgt spid="43"/>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1000"/>
                                        <p:tgtEl>
                                          <p:spTgt spid="44"/>
                                        </p:tgtEl>
                                      </p:cBhvr>
                                    </p:animEffect>
                                    <p:anim calcmode="lin" valueType="num">
                                      <p:cBhvr>
                                        <p:cTn id="90" dur="1000" fill="hold"/>
                                        <p:tgtEl>
                                          <p:spTgt spid="44"/>
                                        </p:tgtEl>
                                        <p:attrNameLst>
                                          <p:attrName>ppt_x</p:attrName>
                                        </p:attrNameLst>
                                      </p:cBhvr>
                                      <p:tavLst>
                                        <p:tav tm="0">
                                          <p:val>
                                            <p:strVal val="#ppt_x"/>
                                          </p:val>
                                        </p:tav>
                                        <p:tav tm="100000">
                                          <p:val>
                                            <p:strVal val="#ppt_x"/>
                                          </p:val>
                                        </p:tav>
                                      </p:tavLst>
                                    </p:anim>
                                    <p:anim calcmode="lin" valueType="num">
                                      <p:cBhvr>
                                        <p:cTn id="91" dur="1000" fill="hold"/>
                                        <p:tgtEl>
                                          <p:spTgt spid="4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1000"/>
                                        <p:tgtEl>
                                          <p:spTgt spid="34"/>
                                        </p:tgtEl>
                                      </p:cBhvr>
                                    </p:animEffect>
                                    <p:anim calcmode="lin" valueType="num">
                                      <p:cBhvr>
                                        <p:cTn id="95" dur="1000" fill="hold"/>
                                        <p:tgtEl>
                                          <p:spTgt spid="34"/>
                                        </p:tgtEl>
                                        <p:attrNameLst>
                                          <p:attrName>ppt_x</p:attrName>
                                        </p:attrNameLst>
                                      </p:cBhvr>
                                      <p:tavLst>
                                        <p:tav tm="0">
                                          <p:val>
                                            <p:strVal val="#ppt_x"/>
                                          </p:val>
                                        </p:tav>
                                        <p:tav tm="100000">
                                          <p:val>
                                            <p:strVal val="#ppt_x"/>
                                          </p:val>
                                        </p:tav>
                                      </p:tavLst>
                                    </p:anim>
                                    <p:anim calcmode="lin" valueType="num">
                                      <p:cBhvr>
                                        <p:cTn id="9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additive="base">
                                        <p:cTn id="101" dur="500" fill="hold"/>
                                        <p:tgtEl>
                                          <p:spTgt spid="38"/>
                                        </p:tgtEl>
                                        <p:attrNameLst>
                                          <p:attrName>ppt_x</p:attrName>
                                        </p:attrNameLst>
                                      </p:cBhvr>
                                      <p:tavLst>
                                        <p:tav tm="0">
                                          <p:val>
                                            <p:strVal val="#ppt_x"/>
                                          </p:val>
                                        </p:tav>
                                        <p:tav tm="100000">
                                          <p:val>
                                            <p:strVal val="#ppt_x"/>
                                          </p:val>
                                        </p:tav>
                                      </p:tavLst>
                                    </p:anim>
                                    <p:anim calcmode="lin" valueType="num">
                                      <p:cBhvr additive="base">
                                        <p:cTn id="102" dur="500" fill="hold"/>
                                        <p:tgtEl>
                                          <p:spTgt spid="3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additive="base">
                                        <p:cTn id="105" dur="500" fill="hold"/>
                                        <p:tgtEl>
                                          <p:spTgt spid="45"/>
                                        </p:tgtEl>
                                        <p:attrNameLst>
                                          <p:attrName>ppt_x</p:attrName>
                                        </p:attrNameLst>
                                      </p:cBhvr>
                                      <p:tavLst>
                                        <p:tav tm="0">
                                          <p:val>
                                            <p:strVal val="#ppt_x"/>
                                          </p:val>
                                        </p:tav>
                                        <p:tav tm="100000">
                                          <p:val>
                                            <p:strVal val="#ppt_x"/>
                                          </p:val>
                                        </p:tav>
                                      </p:tavLst>
                                    </p:anim>
                                    <p:anim calcmode="lin" valueType="num">
                                      <p:cBhvr additive="base">
                                        <p:cTn id="106" dur="500" fill="hold"/>
                                        <p:tgtEl>
                                          <p:spTgt spid="4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additive="base">
                                        <p:cTn id="109" dur="500" fill="hold"/>
                                        <p:tgtEl>
                                          <p:spTgt spid="56"/>
                                        </p:tgtEl>
                                        <p:attrNameLst>
                                          <p:attrName>ppt_x</p:attrName>
                                        </p:attrNameLst>
                                      </p:cBhvr>
                                      <p:tavLst>
                                        <p:tav tm="0">
                                          <p:val>
                                            <p:strVal val="#ppt_x"/>
                                          </p:val>
                                        </p:tav>
                                        <p:tav tm="100000">
                                          <p:val>
                                            <p:strVal val="#ppt_x"/>
                                          </p:val>
                                        </p:tav>
                                      </p:tavLst>
                                    </p:anim>
                                    <p:anim calcmode="lin" valueType="num">
                                      <p:cBhvr additive="base">
                                        <p:cTn id="110" dur="500" fill="hold"/>
                                        <p:tgtEl>
                                          <p:spTgt spid="5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 calcmode="lin" valueType="num">
                                      <p:cBhvr additive="base">
                                        <p:cTn id="113" dur="500" fill="hold"/>
                                        <p:tgtEl>
                                          <p:spTgt spid="62"/>
                                        </p:tgtEl>
                                        <p:attrNameLst>
                                          <p:attrName>ppt_x</p:attrName>
                                        </p:attrNameLst>
                                      </p:cBhvr>
                                      <p:tavLst>
                                        <p:tav tm="0">
                                          <p:val>
                                            <p:strVal val="#ppt_x"/>
                                          </p:val>
                                        </p:tav>
                                        <p:tav tm="100000">
                                          <p:val>
                                            <p:strVal val="#ppt_x"/>
                                          </p:val>
                                        </p:tav>
                                      </p:tavLst>
                                    </p:anim>
                                    <p:anim calcmode="lin" valueType="num">
                                      <p:cBhvr additive="base">
                                        <p:cTn id="11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1000"/>
                                        <p:tgtEl>
                                          <p:spTgt spid="39"/>
                                        </p:tgtEl>
                                      </p:cBhvr>
                                    </p:animEffect>
                                    <p:anim calcmode="lin" valueType="num">
                                      <p:cBhvr>
                                        <p:cTn id="120" dur="1000" fill="hold"/>
                                        <p:tgtEl>
                                          <p:spTgt spid="39"/>
                                        </p:tgtEl>
                                        <p:attrNameLst>
                                          <p:attrName>ppt_x</p:attrName>
                                        </p:attrNameLst>
                                      </p:cBhvr>
                                      <p:tavLst>
                                        <p:tav tm="0">
                                          <p:val>
                                            <p:strVal val="#ppt_x"/>
                                          </p:val>
                                        </p:tav>
                                        <p:tav tm="100000">
                                          <p:val>
                                            <p:strVal val="#ppt_x"/>
                                          </p:val>
                                        </p:tav>
                                      </p:tavLst>
                                    </p:anim>
                                    <p:anim calcmode="lin" valueType="num">
                                      <p:cBhvr>
                                        <p:cTn id="121" dur="1000" fill="hold"/>
                                        <p:tgtEl>
                                          <p:spTgt spid="39"/>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1000"/>
                                        <p:tgtEl>
                                          <p:spTgt spid="63"/>
                                        </p:tgtEl>
                                      </p:cBhvr>
                                    </p:animEffect>
                                    <p:anim calcmode="lin" valueType="num">
                                      <p:cBhvr>
                                        <p:cTn id="125" dur="1000" fill="hold"/>
                                        <p:tgtEl>
                                          <p:spTgt spid="63"/>
                                        </p:tgtEl>
                                        <p:attrNameLst>
                                          <p:attrName>ppt_x</p:attrName>
                                        </p:attrNameLst>
                                      </p:cBhvr>
                                      <p:tavLst>
                                        <p:tav tm="0">
                                          <p:val>
                                            <p:strVal val="#ppt_x"/>
                                          </p:val>
                                        </p:tav>
                                        <p:tav tm="100000">
                                          <p:val>
                                            <p:strVal val="#ppt_x"/>
                                          </p:val>
                                        </p:tav>
                                      </p:tavLst>
                                    </p:anim>
                                    <p:anim calcmode="lin" valueType="num">
                                      <p:cBhvr>
                                        <p:cTn id="126" dur="1000" fill="hold"/>
                                        <p:tgtEl>
                                          <p:spTgt spid="63"/>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fade">
                                      <p:cBhvr>
                                        <p:cTn id="129" dur="1000"/>
                                        <p:tgtEl>
                                          <p:spTgt spid="64"/>
                                        </p:tgtEl>
                                      </p:cBhvr>
                                    </p:animEffect>
                                    <p:anim calcmode="lin" valueType="num">
                                      <p:cBhvr>
                                        <p:cTn id="130" dur="1000" fill="hold"/>
                                        <p:tgtEl>
                                          <p:spTgt spid="64"/>
                                        </p:tgtEl>
                                        <p:attrNameLst>
                                          <p:attrName>ppt_x</p:attrName>
                                        </p:attrNameLst>
                                      </p:cBhvr>
                                      <p:tavLst>
                                        <p:tav tm="0">
                                          <p:val>
                                            <p:strVal val="#ppt_x"/>
                                          </p:val>
                                        </p:tav>
                                        <p:tav tm="100000">
                                          <p:val>
                                            <p:strVal val="#ppt_x"/>
                                          </p:val>
                                        </p:tav>
                                      </p:tavLst>
                                    </p:anim>
                                    <p:anim calcmode="lin" valueType="num">
                                      <p:cBhvr>
                                        <p:cTn id="131" dur="1000" fill="hold"/>
                                        <p:tgtEl>
                                          <p:spTgt spid="64"/>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65"/>
                                        </p:tgtEl>
                                        <p:attrNameLst>
                                          <p:attrName>style.visibility</p:attrName>
                                        </p:attrNameLst>
                                      </p:cBhvr>
                                      <p:to>
                                        <p:strVal val="visible"/>
                                      </p:to>
                                    </p:set>
                                    <p:animEffect transition="in" filter="fade">
                                      <p:cBhvr>
                                        <p:cTn id="134" dur="1000"/>
                                        <p:tgtEl>
                                          <p:spTgt spid="65"/>
                                        </p:tgtEl>
                                      </p:cBhvr>
                                    </p:animEffect>
                                    <p:anim calcmode="lin" valueType="num">
                                      <p:cBhvr>
                                        <p:cTn id="135" dur="1000" fill="hold"/>
                                        <p:tgtEl>
                                          <p:spTgt spid="65"/>
                                        </p:tgtEl>
                                        <p:attrNameLst>
                                          <p:attrName>ppt_x</p:attrName>
                                        </p:attrNameLst>
                                      </p:cBhvr>
                                      <p:tavLst>
                                        <p:tav tm="0">
                                          <p:val>
                                            <p:strVal val="#ppt_x"/>
                                          </p:val>
                                        </p:tav>
                                        <p:tav tm="100000">
                                          <p:val>
                                            <p:strVal val="#ppt_x"/>
                                          </p:val>
                                        </p:tav>
                                      </p:tavLst>
                                    </p:anim>
                                    <p:anim calcmode="lin" valueType="num">
                                      <p:cBhvr>
                                        <p:cTn id="136" dur="1000" fill="hold"/>
                                        <p:tgtEl>
                                          <p:spTgt spid="65"/>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fade">
                                      <p:cBhvr>
                                        <p:cTn id="139" dur="1000"/>
                                        <p:tgtEl>
                                          <p:spTgt spid="46"/>
                                        </p:tgtEl>
                                      </p:cBhvr>
                                    </p:animEffect>
                                    <p:anim calcmode="lin" valueType="num">
                                      <p:cBhvr>
                                        <p:cTn id="140" dur="1000" fill="hold"/>
                                        <p:tgtEl>
                                          <p:spTgt spid="46"/>
                                        </p:tgtEl>
                                        <p:attrNameLst>
                                          <p:attrName>ppt_x</p:attrName>
                                        </p:attrNameLst>
                                      </p:cBhvr>
                                      <p:tavLst>
                                        <p:tav tm="0">
                                          <p:val>
                                            <p:strVal val="#ppt_x"/>
                                          </p:val>
                                        </p:tav>
                                        <p:tav tm="100000">
                                          <p:val>
                                            <p:strVal val="#ppt_x"/>
                                          </p:val>
                                        </p:tav>
                                      </p:tavLst>
                                    </p:anim>
                                    <p:anim calcmode="lin" valueType="num">
                                      <p:cBhvr>
                                        <p:cTn id="141" dur="1000" fill="hold"/>
                                        <p:tgtEl>
                                          <p:spTgt spid="46"/>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fade">
                                      <p:cBhvr>
                                        <p:cTn id="144" dur="1000"/>
                                        <p:tgtEl>
                                          <p:spTgt spid="40"/>
                                        </p:tgtEl>
                                      </p:cBhvr>
                                    </p:animEffect>
                                    <p:anim calcmode="lin" valueType="num">
                                      <p:cBhvr>
                                        <p:cTn id="145" dur="1000" fill="hold"/>
                                        <p:tgtEl>
                                          <p:spTgt spid="40"/>
                                        </p:tgtEl>
                                        <p:attrNameLst>
                                          <p:attrName>ppt_x</p:attrName>
                                        </p:attrNameLst>
                                      </p:cBhvr>
                                      <p:tavLst>
                                        <p:tav tm="0">
                                          <p:val>
                                            <p:strVal val="#ppt_x"/>
                                          </p:val>
                                        </p:tav>
                                        <p:tav tm="100000">
                                          <p:val>
                                            <p:strVal val="#ppt_x"/>
                                          </p:val>
                                        </p:tav>
                                      </p:tavLst>
                                    </p:anim>
                                    <p:anim calcmode="lin" valueType="num">
                                      <p:cBhvr>
                                        <p:cTn id="146" dur="1000" fill="hold"/>
                                        <p:tgtEl>
                                          <p:spTgt spid="40"/>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1000"/>
                                        <p:tgtEl>
                                          <p:spTgt spid="47"/>
                                        </p:tgtEl>
                                      </p:cBhvr>
                                    </p:animEffect>
                                    <p:anim calcmode="lin" valueType="num">
                                      <p:cBhvr>
                                        <p:cTn id="150" dur="1000" fill="hold"/>
                                        <p:tgtEl>
                                          <p:spTgt spid="47"/>
                                        </p:tgtEl>
                                        <p:attrNameLst>
                                          <p:attrName>ppt_x</p:attrName>
                                        </p:attrNameLst>
                                      </p:cBhvr>
                                      <p:tavLst>
                                        <p:tav tm="0">
                                          <p:val>
                                            <p:strVal val="#ppt_x"/>
                                          </p:val>
                                        </p:tav>
                                        <p:tav tm="100000">
                                          <p:val>
                                            <p:strVal val="#ppt_x"/>
                                          </p:val>
                                        </p:tav>
                                      </p:tavLst>
                                    </p:anim>
                                    <p:anim calcmode="lin" valueType="num">
                                      <p:cBhvr>
                                        <p:cTn id="15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53"/>
                                        </p:tgtEl>
                                        <p:attrNameLst>
                                          <p:attrName>style.visibility</p:attrName>
                                        </p:attrNameLst>
                                      </p:cBhvr>
                                      <p:to>
                                        <p:strVal val="visible"/>
                                      </p:to>
                                    </p:set>
                                    <p:animEffect transition="in" filter="fade">
                                      <p:cBhvr>
                                        <p:cTn id="156" dur="1000"/>
                                        <p:tgtEl>
                                          <p:spTgt spid="53"/>
                                        </p:tgtEl>
                                      </p:cBhvr>
                                    </p:animEffect>
                                    <p:anim calcmode="lin" valueType="num">
                                      <p:cBhvr>
                                        <p:cTn id="157" dur="1000" fill="hold"/>
                                        <p:tgtEl>
                                          <p:spTgt spid="53"/>
                                        </p:tgtEl>
                                        <p:attrNameLst>
                                          <p:attrName>ppt_x</p:attrName>
                                        </p:attrNameLst>
                                      </p:cBhvr>
                                      <p:tavLst>
                                        <p:tav tm="0">
                                          <p:val>
                                            <p:strVal val="#ppt_x"/>
                                          </p:val>
                                        </p:tav>
                                        <p:tav tm="100000">
                                          <p:val>
                                            <p:strVal val="#ppt_x"/>
                                          </p:val>
                                        </p:tav>
                                      </p:tavLst>
                                    </p:anim>
                                    <p:anim calcmode="lin" valueType="num">
                                      <p:cBhvr>
                                        <p:cTn id="15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57"/>
                                        </p:tgtEl>
                                        <p:attrNameLst>
                                          <p:attrName>style.visibility</p:attrName>
                                        </p:attrNameLst>
                                      </p:cBhvr>
                                      <p:to>
                                        <p:strVal val="visible"/>
                                      </p:to>
                                    </p:set>
                                    <p:anim calcmode="lin" valueType="num">
                                      <p:cBhvr additive="base">
                                        <p:cTn id="163" dur="500" fill="hold"/>
                                        <p:tgtEl>
                                          <p:spTgt spid="57"/>
                                        </p:tgtEl>
                                        <p:attrNameLst>
                                          <p:attrName>ppt_x</p:attrName>
                                        </p:attrNameLst>
                                      </p:cBhvr>
                                      <p:tavLst>
                                        <p:tav tm="0">
                                          <p:val>
                                            <p:strVal val="#ppt_x"/>
                                          </p:val>
                                        </p:tav>
                                        <p:tav tm="100000">
                                          <p:val>
                                            <p:strVal val="#ppt_x"/>
                                          </p:val>
                                        </p:tav>
                                      </p:tavLst>
                                    </p:anim>
                                    <p:anim calcmode="lin" valueType="num">
                                      <p:cBhvr additive="base">
                                        <p:cTn id="164" dur="500" fill="hold"/>
                                        <p:tgtEl>
                                          <p:spTgt spid="57"/>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additive="base">
                                        <p:cTn id="167" dur="500" fill="hold"/>
                                        <p:tgtEl>
                                          <p:spTgt spid="13"/>
                                        </p:tgtEl>
                                        <p:attrNameLst>
                                          <p:attrName>ppt_x</p:attrName>
                                        </p:attrNameLst>
                                      </p:cBhvr>
                                      <p:tavLst>
                                        <p:tav tm="0">
                                          <p:val>
                                            <p:strVal val="#ppt_x"/>
                                          </p:val>
                                        </p:tav>
                                        <p:tav tm="100000">
                                          <p:val>
                                            <p:strVal val="#ppt_x"/>
                                          </p:val>
                                        </p:tav>
                                      </p:tavLst>
                                    </p:anim>
                                    <p:anim calcmode="lin" valueType="num">
                                      <p:cBhvr additive="base">
                                        <p:cTn id="1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41" grpId="0" animBg="1"/>
      <p:bldP spid="42" grpId="0" animBg="1"/>
      <p:bldP spid="43" grpId="0" animBg="1"/>
      <p:bldP spid="44" grpId="0" animBg="1"/>
      <p:bldP spid="45" grpId="0" animBg="1"/>
      <p:bldP spid="46" grpId="0" animBg="1"/>
      <p:bldP spid="47" grpId="0" animBg="1"/>
      <p:bldP spid="49" grpId="0"/>
      <p:bldP spid="51" grpId="0"/>
      <p:bldP spid="53" grpId="0"/>
      <p:bldP spid="56" grpId="0"/>
      <p:bldP spid="60" grpId="0"/>
      <p:bldP spid="63"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10756"/>
            <a:ext cx="12225420" cy="6868756"/>
          </a:xfrm>
          <a:prstGeom prst="rect">
            <a:avLst/>
          </a:prstGeom>
          <a:noFill/>
          <a:ln>
            <a:noFill/>
          </a:ln>
        </p:spPr>
      </p:pic>
      <p:pic>
        <p:nvPicPr>
          <p:cNvPr id="8" name="Imagen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513348" y="-224590"/>
            <a:ext cx="4113965" cy="2165685"/>
          </a:xfrm>
          <a:prstGeom prst="rect">
            <a:avLst/>
          </a:prstGeom>
        </p:spPr>
      </p:pic>
      <p:sp>
        <p:nvSpPr>
          <p:cNvPr id="9" name="CuadroTexto 8"/>
          <p:cNvSpPr txBox="1"/>
          <p:nvPr/>
        </p:nvSpPr>
        <p:spPr>
          <a:xfrm>
            <a:off x="833369" y="669851"/>
            <a:ext cx="1327120" cy="461665"/>
          </a:xfrm>
          <a:prstGeom prst="rect">
            <a:avLst/>
          </a:prstGeom>
          <a:noFill/>
        </p:spPr>
        <p:txBody>
          <a:bodyPr wrap="square" rtlCol="0">
            <a:spAutoFit/>
          </a:bodyPr>
          <a:lstStyle/>
          <a:p>
            <a:r>
              <a:rPr lang="es-CO" sz="2400" b="1" dirty="0" smtClean="0">
                <a:solidFill>
                  <a:schemeClr val="accent2">
                    <a:lumMod val="50000"/>
                  </a:schemeClr>
                </a:solidFill>
                <a:latin typeface="Franklin Gothic Book" panose="020B0503020102020204" pitchFamily="34" charset="0"/>
              </a:rPr>
              <a:t>INSIGHT</a:t>
            </a:r>
            <a:endParaRPr lang="es-CO" sz="2400" b="1" dirty="0">
              <a:solidFill>
                <a:schemeClr val="accent2">
                  <a:lumMod val="50000"/>
                </a:schemeClr>
              </a:solidFill>
              <a:latin typeface="Franklin Gothic Book" panose="020B0503020102020204" pitchFamily="34" charset="0"/>
            </a:endParaRPr>
          </a:p>
        </p:txBody>
      </p:sp>
      <p:sp>
        <p:nvSpPr>
          <p:cNvPr id="38" name="CuadroTexto 37"/>
          <p:cNvSpPr txBox="1"/>
          <p:nvPr/>
        </p:nvSpPr>
        <p:spPr>
          <a:xfrm>
            <a:off x="4099811" y="884172"/>
            <a:ext cx="4630552" cy="1569660"/>
          </a:xfrm>
          <a:prstGeom prst="rect">
            <a:avLst/>
          </a:prstGeom>
          <a:noFill/>
        </p:spPr>
        <p:txBody>
          <a:bodyPr wrap="square" rtlCol="0">
            <a:spAutoFit/>
          </a:bodyPr>
          <a:lstStyle/>
          <a:p>
            <a:pPr algn="ctr"/>
            <a:r>
              <a:rPr lang="es-CO" sz="3200" b="1" dirty="0" smtClean="0">
                <a:solidFill>
                  <a:schemeClr val="bg1">
                    <a:lumMod val="50000"/>
                  </a:schemeClr>
                </a:solidFill>
                <a:latin typeface="MV Boli" panose="02000500030200090000" pitchFamily="2" charset="0"/>
                <a:cs typeface="MV Boli" panose="02000500030200090000" pitchFamily="2" charset="0"/>
              </a:rPr>
              <a:t>El conflicto es el engaño de creer que el problema es del otro.</a:t>
            </a:r>
            <a:endParaRPr lang="es-CO" sz="3200" b="1" dirty="0">
              <a:solidFill>
                <a:schemeClr val="bg1">
                  <a:lumMod val="50000"/>
                </a:schemeClr>
              </a:solidFill>
              <a:latin typeface="MV Boli" panose="02000500030200090000" pitchFamily="2" charset="0"/>
              <a:cs typeface="MV Boli" panose="02000500030200090000" pitchFamily="2" charset="0"/>
            </a:endParaRPr>
          </a:p>
        </p:txBody>
      </p:sp>
      <p:pic>
        <p:nvPicPr>
          <p:cNvPr id="2" name="Imagen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431" b="47031" l="1344" r="45017">
                        <a14:foregroundMark x1="5879" y1="20586" x2="3527" y2="34046"/>
                      </a14:backgroundRemoval>
                    </a14:imgEffect>
                  </a14:imgLayer>
                </a14:imgProps>
              </a:ext>
              <a:ext uri="{28A0092B-C50C-407E-A947-70E740481C1C}">
                <a14:useLocalDpi xmlns:a14="http://schemas.microsoft.com/office/drawing/2010/main" val="0"/>
              </a:ext>
            </a:extLst>
          </a:blip>
          <a:srcRect t="11528" r="54877" b="52540"/>
          <a:stretch/>
        </p:blipFill>
        <p:spPr>
          <a:xfrm>
            <a:off x="2712441" y="363988"/>
            <a:ext cx="2079459" cy="1171026"/>
          </a:xfrm>
          <a:prstGeom prst="rect">
            <a:avLst/>
          </a:prstGeom>
        </p:spPr>
      </p:pic>
      <p:pic>
        <p:nvPicPr>
          <p:cNvPr id="11" name="Imagen 10"/>
          <p:cNvPicPr>
            <a:picLocks noChangeAspect="1"/>
          </p:cNvPicPr>
          <p:nvPr/>
        </p:nvPicPr>
        <p:blipFill rotWithShape="1">
          <a:blip r:embed="rId7" cstate="print">
            <a:biLevel thresh="25000"/>
            <a:extLst>
              <a:ext uri="{BEBA8EAE-BF5A-486C-A8C5-ECC9F3942E4B}">
                <a14:imgProps xmlns:a14="http://schemas.microsoft.com/office/drawing/2010/main">
                  <a14:imgLayer r:embed="rId8">
                    <a14:imgEffect>
                      <a14:backgroundRemoval t="32823" b="46538" l="6525" r="35020"/>
                    </a14:imgEffect>
                  </a14:imgLayer>
                </a14:imgProps>
              </a:ext>
              <a:ext uri="{28A0092B-C50C-407E-A947-70E740481C1C}">
                <a14:useLocalDpi xmlns:a14="http://schemas.microsoft.com/office/drawing/2010/main" val="0"/>
              </a:ext>
            </a:extLst>
          </a:blip>
          <a:srcRect l="5590" t="31108" r="63254" b="51686"/>
          <a:stretch/>
        </p:blipFill>
        <p:spPr>
          <a:xfrm>
            <a:off x="3643775" y="1100100"/>
            <a:ext cx="907318" cy="501055"/>
          </a:xfrm>
          <a:prstGeom prst="rect">
            <a:avLst/>
          </a:prstGeom>
        </p:spPr>
      </p:pic>
      <p:pic>
        <p:nvPicPr>
          <p:cNvPr id="20" name="Imagen 19"/>
          <p:cNvPicPr>
            <a:picLocks noChangeAspect="1"/>
          </p:cNvPicPr>
          <p:nvPr/>
        </p:nvPicPr>
        <p:blipFill rotWithShape="1">
          <a:blip r:embed="rId9"/>
          <a:srcRect l="34266" t="15461" r="26714" b="58095"/>
          <a:stretch/>
        </p:blipFill>
        <p:spPr>
          <a:xfrm>
            <a:off x="4157393" y="411659"/>
            <a:ext cx="787400" cy="622300"/>
          </a:xfrm>
          <a:prstGeom prst="rect">
            <a:avLst/>
          </a:prstGeom>
        </p:spPr>
      </p:pic>
      <p:pic>
        <p:nvPicPr>
          <p:cNvPr id="41" name="Imagen 40"/>
          <p:cNvPicPr>
            <a:picLocks noChangeAspect="1"/>
          </p:cNvPicPr>
          <p:nvPr/>
        </p:nvPicPr>
        <p:blipFill rotWithShape="1">
          <a:blip r:embed="rId9"/>
          <a:srcRect l="34266" t="15461" r="26714" b="58095"/>
          <a:stretch/>
        </p:blipFill>
        <p:spPr>
          <a:xfrm rot="10800000">
            <a:off x="8248607" y="1844946"/>
            <a:ext cx="787400" cy="622300"/>
          </a:xfrm>
          <a:prstGeom prst="rect">
            <a:avLst/>
          </a:prstGeom>
        </p:spPr>
      </p:pic>
      <p:pic>
        <p:nvPicPr>
          <p:cNvPr id="43" name="Imagen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1133" y="3541145"/>
            <a:ext cx="1908647" cy="1074352"/>
          </a:xfrm>
          <a:prstGeom prst="rect">
            <a:avLst/>
          </a:prstGeom>
        </p:spPr>
      </p:pic>
      <p:sp>
        <p:nvSpPr>
          <p:cNvPr id="44" name="Rectángulo redondeado 43"/>
          <p:cNvSpPr/>
          <p:nvPr/>
        </p:nvSpPr>
        <p:spPr>
          <a:xfrm>
            <a:off x="981278" y="3503469"/>
            <a:ext cx="1909011" cy="1122946"/>
          </a:xfrm>
          <a:prstGeom prst="roundRect">
            <a:avLst/>
          </a:prstGeom>
          <a:noFill/>
          <a:ln w="76200">
            <a:solidFill>
              <a:srgbClr val="E5A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CuadroTexto 44"/>
          <p:cNvSpPr txBox="1"/>
          <p:nvPr/>
        </p:nvSpPr>
        <p:spPr>
          <a:xfrm>
            <a:off x="1184370" y="2998638"/>
            <a:ext cx="1618794" cy="523220"/>
          </a:xfrm>
          <a:prstGeom prst="rect">
            <a:avLst/>
          </a:prstGeom>
          <a:noFill/>
        </p:spPr>
        <p:txBody>
          <a:bodyPr wrap="square" rtlCol="0">
            <a:spAutoFit/>
          </a:bodyPr>
          <a:lstStyle/>
          <a:p>
            <a:pPr algn="ctr"/>
            <a:r>
              <a:rPr lang="es-CO" sz="1400" b="1" dirty="0" smtClean="0">
                <a:solidFill>
                  <a:schemeClr val="accent2">
                    <a:lumMod val="50000"/>
                  </a:schemeClr>
                </a:solidFill>
                <a:latin typeface="Franklin Gothic Book" panose="020B0503020102020204" pitchFamily="34" charset="0"/>
              </a:rPr>
              <a:t>Alguien más entra </a:t>
            </a:r>
          </a:p>
          <a:p>
            <a:pPr algn="ctr"/>
            <a:r>
              <a:rPr lang="es-CO" sz="1400" b="1" dirty="0" smtClean="0">
                <a:solidFill>
                  <a:schemeClr val="accent2">
                    <a:lumMod val="50000"/>
                  </a:schemeClr>
                </a:solidFill>
                <a:latin typeface="Franklin Gothic Book" panose="020B0503020102020204" pitchFamily="34" charset="0"/>
              </a:rPr>
              <a:t>en control</a:t>
            </a:r>
            <a:endParaRPr lang="es-CO" sz="1400" b="1" dirty="0">
              <a:solidFill>
                <a:schemeClr val="accent2">
                  <a:lumMod val="50000"/>
                </a:schemeClr>
              </a:solidFill>
              <a:latin typeface="Franklin Gothic Book" panose="020B0503020102020204" pitchFamily="34" charset="0"/>
            </a:endParaRPr>
          </a:p>
        </p:txBody>
      </p:sp>
      <p:pic>
        <p:nvPicPr>
          <p:cNvPr id="25" name="Imagen 2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9192" b="94319" l="36032" r="60925"/>
                    </a14:imgEffect>
                  </a14:imgLayer>
                </a14:imgProps>
              </a:ext>
              <a:ext uri="{28A0092B-C50C-407E-A947-70E740481C1C}">
                <a14:useLocalDpi xmlns:a14="http://schemas.microsoft.com/office/drawing/2010/main" val="0"/>
              </a:ext>
            </a:extLst>
          </a:blip>
          <a:srcRect l="35677" t="68474" r="37909" b="4817"/>
          <a:stretch/>
        </p:blipFill>
        <p:spPr>
          <a:xfrm>
            <a:off x="3817439" y="2693010"/>
            <a:ext cx="3865748" cy="3266830"/>
          </a:xfrm>
          <a:prstGeom prst="rect">
            <a:avLst/>
          </a:prstGeom>
        </p:spPr>
      </p:pic>
      <p:sp>
        <p:nvSpPr>
          <p:cNvPr id="42" name="CuadroTexto 41"/>
          <p:cNvSpPr txBox="1"/>
          <p:nvPr/>
        </p:nvSpPr>
        <p:spPr>
          <a:xfrm>
            <a:off x="4072843" y="3314785"/>
            <a:ext cx="3129281" cy="461665"/>
          </a:xfrm>
          <a:prstGeom prst="rect">
            <a:avLst/>
          </a:prstGeom>
          <a:noFill/>
        </p:spPr>
        <p:txBody>
          <a:bodyPr wrap="square" rtlCol="0">
            <a:spAutoFit/>
          </a:bodyPr>
          <a:lstStyle/>
          <a:p>
            <a:pPr algn="ctr"/>
            <a:r>
              <a:rPr lang="es-CO" sz="2400" b="1" dirty="0" smtClean="0">
                <a:solidFill>
                  <a:schemeClr val="accent2">
                    <a:lumMod val="50000"/>
                  </a:schemeClr>
                </a:solidFill>
                <a:latin typeface="Franklin Gothic Book" panose="020B0503020102020204" pitchFamily="34" charset="0"/>
              </a:rPr>
              <a:t>Existe el poder del</a:t>
            </a:r>
            <a:endParaRPr lang="es-CO" sz="2400" b="1" dirty="0">
              <a:solidFill>
                <a:schemeClr val="accent2">
                  <a:lumMod val="50000"/>
                </a:schemeClr>
              </a:solidFill>
              <a:latin typeface="Franklin Gothic Book" panose="020B0503020102020204" pitchFamily="34" charset="0"/>
            </a:endParaRPr>
          </a:p>
        </p:txBody>
      </p:sp>
      <p:sp>
        <p:nvSpPr>
          <p:cNvPr id="46" name="CuadroTexto 45"/>
          <p:cNvSpPr txBox="1"/>
          <p:nvPr/>
        </p:nvSpPr>
        <p:spPr>
          <a:xfrm>
            <a:off x="4351652" y="4050280"/>
            <a:ext cx="2586183" cy="716835"/>
          </a:xfrm>
          <a:prstGeom prst="rect">
            <a:avLst/>
          </a:prstGeom>
          <a:noFill/>
        </p:spPr>
        <p:txBody>
          <a:bodyPr wrap="square" rtlCol="0">
            <a:spAutoFit/>
          </a:bodyPr>
          <a:lstStyle/>
          <a:p>
            <a:pPr algn="ctr"/>
            <a:r>
              <a:rPr lang="es-CO" sz="2800" b="1" dirty="0" smtClean="0">
                <a:solidFill>
                  <a:schemeClr val="accent2">
                    <a:lumMod val="50000"/>
                  </a:schemeClr>
                </a:solidFill>
                <a:latin typeface="Franklin Gothic Book" panose="020B0503020102020204" pitchFamily="34" charset="0"/>
              </a:rPr>
              <a:t>AUTOCONTROL</a:t>
            </a:r>
            <a:endParaRPr lang="es-CO" sz="2800" b="1" dirty="0">
              <a:solidFill>
                <a:schemeClr val="accent2">
                  <a:lumMod val="50000"/>
                </a:schemeClr>
              </a:solidFill>
              <a:latin typeface="Franklin Gothic Book" panose="020B0503020102020204" pitchFamily="34" charset="0"/>
            </a:endParaRPr>
          </a:p>
        </p:txBody>
      </p:sp>
      <p:sp>
        <p:nvSpPr>
          <p:cNvPr id="47" name="Cheurón 46"/>
          <p:cNvSpPr/>
          <p:nvPr/>
        </p:nvSpPr>
        <p:spPr>
          <a:xfrm>
            <a:off x="3391834" y="3549258"/>
            <a:ext cx="593840" cy="59384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8" name="Multiplicar 47"/>
          <p:cNvSpPr/>
          <p:nvPr/>
        </p:nvSpPr>
        <p:spPr>
          <a:xfrm>
            <a:off x="333787" y="2267472"/>
            <a:ext cx="3266830" cy="3266830"/>
          </a:xfrm>
          <a:prstGeom prst="mathMultiply">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9" name="Imagen 4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1768" b="95996" l="56055" r="98682"/>
                    </a14:imgEffect>
                  </a14:imgLayer>
                </a14:imgProps>
              </a:ext>
              <a:ext uri="{28A0092B-C50C-407E-A947-70E740481C1C}">
                <a14:useLocalDpi xmlns:a14="http://schemas.microsoft.com/office/drawing/2010/main" val="0"/>
              </a:ext>
            </a:extLst>
          </a:blip>
          <a:srcRect l="55269" t="65435" b="6553"/>
          <a:stretch/>
        </p:blipFill>
        <p:spPr>
          <a:xfrm rot="11700000">
            <a:off x="6858556" y="4911455"/>
            <a:ext cx="994611" cy="622847"/>
          </a:xfrm>
          <a:prstGeom prst="rect">
            <a:avLst/>
          </a:prstGeom>
        </p:spPr>
      </p:pic>
      <p:sp>
        <p:nvSpPr>
          <p:cNvPr id="50" name="CuadroTexto 49"/>
          <p:cNvSpPr txBox="1"/>
          <p:nvPr/>
        </p:nvSpPr>
        <p:spPr>
          <a:xfrm>
            <a:off x="9013187" y="2470559"/>
            <a:ext cx="2954521" cy="3354765"/>
          </a:xfrm>
          <a:prstGeom prst="rect">
            <a:avLst/>
          </a:prstGeom>
          <a:noFill/>
        </p:spPr>
        <p:txBody>
          <a:bodyPr wrap="square" rtlCol="0">
            <a:spAutoFit/>
          </a:bodyPr>
          <a:lstStyle/>
          <a:p>
            <a:r>
              <a:rPr lang="es-CO" sz="1600" dirty="0" smtClean="0">
                <a:solidFill>
                  <a:schemeClr val="bg1">
                    <a:lumMod val="50000"/>
                  </a:schemeClr>
                </a:solidFill>
                <a:latin typeface="Franklin Gothic Book" panose="020B0503020102020204" pitchFamily="34" charset="0"/>
              </a:rPr>
              <a:t>Programa pedagógico que busca llevar la práctica de la atención plena, logró en un año:</a:t>
            </a:r>
          </a:p>
          <a:p>
            <a:endParaRPr lang="es-CO" sz="1600" dirty="0" smtClean="0">
              <a:solidFill>
                <a:schemeClr val="bg1">
                  <a:lumMod val="50000"/>
                </a:schemeClr>
              </a:solidFill>
              <a:latin typeface="Franklin Gothic Book" panose="020B0503020102020204" pitchFamily="34" charset="0"/>
            </a:endParaRPr>
          </a:p>
          <a:p>
            <a:r>
              <a:rPr lang="es-CO" sz="1200" b="1" dirty="0" smtClean="0">
                <a:solidFill>
                  <a:schemeClr val="accent2"/>
                </a:solidFill>
                <a:latin typeface="Franklin Gothic Book" panose="020B0503020102020204" pitchFamily="34" charset="0"/>
              </a:rPr>
              <a:t>90%</a:t>
            </a:r>
            <a:r>
              <a:rPr lang="es-CO" sz="1200" dirty="0" smtClean="0">
                <a:solidFill>
                  <a:schemeClr val="bg1">
                    <a:lumMod val="50000"/>
                  </a:schemeClr>
                </a:solidFill>
                <a:latin typeface="Franklin Gothic Book" panose="020B0503020102020204" pitchFamily="34" charset="0"/>
              </a:rPr>
              <a:t> de los docentes tuvieron un cambio positivo en su manera de vivir y enseñar.</a:t>
            </a:r>
          </a:p>
          <a:p>
            <a:endParaRPr lang="es-CO" sz="1200" dirty="0">
              <a:solidFill>
                <a:schemeClr val="bg1">
                  <a:lumMod val="50000"/>
                </a:schemeClr>
              </a:solidFill>
              <a:latin typeface="Franklin Gothic Book" panose="020B0503020102020204" pitchFamily="34" charset="0"/>
            </a:endParaRPr>
          </a:p>
          <a:p>
            <a:r>
              <a:rPr lang="es-CO" sz="1200" b="1" dirty="0" smtClean="0">
                <a:solidFill>
                  <a:schemeClr val="accent2"/>
                </a:solidFill>
                <a:latin typeface="Franklin Gothic Book" panose="020B0503020102020204" pitchFamily="34" charset="0"/>
              </a:rPr>
              <a:t>93%</a:t>
            </a:r>
            <a:r>
              <a:rPr lang="es-CO" sz="1200" dirty="0" smtClean="0">
                <a:solidFill>
                  <a:schemeClr val="bg1">
                    <a:lumMod val="50000"/>
                  </a:schemeClr>
                </a:solidFill>
                <a:latin typeface="Franklin Gothic Book" panose="020B0503020102020204" pitchFamily="34" charset="0"/>
              </a:rPr>
              <a:t> se mejoró la relación entre docente y estudiantes.</a:t>
            </a:r>
          </a:p>
          <a:p>
            <a:endParaRPr lang="es-CO" sz="1200" dirty="0">
              <a:solidFill>
                <a:schemeClr val="bg1">
                  <a:lumMod val="50000"/>
                </a:schemeClr>
              </a:solidFill>
              <a:latin typeface="Franklin Gothic Book" panose="020B0503020102020204" pitchFamily="34" charset="0"/>
            </a:endParaRPr>
          </a:p>
          <a:p>
            <a:r>
              <a:rPr lang="es-CO" sz="1200" b="1" dirty="0" smtClean="0">
                <a:solidFill>
                  <a:schemeClr val="accent2"/>
                </a:solidFill>
                <a:latin typeface="Franklin Gothic Book" panose="020B0503020102020204" pitchFamily="34" charset="0"/>
              </a:rPr>
              <a:t>19%</a:t>
            </a:r>
            <a:r>
              <a:rPr lang="es-CO" sz="1200" dirty="0" smtClean="0">
                <a:solidFill>
                  <a:schemeClr val="bg1">
                    <a:lumMod val="50000"/>
                  </a:schemeClr>
                </a:solidFill>
                <a:latin typeface="Franklin Gothic Book" panose="020B0503020102020204" pitchFamily="34" charset="0"/>
              </a:rPr>
              <a:t> en disminuciones de conflictos disciplinarios.</a:t>
            </a:r>
          </a:p>
          <a:p>
            <a:endParaRPr lang="es-CO" sz="1200" dirty="0">
              <a:solidFill>
                <a:schemeClr val="bg1">
                  <a:lumMod val="50000"/>
                </a:schemeClr>
              </a:solidFill>
              <a:latin typeface="Franklin Gothic Book" panose="020B0503020102020204" pitchFamily="34" charset="0"/>
            </a:endParaRPr>
          </a:p>
          <a:p>
            <a:r>
              <a:rPr lang="es-CO" sz="1200" b="1" dirty="0" smtClean="0">
                <a:solidFill>
                  <a:schemeClr val="accent2"/>
                </a:solidFill>
                <a:latin typeface="Franklin Gothic Book" panose="020B0503020102020204" pitchFamily="34" charset="0"/>
              </a:rPr>
              <a:t>15%</a:t>
            </a:r>
            <a:r>
              <a:rPr lang="es-CO" sz="1200" dirty="0" smtClean="0">
                <a:solidFill>
                  <a:schemeClr val="bg1">
                    <a:lumMod val="50000"/>
                  </a:schemeClr>
                </a:solidFill>
                <a:latin typeface="Franklin Gothic Book" panose="020B0503020102020204" pitchFamily="34" charset="0"/>
              </a:rPr>
              <a:t> la disminución de agresiones de cualquier tipo.</a:t>
            </a:r>
          </a:p>
          <a:p>
            <a:endParaRPr lang="es-CO" sz="1600" dirty="0">
              <a:solidFill>
                <a:schemeClr val="accent2"/>
              </a:solidFill>
              <a:latin typeface="Franklin Gothic Book" panose="020B0503020102020204" pitchFamily="34" charset="0"/>
            </a:endParaRPr>
          </a:p>
        </p:txBody>
      </p:sp>
      <p:pic>
        <p:nvPicPr>
          <p:cNvPr id="51" name="Imagen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00518" y="2582916"/>
            <a:ext cx="1573916" cy="619478"/>
          </a:xfrm>
          <a:prstGeom prst="rect">
            <a:avLst/>
          </a:prstGeom>
        </p:spPr>
      </p:pic>
      <p:sp>
        <p:nvSpPr>
          <p:cNvPr id="52" name="Cheurón 51"/>
          <p:cNvSpPr/>
          <p:nvPr/>
        </p:nvSpPr>
        <p:spPr>
          <a:xfrm rot="20700000">
            <a:off x="7194360" y="2910406"/>
            <a:ext cx="405601" cy="405601"/>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7" name="CuadroTexto 56"/>
          <p:cNvSpPr txBox="1"/>
          <p:nvPr/>
        </p:nvSpPr>
        <p:spPr>
          <a:xfrm>
            <a:off x="8225828" y="5888673"/>
            <a:ext cx="2685928" cy="338554"/>
          </a:xfrm>
          <a:prstGeom prst="rect">
            <a:avLst/>
          </a:prstGeom>
          <a:solidFill>
            <a:srgbClr val="D29F53"/>
          </a:solidFill>
        </p:spPr>
        <p:txBody>
          <a:bodyPr wrap="square" rtlCol="0">
            <a:spAutoFit/>
          </a:bodyPr>
          <a:lstStyle/>
          <a:p>
            <a:r>
              <a:rPr lang="es-CO" sz="1600" b="1" dirty="0" smtClean="0">
                <a:solidFill>
                  <a:schemeClr val="accent2">
                    <a:lumMod val="50000"/>
                  </a:schemeClr>
                </a:solidFill>
                <a:latin typeface="Franklin Gothic Book" panose="020B0503020102020204" pitchFamily="34" charset="0"/>
              </a:rPr>
              <a:t>#MIESPACIODECONSCIENCIA</a:t>
            </a:r>
            <a:endParaRPr lang="es-CO" sz="1600" b="1" dirty="0">
              <a:solidFill>
                <a:schemeClr val="accent2">
                  <a:lumMod val="50000"/>
                </a:schemeClr>
              </a:solidFill>
              <a:latin typeface="Franklin Gothic Book" panose="020B0503020102020204" pitchFamily="34" charset="0"/>
            </a:endParaRPr>
          </a:p>
        </p:txBody>
      </p:sp>
      <p:pic>
        <p:nvPicPr>
          <p:cNvPr id="56" name="Imagen 55"/>
          <p:cNvPicPr>
            <a:picLocks noChangeAspect="1"/>
          </p:cNvPicPr>
          <p:nvPr/>
        </p:nvPicPr>
        <p:blipFill>
          <a:blip r:embed="rId16"/>
          <a:stretch>
            <a:fillRect/>
          </a:stretch>
        </p:blipFill>
        <p:spPr>
          <a:xfrm>
            <a:off x="7484189" y="5602526"/>
            <a:ext cx="846728" cy="846728"/>
          </a:xfrm>
          <a:prstGeom prst="rect">
            <a:avLst/>
          </a:prstGeom>
        </p:spPr>
      </p:pic>
    </p:spTree>
    <p:extLst>
      <p:ext uri="{BB962C8B-B14F-4D97-AF65-F5344CB8AC3E}">
        <p14:creationId xmlns:p14="http://schemas.microsoft.com/office/powerpoint/2010/main" val="30903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1+#ppt_w/2"/>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1000"/>
                                        <p:tgtEl>
                                          <p:spTgt spid="52"/>
                                        </p:tgtEl>
                                      </p:cBhvr>
                                    </p:animEffect>
                                    <p:anim calcmode="lin" valueType="num">
                                      <p:cBhvr>
                                        <p:cTn id="70" dur="1000" fill="hold"/>
                                        <p:tgtEl>
                                          <p:spTgt spid="52"/>
                                        </p:tgtEl>
                                        <p:attrNameLst>
                                          <p:attrName>ppt_x</p:attrName>
                                        </p:attrNameLst>
                                      </p:cBhvr>
                                      <p:tavLst>
                                        <p:tav tm="0">
                                          <p:val>
                                            <p:strVal val="#ppt_x"/>
                                          </p:val>
                                        </p:tav>
                                        <p:tav tm="100000">
                                          <p:val>
                                            <p:strVal val="#ppt_x"/>
                                          </p:val>
                                        </p:tav>
                                      </p:tavLst>
                                    </p:anim>
                                    <p:anim calcmode="lin" valueType="num">
                                      <p:cBhvr>
                                        <p:cTn id="71" dur="1000" fill="hold"/>
                                        <p:tgtEl>
                                          <p:spTgt spid="5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1000"/>
                                        <p:tgtEl>
                                          <p:spTgt spid="49"/>
                                        </p:tgtEl>
                                      </p:cBhvr>
                                    </p:animEffect>
                                    <p:anim calcmode="lin" valueType="num">
                                      <p:cBhvr>
                                        <p:cTn id="75" dur="1000" fill="hold"/>
                                        <p:tgtEl>
                                          <p:spTgt spid="49"/>
                                        </p:tgtEl>
                                        <p:attrNameLst>
                                          <p:attrName>ppt_x</p:attrName>
                                        </p:attrNameLst>
                                      </p:cBhvr>
                                      <p:tavLst>
                                        <p:tav tm="0">
                                          <p:val>
                                            <p:strVal val="#ppt_x"/>
                                          </p:val>
                                        </p:tav>
                                        <p:tav tm="100000">
                                          <p:val>
                                            <p:strVal val="#ppt_x"/>
                                          </p:val>
                                        </p:tav>
                                      </p:tavLst>
                                    </p:anim>
                                    <p:anim calcmode="lin" valueType="num">
                                      <p:cBhvr>
                                        <p:cTn id="76" dur="1000" fill="hold"/>
                                        <p:tgtEl>
                                          <p:spTgt spid="4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1000"/>
                                        <p:tgtEl>
                                          <p:spTgt spid="56"/>
                                        </p:tgtEl>
                                      </p:cBhvr>
                                    </p:animEffect>
                                    <p:anim calcmode="lin" valueType="num">
                                      <p:cBhvr>
                                        <p:cTn id="80" dur="1000" fill="hold"/>
                                        <p:tgtEl>
                                          <p:spTgt spid="56"/>
                                        </p:tgtEl>
                                        <p:attrNameLst>
                                          <p:attrName>ppt_x</p:attrName>
                                        </p:attrNameLst>
                                      </p:cBhvr>
                                      <p:tavLst>
                                        <p:tav tm="0">
                                          <p:val>
                                            <p:strVal val="#ppt_x"/>
                                          </p:val>
                                        </p:tav>
                                        <p:tav tm="100000">
                                          <p:val>
                                            <p:strVal val="#ppt_x"/>
                                          </p:val>
                                        </p:tav>
                                      </p:tavLst>
                                    </p:anim>
                                    <p:anim calcmode="lin" valueType="num">
                                      <p:cBhvr>
                                        <p:cTn id="81" dur="1000" fill="hold"/>
                                        <p:tgtEl>
                                          <p:spTgt spid="56"/>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1000"/>
                                        <p:tgtEl>
                                          <p:spTgt spid="51"/>
                                        </p:tgtEl>
                                      </p:cBhvr>
                                    </p:animEffect>
                                    <p:anim calcmode="lin" valueType="num">
                                      <p:cBhvr>
                                        <p:cTn id="85" dur="1000" fill="hold"/>
                                        <p:tgtEl>
                                          <p:spTgt spid="51"/>
                                        </p:tgtEl>
                                        <p:attrNameLst>
                                          <p:attrName>ppt_x</p:attrName>
                                        </p:attrNameLst>
                                      </p:cBhvr>
                                      <p:tavLst>
                                        <p:tav tm="0">
                                          <p:val>
                                            <p:strVal val="#ppt_x"/>
                                          </p:val>
                                        </p:tav>
                                        <p:tav tm="100000">
                                          <p:val>
                                            <p:strVal val="#ppt_x"/>
                                          </p:val>
                                        </p:tav>
                                      </p:tavLst>
                                    </p:anim>
                                    <p:anim calcmode="lin" valueType="num">
                                      <p:cBhvr>
                                        <p:cTn id="86" dur="1000" fill="hold"/>
                                        <p:tgtEl>
                                          <p:spTgt spid="5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1000"/>
                                        <p:tgtEl>
                                          <p:spTgt spid="57"/>
                                        </p:tgtEl>
                                      </p:cBhvr>
                                    </p:animEffect>
                                    <p:anim calcmode="lin" valueType="num">
                                      <p:cBhvr>
                                        <p:cTn id="90" dur="1000" fill="hold"/>
                                        <p:tgtEl>
                                          <p:spTgt spid="57"/>
                                        </p:tgtEl>
                                        <p:attrNameLst>
                                          <p:attrName>ppt_x</p:attrName>
                                        </p:attrNameLst>
                                      </p:cBhvr>
                                      <p:tavLst>
                                        <p:tav tm="0">
                                          <p:val>
                                            <p:strVal val="#ppt_x"/>
                                          </p:val>
                                        </p:tav>
                                        <p:tav tm="100000">
                                          <p:val>
                                            <p:strVal val="#ppt_x"/>
                                          </p:val>
                                        </p:tav>
                                      </p:tavLst>
                                    </p:anim>
                                    <p:anim calcmode="lin" valueType="num">
                                      <p:cBhvr>
                                        <p:cTn id="91" dur="1000" fill="hold"/>
                                        <p:tgtEl>
                                          <p:spTgt spid="57"/>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1000"/>
                                        <p:tgtEl>
                                          <p:spTgt spid="50"/>
                                        </p:tgtEl>
                                      </p:cBhvr>
                                    </p:animEffect>
                                    <p:anim calcmode="lin" valueType="num">
                                      <p:cBhvr>
                                        <p:cTn id="95" dur="1000" fill="hold"/>
                                        <p:tgtEl>
                                          <p:spTgt spid="50"/>
                                        </p:tgtEl>
                                        <p:attrNameLst>
                                          <p:attrName>ppt_x</p:attrName>
                                        </p:attrNameLst>
                                      </p:cBhvr>
                                      <p:tavLst>
                                        <p:tav tm="0">
                                          <p:val>
                                            <p:strVal val="#ppt_x"/>
                                          </p:val>
                                        </p:tav>
                                        <p:tav tm="100000">
                                          <p:val>
                                            <p:strVal val="#ppt_x"/>
                                          </p:val>
                                        </p:tav>
                                      </p:tavLst>
                                    </p:anim>
                                    <p:anim calcmode="lin" valueType="num">
                                      <p:cBhvr>
                                        <p:cTn id="9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animBg="1"/>
      <p:bldP spid="45" grpId="0"/>
      <p:bldP spid="42" grpId="0"/>
      <p:bldP spid="46" grpId="0"/>
      <p:bldP spid="47" grpId="0" animBg="1"/>
      <p:bldP spid="48" grpId="0" animBg="1"/>
      <p:bldP spid="50" grpId="0"/>
      <p:bldP spid="52" grpId="0" animBg="1"/>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0"/>
            <a:ext cx="12225420" cy="6868756"/>
          </a:xfrm>
          <a:prstGeom prst="rect">
            <a:avLst/>
          </a:prstGeom>
          <a:noFill/>
          <a:ln>
            <a:noFill/>
          </a:ln>
        </p:spPr>
      </p:pic>
      <p:sp>
        <p:nvSpPr>
          <p:cNvPr id="3" name="CuadroTexto 2"/>
          <p:cNvSpPr txBox="1"/>
          <p:nvPr/>
        </p:nvSpPr>
        <p:spPr>
          <a:xfrm>
            <a:off x="3323394" y="5951482"/>
            <a:ext cx="6489700" cy="707886"/>
          </a:xfrm>
          <a:prstGeom prst="rect">
            <a:avLst/>
          </a:prstGeom>
          <a:solidFill>
            <a:srgbClr val="E29F58"/>
          </a:solidFill>
        </p:spPr>
        <p:txBody>
          <a:bodyPr wrap="square" rtlCol="0">
            <a:spAutoFit/>
          </a:bodyPr>
          <a:lstStyle/>
          <a:p>
            <a:pPr algn="ctr"/>
            <a:r>
              <a:rPr lang="es-CO" sz="4000" b="1" dirty="0" smtClean="0">
                <a:solidFill>
                  <a:srgbClr val="542708"/>
                </a:solidFill>
                <a:latin typeface="Franklin Gothic Book" panose="020B0503020102020204" pitchFamily="34" charset="0"/>
              </a:rPr>
              <a:t>#MIESPACIODECONSCIENCIA</a:t>
            </a:r>
            <a:endParaRPr lang="es-CO" sz="4000" b="1" dirty="0">
              <a:solidFill>
                <a:srgbClr val="542708"/>
              </a:solidFill>
              <a:latin typeface="Franklin Gothic Book" panose="020B0503020102020204" pitchFamily="34" charset="0"/>
            </a:endParaRPr>
          </a:p>
        </p:txBody>
      </p:sp>
      <p:sp>
        <p:nvSpPr>
          <p:cNvPr id="6" name="CuadroTexto 5"/>
          <p:cNvSpPr txBox="1"/>
          <p:nvPr/>
        </p:nvSpPr>
        <p:spPr>
          <a:xfrm>
            <a:off x="4468434" y="358308"/>
            <a:ext cx="7331678" cy="1661993"/>
          </a:xfrm>
          <a:prstGeom prst="rect">
            <a:avLst/>
          </a:prstGeom>
        </p:spPr>
        <p:txBody>
          <a:bodyPr wrap="square">
            <a:spAutoFit/>
          </a:bodyPr>
          <a:lstStyle>
            <a:defPPr>
              <a:defRPr lang="es-CO"/>
            </a:defPPr>
            <a:lvl1pPr algn="just">
              <a:defRPr b="1" i="1">
                <a:solidFill>
                  <a:srgbClr val="542708"/>
                </a:solidFill>
                <a:latin typeface="Franklin Gothic Book" panose="020B0503020102020204" pitchFamily="34" charset="0"/>
              </a:defRPr>
            </a:lvl1pPr>
          </a:lstStyle>
          <a:p>
            <a:r>
              <a:rPr lang="es-CO" sz="1400" dirty="0" smtClean="0"/>
              <a:t>Vivimos </a:t>
            </a:r>
            <a:r>
              <a:rPr lang="es-CO" sz="1400" dirty="0"/>
              <a:t>de afán porque deseamos llegar a nuestros objetivos rápidamente, somos individualistas y egoístas, lo único que nos interesa es el yo. Las malas y absurdas noticias que pasan en nuestro país, nos conmueven e indignan </a:t>
            </a:r>
            <a:r>
              <a:rPr lang="es-CO" sz="1600" dirty="0">
                <a:solidFill>
                  <a:schemeClr val="accent2"/>
                </a:solidFill>
              </a:rPr>
              <a:t>pero aún así no somos conscientes de nuestro entorno ni mucho menos de nuestro interior</a:t>
            </a:r>
            <a:r>
              <a:rPr lang="es-CO" sz="1400" dirty="0"/>
              <a:t>. </a:t>
            </a:r>
          </a:p>
          <a:p>
            <a:endParaRPr lang="es-CO" sz="1400" dirty="0"/>
          </a:p>
          <a:p>
            <a:r>
              <a:rPr lang="es-CO" sz="1400" dirty="0"/>
              <a:t> </a:t>
            </a:r>
          </a:p>
          <a:p>
            <a:endParaRPr lang="es-CO" sz="1400" dirty="0"/>
          </a:p>
        </p:txBody>
      </p:sp>
      <p:pic>
        <p:nvPicPr>
          <p:cNvPr id="9" name="Imagen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29100" y="-186127"/>
            <a:ext cx="4113965" cy="2165685"/>
          </a:xfrm>
          <a:prstGeom prst="rect">
            <a:avLst/>
          </a:prstGeom>
        </p:spPr>
      </p:pic>
      <p:sp>
        <p:nvSpPr>
          <p:cNvPr id="2" name="CuadroTexto 1"/>
          <p:cNvSpPr txBox="1"/>
          <p:nvPr/>
        </p:nvSpPr>
        <p:spPr>
          <a:xfrm>
            <a:off x="484205" y="705357"/>
            <a:ext cx="1711444" cy="461665"/>
          </a:xfrm>
          <a:prstGeom prst="rect">
            <a:avLst/>
          </a:prstGeom>
          <a:noFill/>
        </p:spPr>
        <p:txBody>
          <a:bodyPr wrap="square" rtlCol="0">
            <a:spAutoFit/>
          </a:bodyPr>
          <a:lstStyle/>
          <a:p>
            <a:pPr algn="ctr"/>
            <a:r>
              <a:rPr lang="es-CO" sz="2400" b="1" dirty="0" smtClean="0">
                <a:solidFill>
                  <a:srgbClr val="77370B"/>
                </a:solidFill>
                <a:latin typeface="Franklin Gothic Book" panose="020B0503020102020204" pitchFamily="34" charset="0"/>
              </a:rPr>
              <a:t>BIG IDEA</a:t>
            </a:r>
            <a:endParaRPr lang="es-CO" sz="2400" b="1" dirty="0">
              <a:solidFill>
                <a:srgbClr val="77370B"/>
              </a:solidFill>
              <a:latin typeface="Franklin Gothic Book" panose="020B0503020102020204" pitchFamily="34" charset="0"/>
            </a:endParaRPr>
          </a:p>
        </p:txBody>
      </p:sp>
      <p:sp>
        <p:nvSpPr>
          <p:cNvPr id="5" name="Rectángulo 4"/>
          <p:cNvSpPr/>
          <p:nvPr/>
        </p:nvSpPr>
        <p:spPr>
          <a:xfrm>
            <a:off x="3091165" y="4920527"/>
            <a:ext cx="6489701" cy="707886"/>
          </a:xfrm>
          <a:prstGeom prst="rect">
            <a:avLst/>
          </a:prstGeom>
          <a:solidFill>
            <a:schemeClr val="accent2">
              <a:lumMod val="20000"/>
              <a:lumOff val="80000"/>
              <a:alpha val="64000"/>
            </a:schemeClr>
          </a:solidFill>
        </p:spPr>
        <p:txBody>
          <a:bodyPr wrap="square">
            <a:spAutoFit/>
          </a:bodyPr>
          <a:lstStyle/>
          <a:p>
            <a:pPr algn="ctr"/>
            <a:r>
              <a:rPr lang="es-CO" sz="2000" b="1" i="1" dirty="0" smtClean="0">
                <a:solidFill>
                  <a:schemeClr val="accent2">
                    <a:lumMod val="75000"/>
                  </a:schemeClr>
                </a:solidFill>
                <a:latin typeface="Franklin Gothic Book" panose="020B0503020102020204" pitchFamily="34" charset="0"/>
              </a:rPr>
              <a:t>Por </a:t>
            </a:r>
            <a:r>
              <a:rPr lang="es-CO" sz="2000" b="1" i="1" dirty="0">
                <a:solidFill>
                  <a:schemeClr val="accent2">
                    <a:lumMod val="75000"/>
                  </a:schemeClr>
                </a:solidFill>
                <a:latin typeface="Franklin Gothic Book" panose="020B0503020102020204" pitchFamily="34" charset="0"/>
              </a:rPr>
              <a:t>qué no regalarnos un espacio de consciencia y cedérselo a las futuras </a:t>
            </a:r>
            <a:r>
              <a:rPr lang="es-CO" sz="2000" b="1" i="1" dirty="0" smtClean="0">
                <a:solidFill>
                  <a:schemeClr val="accent2">
                    <a:lumMod val="75000"/>
                  </a:schemeClr>
                </a:solidFill>
                <a:latin typeface="Franklin Gothic Book" panose="020B0503020102020204" pitchFamily="34" charset="0"/>
              </a:rPr>
              <a:t>generaciones</a:t>
            </a:r>
            <a:endParaRPr lang="es-CO" sz="2000" b="1" i="1" dirty="0">
              <a:solidFill>
                <a:schemeClr val="accent2">
                  <a:lumMod val="75000"/>
                </a:schemeClr>
              </a:solidFill>
              <a:latin typeface="Franklin Gothic Book" panose="020B0503020102020204" pitchFamily="34" charset="0"/>
            </a:endParaRPr>
          </a:p>
        </p:txBody>
      </p:sp>
      <p:sp>
        <p:nvSpPr>
          <p:cNvPr id="7" name="Rectángulo 6"/>
          <p:cNvSpPr/>
          <p:nvPr/>
        </p:nvSpPr>
        <p:spPr>
          <a:xfrm>
            <a:off x="4149120" y="2847060"/>
            <a:ext cx="7331678" cy="800219"/>
          </a:xfrm>
          <a:prstGeom prst="rect">
            <a:avLst/>
          </a:prstGeom>
        </p:spPr>
        <p:txBody>
          <a:bodyPr wrap="square">
            <a:spAutoFit/>
          </a:bodyPr>
          <a:lstStyle/>
          <a:p>
            <a:pPr algn="just"/>
            <a:r>
              <a:rPr lang="es-CO" sz="1400" b="1" i="1" dirty="0">
                <a:solidFill>
                  <a:srgbClr val="542708"/>
                </a:solidFill>
                <a:latin typeface="Franklin Gothic Book" panose="020B0503020102020204" pitchFamily="34" charset="0"/>
              </a:rPr>
              <a:t>Y si nos detenemos un momento, respiramos y </a:t>
            </a:r>
            <a:r>
              <a:rPr lang="es-CO" sz="1600" b="1" i="1" dirty="0">
                <a:solidFill>
                  <a:schemeClr val="accent2"/>
                </a:solidFill>
                <a:latin typeface="Franklin Gothic Book" panose="020B0503020102020204" pitchFamily="34" charset="0"/>
              </a:rPr>
              <a:t>tomamos consciencia de nuestro entorno, ¿no sería más fácil tener el poder del autocontrol</a:t>
            </a:r>
            <a:r>
              <a:rPr lang="es-CO" sz="1400" b="1" i="1" dirty="0">
                <a:solidFill>
                  <a:srgbClr val="542708"/>
                </a:solidFill>
                <a:latin typeface="Franklin Gothic Book" panose="020B0503020102020204" pitchFamily="34" charset="0"/>
              </a:rPr>
              <a:t>  y no desencadenar un hecho que puede terminar </a:t>
            </a:r>
            <a:r>
              <a:rPr lang="es-CO" sz="1400" b="1" i="1" dirty="0" smtClean="0">
                <a:solidFill>
                  <a:srgbClr val="542708"/>
                </a:solidFill>
                <a:latin typeface="Franklin Gothic Book" panose="020B0503020102020204" pitchFamily="34" charset="0"/>
              </a:rPr>
              <a:t>en conflicto?</a:t>
            </a:r>
            <a:endParaRPr lang="es-CO" sz="1400" b="1" i="1" dirty="0">
              <a:solidFill>
                <a:srgbClr val="542708"/>
              </a:solidFill>
              <a:latin typeface="Franklin Gothic Book" panose="020B0503020102020204" pitchFamily="34" charset="0"/>
            </a:endParaRPr>
          </a:p>
        </p:txBody>
      </p:sp>
      <p:sp>
        <p:nvSpPr>
          <p:cNvPr id="8" name="Rectángulo 7"/>
          <p:cNvSpPr/>
          <p:nvPr/>
        </p:nvSpPr>
        <p:spPr>
          <a:xfrm>
            <a:off x="4845807" y="1442547"/>
            <a:ext cx="7331678" cy="1261884"/>
          </a:xfrm>
          <a:prstGeom prst="rect">
            <a:avLst/>
          </a:prstGeom>
        </p:spPr>
        <p:txBody>
          <a:bodyPr wrap="square">
            <a:spAutoFit/>
          </a:bodyPr>
          <a:lstStyle/>
          <a:p>
            <a:pPr algn="just"/>
            <a:r>
              <a:rPr lang="es-CO" sz="1400" b="1" i="1" dirty="0">
                <a:solidFill>
                  <a:srgbClr val="542708"/>
                </a:solidFill>
                <a:latin typeface="Franklin Gothic Book" panose="020B0503020102020204" pitchFamily="34" charset="0"/>
              </a:rPr>
              <a:t>Cuando salimos al mundo y nos enfrentamos a situaciones tan simples como que alguien nos cierre mientras conducimos o que alguien nos empuje en el bus, </a:t>
            </a:r>
            <a:r>
              <a:rPr lang="es-CO" sz="1600" b="1" i="1" dirty="0">
                <a:solidFill>
                  <a:schemeClr val="accent2"/>
                </a:solidFill>
                <a:latin typeface="Franklin Gothic Book" panose="020B0503020102020204" pitchFamily="34" charset="0"/>
              </a:rPr>
              <a:t>nuestra reacción es dejarnos llevar por los sentimientos que nos invaden;  y es aquí en donde entramos en un estrés emocional</a:t>
            </a:r>
            <a:r>
              <a:rPr lang="es-CO" sz="1400" b="1" i="1" dirty="0">
                <a:solidFill>
                  <a:srgbClr val="542708"/>
                </a:solidFill>
                <a:latin typeface="Franklin Gothic Book" panose="020B0503020102020204" pitchFamily="34" charset="0"/>
              </a:rPr>
              <a:t>, donde ceder no pasa por nuestra cabeza porque pensamos que tenemos la razón y así lo </a:t>
            </a:r>
            <a:r>
              <a:rPr lang="es-CO" sz="1400" b="1" i="1" dirty="0" smtClean="0">
                <a:solidFill>
                  <a:srgbClr val="542708"/>
                </a:solidFill>
                <a:latin typeface="Franklin Gothic Book" panose="020B0503020102020204" pitchFamily="34" charset="0"/>
              </a:rPr>
              <a:t>manifestamos.</a:t>
            </a:r>
            <a:endParaRPr lang="es-CO" sz="1400" b="1" i="1" dirty="0">
              <a:solidFill>
                <a:srgbClr val="542708"/>
              </a:solidFill>
              <a:latin typeface="Franklin Gothic Book" panose="020B0503020102020204" pitchFamily="34" charset="0"/>
            </a:endParaRPr>
          </a:p>
        </p:txBody>
      </p:sp>
      <p:pic>
        <p:nvPicPr>
          <p:cNvPr id="13" name="Imagen 12"/>
          <p:cNvPicPr>
            <a:picLocks noChangeAspect="1"/>
          </p:cNvPicPr>
          <p:nvPr/>
        </p:nvPicPr>
        <p:blipFill>
          <a:blip r:embed="rId5"/>
          <a:stretch>
            <a:fillRect/>
          </a:stretch>
        </p:blipFill>
        <p:spPr>
          <a:xfrm>
            <a:off x="2543144" y="5814325"/>
            <a:ext cx="931401" cy="931401"/>
          </a:xfrm>
          <a:prstGeom prst="rect">
            <a:avLst/>
          </a:prstGeom>
        </p:spPr>
      </p:pic>
      <p:pic>
        <p:nvPicPr>
          <p:cNvPr id="16" name="Imagen 15"/>
          <p:cNvPicPr>
            <a:picLocks noChangeAspect="1"/>
          </p:cNvPicPr>
          <p:nvPr/>
        </p:nvPicPr>
        <p:blipFill rotWithShape="1">
          <a:blip r:embed="rId6"/>
          <a:srcRect l="1308" t="8238" r="2381" b="11953"/>
          <a:stretch/>
        </p:blipFill>
        <p:spPr>
          <a:xfrm>
            <a:off x="2561065" y="390757"/>
            <a:ext cx="1919921" cy="994373"/>
          </a:xfrm>
          <a:prstGeom prst="rect">
            <a:avLst/>
          </a:prstGeom>
        </p:spPr>
      </p:pic>
      <p:pic>
        <p:nvPicPr>
          <p:cNvPr id="22" name="Imagen 21"/>
          <p:cNvPicPr>
            <a:picLocks noChangeAspect="1"/>
          </p:cNvPicPr>
          <p:nvPr/>
        </p:nvPicPr>
        <p:blipFill rotWithShape="1">
          <a:blip r:embed="rId7"/>
          <a:srcRect l="2738" t="9001" r="1785" b="10810"/>
          <a:stretch/>
        </p:blipFill>
        <p:spPr>
          <a:xfrm>
            <a:off x="2936862" y="1569569"/>
            <a:ext cx="1919921" cy="1007839"/>
          </a:xfrm>
          <a:prstGeom prst="rect">
            <a:avLst/>
          </a:prstGeom>
        </p:spPr>
      </p:pic>
      <p:pic>
        <p:nvPicPr>
          <p:cNvPr id="23" name="Imagen 22"/>
          <p:cNvPicPr>
            <a:picLocks noChangeAspect="1"/>
          </p:cNvPicPr>
          <p:nvPr/>
        </p:nvPicPr>
        <p:blipFill rotWithShape="1">
          <a:blip r:embed="rId8"/>
          <a:srcRect l="119" t="7856" r="2024" b="11572"/>
          <a:stretch/>
        </p:blipFill>
        <p:spPr>
          <a:xfrm>
            <a:off x="2174044" y="2819896"/>
            <a:ext cx="1938564" cy="997582"/>
          </a:xfrm>
          <a:prstGeom prst="rect">
            <a:avLst/>
          </a:prstGeom>
        </p:spPr>
      </p:pic>
      <p:sp>
        <p:nvSpPr>
          <p:cNvPr id="24" name="Rectángulo 23"/>
          <p:cNvSpPr/>
          <p:nvPr/>
        </p:nvSpPr>
        <p:spPr>
          <a:xfrm>
            <a:off x="4344684" y="3742258"/>
            <a:ext cx="7485743" cy="1200329"/>
          </a:xfrm>
          <a:prstGeom prst="rect">
            <a:avLst/>
          </a:prstGeom>
        </p:spPr>
        <p:txBody>
          <a:bodyPr wrap="square">
            <a:spAutoFit/>
          </a:bodyPr>
          <a:lstStyle/>
          <a:p>
            <a:pPr algn="ctr"/>
            <a:r>
              <a:rPr lang="es-CO" sz="2400" b="1" i="1" dirty="0">
                <a:solidFill>
                  <a:schemeClr val="accent2">
                    <a:lumMod val="20000"/>
                    <a:lumOff val="80000"/>
                  </a:schemeClr>
                </a:solidFill>
                <a:latin typeface="Franklin Gothic Book" panose="020B0503020102020204" pitchFamily="34" charset="0"/>
              </a:rPr>
              <a:t>Si estamos de acuerdo con que los niños y la educación son la única forma de generar una convivencia más sana y en paz. </a:t>
            </a:r>
            <a:endParaRPr lang="es-CO" sz="2400" dirty="0">
              <a:solidFill>
                <a:schemeClr val="accent2">
                  <a:lumMod val="20000"/>
                  <a:lumOff val="80000"/>
                </a:schemeClr>
              </a:solidFill>
            </a:endParaRPr>
          </a:p>
        </p:txBody>
      </p:sp>
      <p:sp>
        <p:nvSpPr>
          <p:cNvPr id="12" name="Rectángulo 11"/>
          <p:cNvSpPr/>
          <p:nvPr/>
        </p:nvSpPr>
        <p:spPr>
          <a:xfrm>
            <a:off x="4410378" y="3986374"/>
            <a:ext cx="6096000" cy="584775"/>
          </a:xfrm>
          <a:prstGeom prst="rect">
            <a:avLst/>
          </a:prstGeom>
        </p:spPr>
        <p:txBody>
          <a:bodyPr>
            <a:spAutoFit/>
          </a:bodyPr>
          <a:lstStyle/>
          <a:p>
            <a:pPr algn="ctr"/>
            <a:r>
              <a:rPr lang="es-CO" sz="1600" b="1" i="1" dirty="0">
                <a:solidFill>
                  <a:schemeClr val="accent2">
                    <a:lumMod val="50000"/>
                  </a:schemeClr>
                </a:solidFill>
                <a:latin typeface="Franklin Gothic Book" panose="020B0503020102020204" pitchFamily="34" charset="0"/>
              </a:rPr>
              <a:t>Si estamos de acuerdo con que los niños y la educación son la única forma de generar una convivencia más sana y en </a:t>
            </a:r>
            <a:r>
              <a:rPr lang="es-CO" sz="1600" b="1" i="1" dirty="0" smtClean="0">
                <a:solidFill>
                  <a:schemeClr val="accent2">
                    <a:lumMod val="50000"/>
                  </a:schemeClr>
                </a:solidFill>
                <a:latin typeface="Franklin Gothic Book" panose="020B0503020102020204" pitchFamily="34" charset="0"/>
              </a:rPr>
              <a:t>paz… </a:t>
            </a:r>
            <a:endParaRPr lang="es-CO" sz="1600" dirty="0">
              <a:solidFill>
                <a:schemeClr val="accent2">
                  <a:lumMod val="50000"/>
                </a:schemeClr>
              </a:solidFill>
            </a:endParaRPr>
          </a:p>
        </p:txBody>
      </p:sp>
      <p:pic>
        <p:nvPicPr>
          <p:cNvPr id="25" name="Imagen 2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39747" y1="81225" x2="60586" y2="79228"/>
                      </a14:backgroundRemoval>
                    </a14:imgEffect>
                  </a14:imgLayer>
                </a14:imgProps>
              </a:ext>
              <a:ext uri="{28A0092B-C50C-407E-A947-70E740481C1C}">
                <a14:useLocalDpi xmlns:a14="http://schemas.microsoft.com/office/drawing/2010/main" val="0"/>
              </a:ext>
            </a:extLst>
          </a:blip>
          <a:srcRect l="19572" t="18576" r="20615" b="17976"/>
          <a:stretch/>
        </p:blipFill>
        <p:spPr>
          <a:xfrm>
            <a:off x="9174582" y="5045994"/>
            <a:ext cx="812565" cy="861946"/>
          </a:xfrm>
          <a:prstGeom prst="rect">
            <a:avLst/>
          </a:prstGeom>
        </p:spPr>
      </p:pic>
      <p:pic>
        <p:nvPicPr>
          <p:cNvPr id="26" name="Imagen 25"/>
          <p:cNvPicPr>
            <a:picLocks noChangeAspect="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39747" y1="81225" x2="60586" y2="79228"/>
                      </a14:backgroundRemoval>
                    </a14:imgEffect>
                  </a14:imgLayer>
                </a14:imgProps>
              </a:ext>
              <a:ext uri="{28A0092B-C50C-407E-A947-70E740481C1C}">
                <a14:useLocalDpi xmlns:a14="http://schemas.microsoft.com/office/drawing/2010/main" val="0"/>
              </a:ext>
            </a:extLst>
          </a:blip>
          <a:srcRect l="19572" t="18576" r="20615" b="17976"/>
          <a:stretch/>
        </p:blipFill>
        <p:spPr>
          <a:xfrm flipH="1" flipV="1">
            <a:off x="2776615" y="4549064"/>
            <a:ext cx="812565" cy="843875"/>
          </a:xfrm>
          <a:prstGeom prst="rect">
            <a:avLst/>
          </a:prstGeom>
        </p:spPr>
      </p:pic>
    </p:spTree>
    <p:extLst>
      <p:ext uri="{BB962C8B-B14F-4D97-AF65-F5344CB8AC3E}">
        <p14:creationId xmlns:p14="http://schemas.microsoft.com/office/powerpoint/2010/main" val="806398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3630" y="0"/>
            <a:ext cx="12225420" cy="6868756"/>
          </a:xfrm>
          <a:prstGeom prst="rect">
            <a:avLst/>
          </a:prstGeom>
          <a:noFill/>
          <a:ln>
            <a:noFill/>
          </a:ln>
        </p:spPr>
      </p:pic>
      <p:pic>
        <p:nvPicPr>
          <p:cNvPr id="3" name="Imagen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29100" y="-224227"/>
            <a:ext cx="4113965" cy="2165685"/>
          </a:xfrm>
          <a:prstGeom prst="rect">
            <a:avLst/>
          </a:prstGeom>
        </p:spPr>
      </p:pic>
      <p:sp>
        <p:nvSpPr>
          <p:cNvPr id="5" name="CuadroTexto 4"/>
          <p:cNvSpPr txBox="1"/>
          <p:nvPr/>
        </p:nvSpPr>
        <p:spPr>
          <a:xfrm>
            <a:off x="458804" y="718057"/>
            <a:ext cx="1814495" cy="461665"/>
          </a:xfrm>
          <a:prstGeom prst="rect">
            <a:avLst/>
          </a:prstGeom>
          <a:noFill/>
        </p:spPr>
        <p:txBody>
          <a:bodyPr wrap="square" rtlCol="0">
            <a:spAutoFit/>
          </a:bodyPr>
          <a:lstStyle/>
          <a:p>
            <a:r>
              <a:rPr lang="es-CO" sz="2400" b="1" dirty="0" smtClean="0">
                <a:solidFill>
                  <a:srgbClr val="77370B"/>
                </a:solidFill>
                <a:latin typeface="Franklin Gothic Book" panose="020B0503020102020204" pitchFamily="34" charset="0"/>
              </a:rPr>
              <a:t>ESTRATEGIA</a:t>
            </a:r>
            <a:endParaRPr lang="es-CO" sz="2400" b="1" dirty="0">
              <a:solidFill>
                <a:srgbClr val="77370B"/>
              </a:solidFill>
              <a:latin typeface="Franklin Gothic Book" panose="020B0503020102020204" pitchFamily="34" charset="0"/>
            </a:endParaRPr>
          </a:p>
        </p:txBody>
      </p:sp>
      <p:sp>
        <p:nvSpPr>
          <p:cNvPr id="2" name="CuadroTexto 1"/>
          <p:cNvSpPr txBox="1"/>
          <p:nvPr/>
        </p:nvSpPr>
        <p:spPr>
          <a:xfrm>
            <a:off x="2748615" y="96839"/>
            <a:ext cx="7808925" cy="504517"/>
          </a:xfrm>
          <a:prstGeom prst="rect">
            <a:avLst/>
          </a:prstGeom>
          <a:noFill/>
        </p:spPr>
        <p:txBody>
          <a:bodyPr wrap="square" rtlCol="0">
            <a:spAutoFit/>
          </a:bodyPr>
          <a:lstStyle/>
          <a:p>
            <a:r>
              <a:rPr lang="es-CO" sz="1400" dirty="0" smtClean="0">
                <a:solidFill>
                  <a:srgbClr val="542708"/>
                </a:solidFill>
              </a:rPr>
              <a:t>Para generar un espacio de consciencia , persuadiremos a empresas e inversionistas privados con una experiencia que permanecerá en el tiempo y nos ayudará  a asegurar el funcionamiento del programa Respira en Educación en los 20 colegios que se aplican actualmente.</a:t>
            </a:r>
            <a:endParaRPr lang="es-CO" sz="1400" dirty="0">
              <a:solidFill>
                <a:srgbClr val="542708"/>
              </a:solidFill>
            </a:endParaRPr>
          </a:p>
        </p:txBody>
      </p:sp>
      <p:sp>
        <p:nvSpPr>
          <p:cNvPr id="17" name="CuadroTexto 16"/>
          <p:cNvSpPr txBox="1"/>
          <p:nvPr/>
        </p:nvSpPr>
        <p:spPr>
          <a:xfrm>
            <a:off x="4251331" y="1257836"/>
            <a:ext cx="7062432" cy="1261884"/>
          </a:xfrm>
          <a:prstGeom prst="rect">
            <a:avLst/>
          </a:prstGeom>
          <a:noFill/>
        </p:spPr>
        <p:txBody>
          <a:bodyPr wrap="square" rtlCol="0">
            <a:spAutoFit/>
          </a:bodyPr>
          <a:lstStyle/>
          <a:p>
            <a:r>
              <a:rPr lang="es-CO" sz="1400" b="1" dirty="0" smtClean="0">
                <a:solidFill>
                  <a:srgbClr val="542708"/>
                </a:solidFill>
                <a:latin typeface="Franklin Gothic Book" panose="020B0503020102020204" pitchFamily="34" charset="0"/>
              </a:rPr>
              <a:t>Crearemos un ente distensionador, será la figura de un lobo (animal de poder , guía y autocontrol).</a:t>
            </a:r>
            <a:endParaRPr lang="es-CO" sz="1400" b="1" dirty="0">
              <a:solidFill>
                <a:srgbClr val="542708"/>
              </a:solidFill>
              <a:latin typeface="Franklin Gothic Book" panose="020B0503020102020204" pitchFamily="34" charset="0"/>
            </a:endParaRPr>
          </a:p>
          <a:p>
            <a:pPr algn="just"/>
            <a:r>
              <a:rPr lang="es-CO" sz="1200" dirty="0" smtClean="0">
                <a:solidFill>
                  <a:srgbClr val="542708"/>
                </a:solidFill>
                <a:latin typeface="Franklin Gothic Book" panose="020B0503020102020204" pitchFamily="34" charset="0"/>
              </a:rPr>
              <a:t>Invitaremos a un artista plástico y le asignaremos la misión de vivir una experiencia </a:t>
            </a:r>
            <a:r>
              <a:rPr lang="es-CO" sz="1200" i="1" dirty="0" smtClean="0">
                <a:solidFill>
                  <a:srgbClr val="542708"/>
                </a:solidFill>
                <a:latin typeface="Franklin Gothic Book" panose="020B0503020102020204" pitchFamily="34" charset="0"/>
              </a:rPr>
              <a:t>mindfulness</a:t>
            </a:r>
            <a:r>
              <a:rPr lang="es-CO" sz="1200" dirty="0" smtClean="0">
                <a:solidFill>
                  <a:srgbClr val="542708"/>
                </a:solidFill>
                <a:latin typeface="Franklin Gothic Book" panose="020B0503020102020204" pitchFamily="34" charset="0"/>
              </a:rPr>
              <a:t> con los niños del programa </a:t>
            </a:r>
            <a:r>
              <a:rPr lang="es-CO" sz="1200" i="1" dirty="0">
                <a:solidFill>
                  <a:srgbClr val="542708"/>
                </a:solidFill>
                <a:latin typeface="Franklin Gothic Book" panose="020B0503020102020204" pitchFamily="34" charset="0"/>
              </a:rPr>
              <a:t>R</a:t>
            </a:r>
            <a:r>
              <a:rPr lang="es-CO" sz="1200" i="1" dirty="0" smtClean="0">
                <a:solidFill>
                  <a:srgbClr val="542708"/>
                </a:solidFill>
                <a:latin typeface="Franklin Gothic Book" panose="020B0503020102020204" pitchFamily="34" charset="0"/>
              </a:rPr>
              <a:t>espira </a:t>
            </a:r>
            <a:r>
              <a:rPr lang="es-CO" sz="1200" i="1" dirty="0" smtClean="0">
                <a:solidFill>
                  <a:srgbClr val="542708"/>
                </a:solidFill>
                <a:latin typeface="Franklin Gothic Book" panose="020B0503020102020204" pitchFamily="34" charset="0"/>
              </a:rPr>
              <a:t>en educación</a:t>
            </a:r>
            <a:r>
              <a:rPr lang="es-CO" sz="1200" dirty="0" smtClean="0">
                <a:solidFill>
                  <a:srgbClr val="542708"/>
                </a:solidFill>
                <a:latin typeface="Franklin Gothic Book" panose="020B0503020102020204" pitchFamily="34" charset="0"/>
              </a:rPr>
              <a:t> y con la ayuda de ellos creará el diseño de la figura de un lobo.</a:t>
            </a:r>
          </a:p>
          <a:p>
            <a:pPr algn="just"/>
            <a:r>
              <a:rPr lang="es-CO" sz="1200" dirty="0" smtClean="0">
                <a:solidFill>
                  <a:srgbClr val="542708"/>
                </a:solidFill>
                <a:latin typeface="Franklin Gothic Book" panose="020B0503020102020204" pitchFamily="34" charset="0"/>
              </a:rPr>
              <a:t>Luego involucraremos a cada una de las familias de estos niños y las de los docentes para que entre todos tejan las figuras. Necesitaremos entre 20.000 y 30.000 .unidades</a:t>
            </a:r>
            <a:endParaRPr lang="es-CO" sz="1200" dirty="0">
              <a:solidFill>
                <a:srgbClr val="542708"/>
              </a:solidFill>
              <a:latin typeface="Franklin Gothic Book" panose="020B0503020102020204" pitchFamily="34" charset="0"/>
            </a:endParaRPr>
          </a:p>
        </p:txBody>
      </p:sp>
      <p:sp>
        <p:nvSpPr>
          <p:cNvPr id="20" name="CuadroTexto 19"/>
          <p:cNvSpPr txBox="1"/>
          <p:nvPr/>
        </p:nvSpPr>
        <p:spPr>
          <a:xfrm>
            <a:off x="4333323" y="3069670"/>
            <a:ext cx="4319451" cy="1415772"/>
          </a:xfrm>
          <a:prstGeom prst="rect">
            <a:avLst/>
          </a:prstGeom>
          <a:noFill/>
        </p:spPr>
        <p:txBody>
          <a:bodyPr wrap="square" rtlCol="0">
            <a:spAutoFit/>
          </a:bodyPr>
          <a:lstStyle/>
          <a:p>
            <a:r>
              <a:rPr lang="es-CO" sz="1400" b="1" dirty="0" smtClean="0">
                <a:solidFill>
                  <a:srgbClr val="542708"/>
                </a:solidFill>
                <a:latin typeface="Franklin Gothic Book" panose="020B0503020102020204" pitchFamily="34" charset="0"/>
              </a:rPr>
              <a:t>Espacios de consciencia:</a:t>
            </a:r>
          </a:p>
          <a:p>
            <a:pPr algn="just"/>
            <a:r>
              <a:rPr lang="es-CO" sz="1200" dirty="0" smtClean="0">
                <a:solidFill>
                  <a:srgbClr val="542708"/>
                </a:solidFill>
                <a:latin typeface="Franklin Gothic Book" panose="020B0503020102020204" pitchFamily="34" charset="0"/>
              </a:rPr>
              <a:t>Elegiremos a niños del programa Respira en educación como embajadores del </a:t>
            </a:r>
            <a:r>
              <a:rPr lang="es-CO" sz="1200" i="1" dirty="0" smtClean="0">
                <a:solidFill>
                  <a:srgbClr val="542708"/>
                </a:solidFill>
                <a:latin typeface="Franklin Gothic Book" panose="020B0503020102020204" pitchFamily="34" charset="0"/>
              </a:rPr>
              <a:t>mindfulness</a:t>
            </a:r>
            <a:r>
              <a:rPr lang="es-CO" sz="1200" dirty="0" smtClean="0">
                <a:solidFill>
                  <a:srgbClr val="542708"/>
                </a:solidFill>
                <a:latin typeface="Franklin Gothic Book" panose="020B0503020102020204" pitchFamily="34" charset="0"/>
              </a:rPr>
              <a:t>, serán ellos quienes a través de su experiencia y la presentación del lobo cedan un espacio de consciencia a los periodistas, líderes de opinión, bloggers, humoristas, locutores entre otros, de los principales medios de comunicación</a:t>
            </a:r>
            <a:endParaRPr lang="es-CO" sz="1200" dirty="0">
              <a:solidFill>
                <a:srgbClr val="542708"/>
              </a:solidFill>
              <a:latin typeface="Franklin Gothic Book" panose="020B0503020102020204" pitchFamily="34" charset="0"/>
            </a:endParaRPr>
          </a:p>
        </p:txBody>
      </p:sp>
      <p:sp>
        <p:nvSpPr>
          <p:cNvPr id="21" name="CuadroTexto 20"/>
          <p:cNvSpPr txBox="1"/>
          <p:nvPr/>
        </p:nvSpPr>
        <p:spPr>
          <a:xfrm>
            <a:off x="9075574" y="3054707"/>
            <a:ext cx="3137825" cy="1415772"/>
          </a:xfrm>
          <a:prstGeom prst="rect">
            <a:avLst/>
          </a:prstGeom>
          <a:noFill/>
        </p:spPr>
        <p:txBody>
          <a:bodyPr wrap="square" rtlCol="0">
            <a:spAutoFit/>
          </a:bodyPr>
          <a:lstStyle/>
          <a:p>
            <a:r>
              <a:rPr lang="es-CO" sz="1400" b="1" dirty="0" smtClean="0">
                <a:solidFill>
                  <a:srgbClr val="542708"/>
                </a:solidFill>
                <a:latin typeface="Franklin Gothic Book" panose="020B0503020102020204" pitchFamily="34" charset="0"/>
              </a:rPr>
              <a:t>Free press:</a:t>
            </a:r>
          </a:p>
          <a:p>
            <a:pPr algn="just"/>
            <a:r>
              <a:rPr lang="es-CO" sz="1200" dirty="0" smtClean="0">
                <a:solidFill>
                  <a:srgbClr val="542708"/>
                </a:solidFill>
                <a:latin typeface="Franklin Gothic Book" panose="020B0503020102020204" pitchFamily="34" charset="0"/>
              </a:rPr>
              <a:t>A través del espacio de consciencia vivido con los embajadores del programa respira educación, quienes los sorprendieron con su </a:t>
            </a:r>
            <a:r>
              <a:rPr lang="es-CO" sz="1200" dirty="0" smtClean="0">
                <a:solidFill>
                  <a:srgbClr val="542708"/>
                </a:solidFill>
                <a:latin typeface="Franklin Gothic Book" panose="020B0503020102020204" pitchFamily="34" charset="0"/>
              </a:rPr>
              <a:t>visita, </a:t>
            </a:r>
            <a:r>
              <a:rPr lang="es-CO" sz="1200" dirty="0" smtClean="0">
                <a:solidFill>
                  <a:srgbClr val="542708"/>
                </a:solidFill>
                <a:latin typeface="Franklin Gothic Book" panose="020B0503020102020204" pitchFamily="34" charset="0"/>
              </a:rPr>
              <a:t>lograremos que se comience a generar el  voz a voz sobre el programa y la acción detrás de la figura de lobo. </a:t>
            </a:r>
            <a:endParaRPr lang="es-CO" sz="1200" dirty="0">
              <a:solidFill>
                <a:srgbClr val="542708"/>
              </a:solidFill>
              <a:latin typeface="Franklin Gothic Book" panose="020B0503020102020204" pitchFamily="34" charset="0"/>
            </a:endParaRPr>
          </a:p>
        </p:txBody>
      </p:sp>
      <p:sp>
        <p:nvSpPr>
          <p:cNvPr id="24" name="CuadroTexto 23"/>
          <p:cNvSpPr txBox="1"/>
          <p:nvPr/>
        </p:nvSpPr>
        <p:spPr>
          <a:xfrm>
            <a:off x="4484914" y="4904357"/>
            <a:ext cx="7736876" cy="2000548"/>
          </a:xfrm>
          <a:prstGeom prst="rect">
            <a:avLst/>
          </a:prstGeom>
          <a:solidFill>
            <a:schemeClr val="accent2">
              <a:lumMod val="20000"/>
              <a:lumOff val="80000"/>
              <a:alpha val="49000"/>
            </a:schemeClr>
          </a:solidFill>
        </p:spPr>
        <p:txBody>
          <a:bodyPr wrap="square" rtlCol="0">
            <a:spAutoFit/>
          </a:bodyPr>
          <a:lstStyle/>
          <a:p>
            <a:pPr algn="just"/>
            <a:r>
              <a:rPr lang="es-CO" sz="1400" b="1" dirty="0" smtClean="0">
                <a:solidFill>
                  <a:srgbClr val="542708"/>
                </a:solidFill>
                <a:latin typeface="Franklin Gothic Book" panose="020B0503020102020204" pitchFamily="34" charset="0"/>
              </a:rPr>
              <a:t>Espacios de consciencia:</a:t>
            </a:r>
          </a:p>
          <a:p>
            <a:pPr algn="just"/>
            <a:r>
              <a:rPr lang="es-CO" sz="1200" dirty="0" smtClean="0">
                <a:solidFill>
                  <a:srgbClr val="542708"/>
                </a:solidFill>
                <a:latin typeface="Franklin Gothic Book" panose="020B0503020102020204" pitchFamily="34" charset="0"/>
              </a:rPr>
              <a:t>Contactaremos a  grandes empresas para que nos cedan espacios de consciencia y se vinculen e involucren con el programa respira en educación</a:t>
            </a:r>
          </a:p>
          <a:p>
            <a:pPr algn="just"/>
            <a:r>
              <a:rPr lang="es-CO" sz="1200" dirty="0" smtClean="0">
                <a:solidFill>
                  <a:srgbClr val="542708"/>
                </a:solidFill>
                <a:latin typeface="Franklin Gothic Book" panose="020B0503020102020204" pitchFamily="34" charset="0"/>
              </a:rPr>
              <a:t>Cada empresa que nos ceda su espacio de consciencia se convertirá en una embajador de nuestro programa  y </a:t>
            </a:r>
            <a:r>
              <a:rPr lang="es-CO" sz="1200" dirty="0" smtClean="0">
                <a:solidFill>
                  <a:srgbClr val="542708"/>
                </a:solidFill>
                <a:latin typeface="Franklin Gothic Book" panose="020B0503020102020204" pitchFamily="34" charset="0"/>
              </a:rPr>
              <a:t> </a:t>
            </a:r>
            <a:r>
              <a:rPr lang="es-CO" sz="1200" dirty="0" smtClean="0">
                <a:solidFill>
                  <a:srgbClr val="542708"/>
                </a:solidFill>
                <a:latin typeface="Franklin Gothic Book" panose="020B0503020102020204" pitchFamily="34" charset="0"/>
              </a:rPr>
              <a:t>a su vez se convertirán en gestores de construcción de un país de convivencia pacífica.</a:t>
            </a:r>
          </a:p>
          <a:p>
            <a:pPr algn="just"/>
            <a:endParaRPr lang="es-CO" sz="1200" dirty="0">
              <a:solidFill>
                <a:srgbClr val="542708"/>
              </a:solidFill>
              <a:latin typeface="Franklin Gothic Book" panose="020B0503020102020204" pitchFamily="34" charset="0"/>
            </a:endParaRPr>
          </a:p>
          <a:p>
            <a:pPr algn="just"/>
            <a:r>
              <a:rPr lang="es-CO" sz="1400" b="1" dirty="0" smtClean="0">
                <a:solidFill>
                  <a:srgbClr val="542708"/>
                </a:solidFill>
                <a:latin typeface="Franklin Gothic Book" panose="020B0503020102020204" pitchFamily="34" charset="0"/>
              </a:rPr>
              <a:t>Redes sociales</a:t>
            </a:r>
            <a:endParaRPr lang="es-CO" sz="1400" b="1" dirty="0">
              <a:solidFill>
                <a:srgbClr val="542708"/>
              </a:solidFill>
              <a:latin typeface="Franklin Gothic Book" panose="020B0503020102020204" pitchFamily="34" charset="0"/>
            </a:endParaRPr>
          </a:p>
          <a:p>
            <a:pPr algn="just"/>
            <a:r>
              <a:rPr lang="es-CO" sz="1200" dirty="0" smtClean="0">
                <a:solidFill>
                  <a:srgbClr val="542708"/>
                </a:solidFill>
                <a:latin typeface="Franklin Gothic Book" panose="020B0503020102020204" pitchFamily="34" charset="0"/>
              </a:rPr>
              <a:t>Cada vez que una </a:t>
            </a:r>
            <a:r>
              <a:rPr lang="es-CO" sz="1200" dirty="0" smtClean="0">
                <a:solidFill>
                  <a:srgbClr val="542708"/>
                </a:solidFill>
                <a:latin typeface="Franklin Gothic Book" panose="020B0503020102020204" pitchFamily="34" charset="0"/>
              </a:rPr>
              <a:t>empresa o medio </a:t>
            </a:r>
            <a:r>
              <a:rPr lang="es-CO" sz="1200" dirty="0" smtClean="0">
                <a:solidFill>
                  <a:srgbClr val="542708"/>
                </a:solidFill>
                <a:latin typeface="Franklin Gothic Book" panose="020B0503020102020204" pitchFamily="34" charset="0"/>
              </a:rPr>
              <a:t>nos ceda un espacio de consciencia vincularemos su experiencia en nuestras redes sociales </a:t>
            </a:r>
            <a:r>
              <a:rPr lang="es-CO" sz="1200" dirty="0">
                <a:solidFill>
                  <a:srgbClr val="542708"/>
                </a:solidFill>
                <a:latin typeface="Franklin Gothic Book" panose="020B0503020102020204" pitchFamily="34" charset="0"/>
              </a:rPr>
              <a:t>,</a:t>
            </a:r>
            <a:r>
              <a:rPr lang="es-CO" sz="1200" dirty="0" smtClean="0">
                <a:solidFill>
                  <a:srgbClr val="542708"/>
                </a:solidFill>
                <a:latin typeface="Franklin Gothic Book" panose="020B0503020102020204" pitchFamily="34" charset="0"/>
              </a:rPr>
              <a:t>haremos menciones en agradecimiento y formaran parte de </a:t>
            </a:r>
            <a:r>
              <a:rPr lang="es-CO" sz="1200" dirty="0" smtClean="0">
                <a:solidFill>
                  <a:srgbClr val="542708"/>
                </a:solidFill>
                <a:latin typeface="Franklin Gothic Book" panose="020B0503020102020204" pitchFamily="34" charset="0"/>
              </a:rPr>
              <a:t>nuestro Wall de </a:t>
            </a:r>
            <a:r>
              <a:rPr lang="es-CO" sz="1200" dirty="0" smtClean="0">
                <a:solidFill>
                  <a:srgbClr val="542708"/>
                </a:solidFill>
                <a:latin typeface="Franklin Gothic Book" panose="020B0503020102020204" pitchFamily="34" charset="0"/>
              </a:rPr>
              <a:t>espacios de </a:t>
            </a:r>
            <a:r>
              <a:rPr lang="es-CO" sz="1200" dirty="0" smtClean="0">
                <a:solidFill>
                  <a:srgbClr val="542708"/>
                </a:solidFill>
                <a:latin typeface="Franklin Gothic Book" panose="020B0503020102020204" pitchFamily="34" charset="0"/>
              </a:rPr>
              <a:t>embajadores</a:t>
            </a:r>
            <a:r>
              <a:rPr lang="es-CO" sz="1200" dirty="0" smtClean="0">
                <a:solidFill>
                  <a:srgbClr val="542708"/>
                </a:solidFill>
                <a:latin typeface="Franklin Gothic Book" panose="020B0503020102020204" pitchFamily="34" charset="0"/>
              </a:rPr>
              <a:t>.</a:t>
            </a:r>
            <a:endParaRPr lang="es-CO" sz="1200" dirty="0">
              <a:solidFill>
                <a:srgbClr val="542708"/>
              </a:solidFill>
              <a:latin typeface="Franklin Gothic Book" panose="020B0503020102020204" pitchFamily="34" charset="0"/>
            </a:endParaRPr>
          </a:p>
        </p:txBody>
      </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13391" t="11852" r="12770" b="14905"/>
          <a:stretch/>
        </p:blipFill>
        <p:spPr>
          <a:xfrm>
            <a:off x="2411708" y="1130141"/>
            <a:ext cx="1777085" cy="1762705"/>
          </a:xfrm>
          <a:prstGeom prst="ellipse">
            <a:avLst/>
          </a:prstGeom>
        </p:spPr>
      </p:pic>
      <p:pic>
        <p:nvPicPr>
          <p:cNvPr id="18" name="Imagen 17"/>
          <p:cNvPicPr>
            <a:picLocks noChangeAspect="1"/>
          </p:cNvPicPr>
          <p:nvPr/>
        </p:nvPicPr>
        <p:blipFill rotWithShape="1">
          <a:blip r:embed="rId6" cstate="print">
            <a:extLst>
              <a:ext uri="{28A0092B-C50C-407E-A947-70E740481C1C}">
                <a14:useLocalDpi xmlns:a14="http://schemas.microsoft.com/office/drawing/2010/main" val="0"/>
              </a:ext>
            </a:extLst>
          </a:blip>
          <a:srcRect l="41760" t="42370"/>
          <a:stretch/>
        </p:blipFill>
        <p:spPr>
          <a:xfrm>
            <a:off x="2390948" y="2997752"/>
            <a:ext cx="1781373" cy="1762704"/>
          </a:xfrm>
          <a:prstGeom prst="ellipse">
            <a:avLst/>
          </a:prstGeom>
        </p:spPr>
      </p:pic>
      <p:pic>
        <p:nvPicPr>
          <p:cNvPr id="28" name="Imagen 27"/>
          <p:cNvPicPr>
            <a:picLocks noChangeAspect="1"/>
          </p:cNvPicPr>
          <p:nvPr/>
        </p:nvPicPr>
        <p:blipFill rotWithShape="1">
          <a:blip r:embed="rId7" cstate="print">
            <a:extLst>
              <a:ext uri="{28A0092B-C50C-407E-A947-70E740481C1C}">
                <a14:useLocalDpi xmlns:a14="http://schemas.microsoft.com/office/drawing/2010/main" val="0"/>
              </a:ext>
            </a:extLst>
          </a:blip>
          <a:srcRect l="17779" r="11502"/>
          <a:stretch/>
        </p:blipFill>
        <p:spPr>
          <a:xfrm>
            <a:off x="2411708" y="4868361"/>
            <a:ext cx="1839623" cy="1839623"/>
          </a:xfrm>
          <a:prstGeom prst="ellipse">
            <a:avLst/>
          </a:prstGeom>
        </p:spPr>
      </p:pic>
      <p:grpSp>
        <p:nvGrpSpPr>
          <p:cNvPr id="32" name="Grupo 31"/>
          <p:cNvGrpSpPr/>
          <p:nvPr/>
        </p:nvGrpSpPr>
        <p:grpSpPr>
          <a:xfrm>
            <a:off x="156819" y="1635018"/>
            <a:ext cx="2816366" cy="1223034"/>
            <a:chOff x="-109881" y="1596918"/>
            <a:chExt cx="2816366" cy="1223034"/>
          </a:xfrm>
        </p:grpSpPr>
        <p:pic>
          <p:nvPicPr>
            <p:cNvPr id="8" name="Imagen 7"/>
            <p:cNvPicPr>
              <a:picLocks noChangeAspect="1"/>
            </p:cNvPicPr>
            <p:nvPr/>
          </p:nvPicPr>
          <p:blipFill rotWithShape="1">
            <a:blip r:embed="rId8"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471284" y="1596918"/>
              <a:ext cx="2235201" cy="1223034"/>
            </a:xfrm>
            <a:prstGeom prst="rect">
              <a:avLst/>
            </a:prstGeom>
          </p:spPr>
        </p:pic>
        <p:sp>
          <p:nvSpPr>
            <p:cNvPr id="9" name="CuadroTexto 8"/>
            <p:cNvSpPr txBox="1"/>
            <p:nvPr/>
          </p:nvSpPr>
          <p:spPr>
            <a:xfrm>
              <a:off x="612589" y="1895875"/>
              <a:ext cx="1814495" cy="646331"/>
            </a:xfrm>
            <a:prstGeom prst="rect">
              <a:avLst/>
            </a:prstGeom>
            <a:noFill/>
          </p:spPr>
          <p:txBody>
            <a:bodyPr wrap="square" rtlCol="0">
              <a:spAutoFit/>
            </a:bodyPr>
            <a:lstStyle/>
            <a:p>
              <a:pPr algn="ctr"/>
              <a:r>
                <a:rPr lang="es-CO" b="1" dirty="0" smtClean="0">
                  <a:solidFill>
                    <a:srgbClr val="77370B"/>
                  </a:solidFill>
                  <a:latin typeface="Franklin Gothic Book" panose="020B0503020102020204" pitchFamily="34" charset="0"/>
                </a:rPr>
                <a:t>RESPIRA CONSCIENCIA</a:t>
              </a:r>
              <a:endParaRPr lang="es-CO" b="1" dirty="0">
                <a:solidFill>
                  <a:srgbClr val="77370B"/>
                </a:solidFill>
                <a:latin typeface="Franklin Gothic Book" panose="020B0503020102020204" pitchFamily="34" charset="0"/>
              </a:endParaRPr>
            </a:p>
          </p:txBody>
        </p:sp>
        <p:sp>
          <p:nvSpPr>
            <p:cNvPr id="31" name="CuadroTexto 30"/>
            <p:cNvSpPr txBox="1"/>
            <p:nvPr/>
          </p:nvSpPr>
          <p:spPr>
            <a:xfrm>
              <a:off x="-109881" y="1781575"/>
              <a:ext cx="1024235" cy="923330"/>
            </a:xfrm>
            <a:prstGeom prst="rect">
              <a:avLst/>
            </a:prstGeom>
            <a:noFill/>
          </p:spPr>
          <p:txBody>
            <a:bodyPr wrap="square" rtlCol="0">
              <a:spAutoFit/>
            </a:bodyPr>
            <a:lstStyle/>
            <a:p>
              <a:pPr algn="ctr"/>
              <a:r>
                <a:rPr lang="es-CO" sz="5400" b="1" dirty="0" smtClean="0">
                  <a:solidFill>
                    <a:srgbClr val="77370B"/>
                  </a:solidFill>
                  <a:latin typeface="Franklin Gothic Book" panose="020B0503020102020204" pitchFamily="34" charset="0"/>
                </a:rPr>
                <a:t>1</a:t>
              </a:r>
              <a:endParaRPr lang="es-CO" sz="5400" b="1" dirty="0">
                <a:solidFill>
                  <a:srgbClr val="77370B"/>
                </a:solidFill>
                <a:latin typeface="Franklin Gothic Book" panose="020B0503020102020204" pitchFamily="34" charset="0"/>
              </a:endParaRPr>
            </a:p>
          </p:txBody>
        </p:sp>
      </p:grpSp>
      <p:grpSp>
        <p:nvGrpSpPr>
          <p:cNvPr id="34" name="Grupo 33"/>
          <p:cNvGrpSpPr/>
          <p:nvPr/>
        </p:nvGrpSpPr>
        <p:grpSpPr>
          <a:xfrm>
            <a:off x="220319" y="3304374"/>
            <a:ext cx="2786278" cy="1223034"/>
            <a:chOff x="220319" y="3304374"/>
            <a:chExt cx="2786278" cy="1223034"/>
          </a:xfrm>
        </p:grpSpPr>
        <p:pic>
          <p:nvPicPr>
            <p:cNvPr id="10" name="Imagen 9"/>
            <p:cNvPicPr>
              <a:picLocks noChangeAspect="1"/>
            </p:cNvPicPr>
            <p:nvPr/>
          </p:nvPicPr>
          <p:blipFill rotWithShape="1">
            <a:blip r:embed="rId8"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771396" y="3304374"/>
              <a:ext cx="2235201" cy="1223034"/>
            </a:xfrm>
            <a:prstGeom prst="rect">
              <a:avLst/>
            </a:prstGeom>
          </p:spPr>
        </p:pic>
        <p:sp>
          <p:nvSpPr>
            <p:cNvPr id="11" name="CuadroTexto 10"/>
            <p:cNvSpPr txBox="1"/>
            <p:nvPr/>
          </p:nvSpPr>
          <p:spPr>
            <a:xfrm>
              <a:off x="899276" y="3628731"/>
              <a:ext cx="1814495" cy="646331"/>
            </a:xfrm>
            <a:prstGeom prst="rect">
              <a:avLst/>
            </a:prstGeom>
            <a:noFill/>
          </p:spPr>
          <p:txBody>
            <a:bodyPr wrap="square" rtlCol="0">
              <a:spAutoFit/>
            </a:bodyPr>
            <a:lstStyle/>
            <a:p>
              <a:pPr algn="ctr"/>
              <a:r>
                <a:rPr lang="es-CO" b="1" dirty="0" smtClean="0">
                  <a:solidFill>
                    <a:srgbClr val="77370B"/>
                  </a:solidFill>
                  <a:latin typeface="Franklin Gothic Book" panose="020B0503020102020204" pitchFamily="34" charset="0"/>
                </a:rPr>
                <a:t>RESPIRA  MEDIOS</a:t>
              </a:r>
              <a:endParaRPr lang="es-CO" b="1" dirty="0">
                <a:solidFill>
                  <a:srgbClr val="77370B"/>
                </a:solidFill>
                <a:latin typeface="Franklin Gothic Book" panose="020B0503020102020204" pitchFamily="34" charset="0"/>
              </a:endParaRPr>
            </a:p>
          </p:txBody>
        </p:sp>
        <p:sp>
          <p:nvSpPr>
            <p:cNvPr id="33" name="CuadroTexto 32"/>
            <p:cNvSpPr txBox="1"/>
            <p:nvPr/>
          </p:nvSpPr>
          <p:spPr>
            <a:xfrm>
              <a:off x="220319" y="3496075"/>
              <a:ext cx="1024235" cy="923330"/>
            </a:xfrm>
            <a:prstGeom prst="rect">
              <a:avLst/>
            </a:prstGeom>
            <a:noFill/>
          </p:spPr>
          <p:txBody>
            <a:bodyPr wrap="square" rtlCol="0">
              <a:spAutoFit/>
            </a:bodyPr>
            <a:lstStyle/>
            <a:p>
              <a:pPr algn="ctr"/>
              <a:r>
                <a:rPr lang="es-CO" sz="5400" b="1" dirty="0" smtClean="0">
                  <a:solidFill>
                    <a:srgbClr val="77370B"/>
                  </a:solidFill>
                  <a:latin typeface="Franklin Gothic Book" panose="020B0503020102020204" pitchFamily="34" charset="0"/>
                </a:rPr>
                <a:t>2</a:t>
              </a:r>
              <a:endParaRPr lang="es-CO" sz="5400" b="1" dirty="0">
                <a:solidFill>
                  <a:srgbClr val="77370B"/>
                </a:solidFill>
                <a:latin typeface="Franklin Gothic Book" panose="020B0503020102020204" pitchFamily="34" charset="0"/>
              </a:endParaRPr>
            </a:p>
          </p:txBody>
        </p:sp>
      </p:grpSp>
      <p:grpSp>
        <p:nvGrpSpPr>
          <p:cNvPr id="36" name="Grupo 35"/>
          <p:cNvGrpSpPr/>
          <p:nvPr/>
        </p:nvGrpSpPr>
        <p:grpSpPr>
          <a:xfrm>
            <a:off x="184035" y="5228878"/>
            <a:ext cx="2785544" cy="1223034"/>
            <a:chOff x="184035" y="5228878"/>
            <a:chExt cx="2785544" cy="1223034"/>
          </a:xfrm>
        </p:grpSpPr>
        <p:pic>
          <p:nvPicPr>
            <p:cNvPr id="12" name="Imagen 11"/>
            <p:cNvPicPr>
              <a:picLocks noChangeAspect="1"/>
            </p:cNvPicPr>
            <p:nvPr/>
          </p:nvPicPr>
          <p:blipFill rotWithShape="1">
            <a:blip r:embed="rId8"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734378" y="5228878"/>
              <a:ext cx="2235201" cy="1223034"/>
            </a:xfrm>
            <a:prstGeom prst="rect">
              <a:avLst/>
            </a:prstGeom>
          </p:spPr>
        </p:pic>
        <p:sp>
          <p:nvSpPr>
            <p:cNvPr id="13" name="CuadroTexto 12"/>
            <p:cNvSpPr txBox="1"/>
            <p:nvPr/>
          </p:nvSpPr>
          <p:spPr>
            <a:xfrm>
              <a:off x="888383" y="5553235"/>
              <a:ext cx="1814495" cy="646331"/>
            </a:xfrm>
            <a:prstGeom prst="rect">
              <a:avLst/>
            </a:prstGeom>
            <a:noFill/>
          </p:spPr>
          <p:txBody>
            <a:bodyPr wrap="square" rtlCol="0">
              <a:spAutoFit/>
            </a:bodyPr>
            <a:lstStyle/>
            <a:p>
              <a:pPr algn="ctr"/>
              <a:r>
                <a:rPr lang="es-CO" b="1" dirty="0" smtClean="0">
                  <a:solidFill>
                    <a:srgbClr val="77370B"/>
                  </a:solidFill>
                  <a:latin typeface="Franklin Gothic Book" panose="020B0503020102020204" pitchFamily="34" charset="0"/>
                </a:rPr>
                <a:t>RESPIRA EMPRESAS</a:t>
              </a:r>
              <a:endParaRPr lang="es-CO" b="1" dirty="0">
                <a:solidFill>
                  <a:srgbClr val="77370B"/>
                </a:solidFill>
                <a:latin typeface="Franklin Gothic Book" panose="020B0503020102020204" pitchFamily="34" charset="0"/>
              </a:endParaRPr>
            </a:p>
          </p:txBody>
        </p:sp>
        <p:sp>
          <p:nvSpPr>
            <p:cNvPr id="35" name="CuadroTexto 34"/>
            <p:cNvSpPr txBox="1"/>
            <p:nvPr/>
          </p:nvSpPr>
          <p:spPr>
            <a:xfrm>
              <a:off x="184035" y="5404702"/>
              <a:ext cx="1024235" cy="923330"/>
            </a:xfrm>
            <a:prstGeom prst="rect">
              <a:avLst/>
            </a:prstGeom>
            <a:noFill/>
          </p:spPr>
          <p:txBody>
            <a:bodyPr wrap="square" rtlCol="0">
              <a:spAutoFit/>
            </a:bodyPr>
            <a:lstStyle/>
            <a:p>
              <a:pPr algn="ctr"/>
              <a:r>
                <a:rPr lang="es-CO" sz="5400" b="1" dirty="0" smtClean="0">
                  <a:solidFill>
                    <a:srgbClr val="77370B"/>
                  </a:solidFill>
                  <a:latin typeface="Franklin Gothic Book" panose="020B0503020102020204" pitchFamily="34" charset="0"/>
                </a:rPr>
                <a:t>3</a:t>
              </a:r>
              <a:endParaRPr lang="es-CO" sz="5400" b="1" dirty="0">
                <a:solidFill>
                  <a:srgbClr val="77370B"/>
                </a:solidFill>
                <a:latin typeface="Franklin Gothic Book" panose="020B0503020102020204" pitchFamily="34" charset="0"/>
              </a:endParaRPr>
            </a:p>
          </p:txBody>
        </p:sp>
      </p:grpSp>
      <p:sp>
        <p:nvSpPr>
          <p:cNvPr id="37" name="Cheurón 36"/>
          <p:cNvSpPr/>
          <p:nvPr/>
        </p:nvSpPr>
        <p:spPr>
          <a:xfrm>
            <a:off x="8662909" y="3559793"/>
            <a:ext cx="405601" cy="405601"/>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074133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0"/>
            <a:ext cx="12225420" cy="6868756"/>
          </a:xfrm>
          <a:prstGeom prst="rect">
            <a:avLst/>
          </a:prstGeom>
          <a:noFill/>
          <a:ln>
            <a:noFill/>
          </a:ln>
        </p:spPr>
      </p:pic>
      <p:pic>
        <p:nvPicPr>
          <p:cNvPr id="3" name="Imagen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29100" y="-186127"/>
            <a:ext cx="4113965" cy="2165685"/>
          </a:xfrm>
          <a:prstGeom prst="rect">
            <a:avLst/>
          </a:prstGeom>
        </p:spPr>
      </p:pic>
      <p:sp>
        <p:nvSpPr>
          <p:cNvPr id="2" name="CuadroTexto 1"/>
          <p:cNvSpPr txBox="1"/>
          <p:nvPr/>
        </p:nvSpPr>
        <p:spPr>
          <a:xfrm>
            <a:off x="5467684" y="2815454"/>
            <a:ext cx="2766060" cy="1384995"/>
          </a:xfrm>
          <a:prstGeom prst="rect">
            <a:avLst/>
          </a:prstGeom>
          <a:solidFill>
            <a:schemeClr val="accent2">
              <a:lumMod val="60000"/>
              <a:lumOff val="40000"/>
              <a:alpha val="52000"/>
            </a:schemeClr>
          </a:solidFill>
        </p:spPr>
        <p:txBody>
          <a:bodyPr wrap="square" rtlCol="0">
            <a:spAutoFit/>
          </a:bodyPr>
          <a:lstStyle>
            <a:defPPr>
              <a:defRPr lang="es-CO"/>
            </a:defPPr>
            <a:lvl1pPr algn="just">
              <a:defRPr sz="1400">
                <a:solidFill>
                  <a:srgbClr val="542708"/>
                </a:solidFill>
                <a:latin typeface="Franklin Gothic Book" panose="020B0503020102020204" pitchFamily="34" charset="0"/>
              </a:defRPr>
            </a:lvl1pPr>
          </a:lstStyle>
          <a:p>
            <a:r>
              <a:rPr lang="es-CO" dirty="0"/>
              <a:t>Invitaremos Carlos Villabon para que acepte la misión de vivir  una experiencia mindfulness con los niños del programa Respira en educación  para que construyan juntos el diseño del lobo. </a:t>
            </a:r>
          </a:p>
        </p:txBody>
      </p:sp>
      <p:sp>
        <p:nvSpPr>
          <p:cNvPr id="10" name="CuadroTexto 9"/>
          <p:cNvSpPr txBox="1"/>
          <p:nvPr/>
        </p:nvSpPr>
        <p:spPr>
          <a:xfrm>
            <a:off x="1202437" y="1930806"/>
            <a:ext cx="2006600" cy="369332"/>
          </a:xfrm>
          <a:prstGeom prst="rect">
            <a:avLst/>
          </a:prstGeom>
          <a:noFill/>
        </p:spPr>
        <p:txBody>
          <a:bodyPr wrap="square" rtlCol="0">
            <a:spAutoFit/>
          </a:bodyPr>
          <a:lstStyle/>
          <a:p>
            <a:pPr algn="ctr"/>
            <a:r>
              <a:rPr lang="es-CO" b="1" dirty="0" smtClean="0">
                <a:solidFill>
                  <a:srgbClr val="542708"/>
                </a:solidFill>
              </a:rPr>
              <a:t>Carlos Villabon</a:t>
            </a:r>
            <a:endParaRPr lang="es-CO" b="1" dirty="0">
              <a:solidFill>
                <a:srgbClr val="542708"/>
              </a:solidFill>
            </a:endParaRPr>
          </a:p>
        </p:txBody>
      </p:sp>
      <p:sp>
        <p:nvSpPr>
          <p:cNvPr id="14" name="CuadroTexto 13"/>
          <p:cNvSpPr txBox="1"/>
          <p:nvPr/>
        </p:nvSpPr>
        <p:spPr>
          <a:xfrm>
            <a:off x="192840" y="2242527"/>
            <a:ext cx="3981450" cy="1107996"/>
          </a:xfrm>
          <a:prstGeom prst="rect">
            <a:avLst/>
          </a:prstGeom>
          <a:noFill/>
        </p:spPr>
        <p:txBody>
          <a:bodyPr wrap="square" rtlCol="0">
            <a:spAutoFit/>
          </a:bodyPr>
          <a:lstStyle/>
          <a:p>
            <a:pPr algn="just"/>
            <a:r>
              <a:rPr lang="es-CO" sz="1100" dirty="0" smtClean="0">
                <a:solidFill>
                  <a:srgbClr val="542708"/>
                </a:solidFill>
                <a:latin typeface="Franklin Gothic Book" panose="020B0503020102020204" pitchFamily="34" charset="0"/>
              </a:rPr>
              <a:t>Artista plástico Tolimense, </a:t>
            </a:r>
            <a:r>
              <a:rPr lang="es-CO" sz="1100" dirty="0">
                <a:solidFill>
                  <a:srgbClr val="542708"/>
                </a:solidFill>
                <a:latin typeface="Franklin Gothic Book" panose="020B0503020102020204" pitchFamily="34" charset="0"/>
              </a:rPr>
              <a:t>h</a:t>
            </a:r>
            <a:r>
              <a:rPr lang="es-CO" sz="1100" dirty="0" smtClean="0">
                <a:solidFill>
                  <a:srgbClr val="542708"/>
                </a:solidFill>
                <a:latin typeface="Franklin Gothic Book" panose="020B0503020102020204" pitchFamily="34" charset="0"/>
              </a:rPr>
              <a:t>a </a:t>
            </a:r>
            <a:r>
              <a:rPr lang="es-CO" sz="1100" dirty="0">
                <a:solidFill>
                  <a:srgbClr val="542708"/>
                </a:solidFill>
                <a:latin typeface="Franklin Gothic Book" panose="020B0503020102020204" pitchFamily="34" charset="0"/>
              </a:rPr>
              <a:t>compuesto más de 400 obras desde 1991 hasta el día de hoy. Algunos de sus principales trabajos se encuentran en países como Australia, Bélgica, Brasil, EEUU, Venezuela, México, Francia, España y Colombia</a:t>
            </a:r>
            <a:r>
              <a:rPr lang="es-CO" sz="1100" dirty="0" smtClean="0">
                <a:solidFill>
                  <a:srgbClr val="542708"/>
                </a:solidFill>
                <a:latin typeface="Franklin Gothic Book" panose="020B0503020102020204" pitchFamily="34" charset="0"/>
              </a:rPr>
              <a:t>. </a:t>
            </a:r>
            <a:r>
              <a:rPr lang="es-CO" sz="1100" b="1" dirty="0" smtClean="0">
                <a:solidFill>
                  <a:srgbClr val="542708"/>
                </a:solidFill>
                <a:latin typeface="Franklin Gothic Book" panose="020B0503020102020204" pitchFamily="34" charset="0"/>
              </a:rPr>
              <a:t>En su trabajo suele incluir retratos y pinturas con niños, contando con una sensibilidad natural hacia ellos.</a:t>
            </a:r>
          </a:p>
        </p:txBody>
      </p:sp>
      <p:sp>
        <p:nvSpPr>
          <p:cNvPr id="23" name="CuadroTexto 22"/>
          <p:cNvSpPr txBox="1"/>
          <p:nvPr/>
        </p:nvSpPr>
        <p:spPr>
          <a:xfrm>
            <a:off x="342679" y="851003"/>
            <a:ext cx="1995945" cy="707886"/>
          </a:xfrm>
          <a:prstGeom prst="rect">
            <a:avLst/>
          </a:prstGeom>
          <a:noFill/>
        </p:spPr>
        <p:txBody>
          <a:bodyPr wrap="square" rtlCol="0">
            <a:spAutoFit/>
          </a:bodyPr>
          <a:lstStyle/>
          <a:p>
            <a:pPr algn="ctr"/>
            <a:r>
              <a:rPr lang="es-CO" sz="2000" b="1" dirty="0" smtClean="0">
                <a:solidFill>
                  <a:srgbClr val="77370B"/>
                </a:solidFill>
                <a:latin typeface="Franklin Gothic Book" panose="020B0503020102020204" pitchFamily="34" charset="0"/>
              </a:rPr>
              <a:t>RESPIRA  CONSCIENCIA</a:t>
            </a:r>
            <a:endParaRPr lang="es-CO" sz="2000" b="1" dirty="0">
              <a:solidFill>
                <a:srgbClr val="77370B"/>
              </a:solidFill>
              <a:latin typeface="Franklin Gothic Book" panose="020B0503020102020204" pitchFamily="34" charset="0"/>
            </a:endParaRPr>
          </a:p>
        </p:txBody>
      </p:sp>
      <p:grpSp>
        <p:nvGrpSpPr>
          <p:cNvPr id="7" name="Grupo 6"/>
          <p:cNvGrpSpPr/>
          <p:nvPr/>
        </p:nvGrpSpPr>
        <p:grpSpPr>
          <a:xfrm>
            <a:off x="373815" y="3489269"/>
            <a:ext cx="3619500" cy="3048364"/>
            <a:chOff x="342900" y="3352437"/>
            <a:chExt cx="3619500" cy="3048364"/>
          </a:xfrm>
        </p:grpSpPr>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404" y="3419643"/>
              <a:ext cx="3452345" cy="2870340"/>
            </a:xfrm>
            <a:prstGeom prst="rect">
              <a:avLst/>
            </a:prstGeom>
          </p:spPr>
        </p:pic>
        <p:sp>
          <p:nvSpPr>
            <p:cNvPr id="32" name="Rectángulo redondeado 31"/>
            <p:cNvSpPr/>
            <p:nvPr/>
          </p:nvSpPr>
          <p:spPr>
            <a:xfrm>
              <a:off x="342900" y="3352437"/>
              <a:ext cx="3619500" cy="3048364"/>
            </a:xfrm>
            <a:prstGeom prst="roundRect">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4" name="Imagen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7710" b="81425" l="15313" r="52264"/>
                    </a14:imgEffect>
                  </a14:imgLayer>
                </a14:imgProps>
              </a:ext>
              <a:ext uri="{28A0092B-C50C-407E-A947-70E740481C1C}">
                <a14:useLocalDpi xmlns:a14="http://schemas.microsoft.com/office/drawing/2010/main" val="0"/>
              </a:ext>
            </a:extLst>
          </a:blip>
          <a:srcRect l="14662" t="17165" r="47351" b="17786"/>
          <a:stretch/>
        </p:blipFill>
        <p:spPr>
          <a:xfrm>
            <a:off x="5221798" y="84687"/>
            <a:ext cx="831107" cy="1423200"/>
          </a:xfrm>
          <a:prstGeom prst="rect">
            <a:avLst/>
          </a:prstGeom>
        </p:spPr>
      </p:pic>
      <p:pic>
        <p:nvPicPr>
          <p:cNvPr id="25" name="Imagen 24"/>
          <p:cNvPicPr>
            <a:picLocks noChangeAspect="1"/>
          </p:cNvPicPr>
          <p:nvPr/>
        </p:nvPicPr>
        <p:blipFill>
          <a:blip r:embed="rId8" cstate="print">
            <a:extLst>
              <a:ext uri="{BEBA8EAE-BF5A-486C-A8C5-ECC9F3942E4B}">
                <a14:imgProps xmlns:a14="http://schemas.microsoft.com/office/drawing/2010/main">
                  <a14:imgLayer r:embed="rId9">
                    <a14:imgEffect>
                      <a14:backgroundRemoval t="634" b="99756" l="147" r="100000">
                        <a14:foregroundMark x1="4201" y1="39483" x2="19101" y2="54124"/>
                        <a14:foregroundMark x1="2931" y1="66276" x2="15633" y2="73694"/>
                        <a14:foregroundMark x1="18124" y1="5710" x2="39961" y2="24549"/>
                        <a14:foregroundMark x1="69761" y1="42948" x2="86175" y2="66276"/>
                        <a14:foregroundMark x1="62335" y1="66764" x2="89888" y2="95559"/>
                        <a14:foregroundMark x1="64045" y1="71986" x2="94626" y2="94290"/>
                        <a14:foregroundMark x1="52125" y1="77940" x2="73522" y2="98780"/>
                        <a14:foregroundMark x1="36492" y1="88824" x2="43918" y2="98536"/>
                        <a14:foregroundMark x1="62335" y1="65300" x2="62042" y2="71254"/>
                        <a14:foregroundMark x1="58085" y1="69253" x2="60332" y2="71986"/>
                        <a14:foregroundMark x1="79580" y1="33285" x2="94871" y2="45290"/>
                        <a14:foregroundMark x1="42208" y1="8102" x2="58671" y2="21376"/>
                        <a14:foregroundMark x1="63556" y1="7955" x2="68002" y2="14348"/>
                        <a14:foregroundMark x1="59453" y1="7662" x2="65071" y2="2782"/>
                        <a14:foregroundMark x1="65852" y1="8102" x2="68149" y2="3807"/>
                        <a14:foregroundMark x1="84172" y1="20156" x2="98534" y2="26110"/>
                        <a14:foregroundMark x1="85100" y1="17570" x2="90718" y2="21669"/>
                        <a14:foregroundMark x1="59746" y1="12201" x2="58671" y2="1708"/>
                        <a14:foregroundMark x1="72399" y1="10981" x2="64924" y2="3367"/>
                        <a14:foregroundMark x1="70738" y1="13763" x2="63996" y2="4880"/>
                        <a14:foregroundMark x1="73034" y1="6442" x2="64485" y2="2001"/>
                        <a14:foregroundMark x1="62775" y1="65154" x2="58525" y2="60127"/>
                      </a14:backgroundRemoval>
                    </a14:imgEffect>
                  </a14:imgLayer>
                </a14:imgProps>
              </a:ext>
              <a:ext uri="{28A0092B-C50C-407E-A947-70E740481C1C}">
                <a14:useLocalDpi xmlns:a14="http://schemas.microsoft.com/office/drawing/2010/main" val="0"/>
              </a:ext>
            </a:extLst>
          </a:blip>
          <a:stretch>
            <a:fillRect/>
          </a:stretch>
        </p:blipFill>
        <p:spPr>
          <a:xfrm>
            <a:off x="6493546" y="178483"/>
            <a:ext cx="1234404" cy="1235609"/>
          </a:xfrm>
          <a:prstGeom prst="rect">
            <a:avLst/>
          </a:prstGeom>
        </p:spPr>
      </p:pic>
      <p:pic>
        <p:nvPicPr>
          <p:cNvPr id="33" name="Imagen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8238" y1="4005" x2="50607" y2="86788"/>
                        <a14:foregroundMark x1="5604" y1="17341" x2="90295" y2="20107"/>
                        <a14:foregroundMark x1="21548" y1="47399" x2="74581" y2="48059"/>
                        <a14:foregroundMark x1="41132" y1="89306" x2="35760" y2="53964"/>
                        <a14:foregroundMark x1="52686" y1="91206" x2="61236" y2="61602"/>
                        <a14:foregroundMark x1="38764" y1="85921" x2="61872" y2="81255"/>
                        <a14:foregroundMark x1="52975" y1="63708" x2="35182" y2="47605"/>
                        <a14:foregroundMark x1="54766" y1="59703" x2="58579" y2="6565"/>
                        <a14:foregroundMark x1="14154" y1="22213" x2="40497" y2="28571"/>
                        <a14:foregroundMark x1="63027" y1="27498" x2="85846" y2="21800"/>
                        <a14:foregroundMark x1="46736" y1="2766" x2="34315" y2="26012"/>
                        <a14:foregroundMark x1="4679" y1="15235" x2="15656" y2="22626"/>
                        <a14:foregroundMark x1="95898" y1="15235" x2="86424" y2="21800"/>
                        <a14:foregroundMark x1="45234" y1="93559" x2="55921" y2="92898"/>
                        <a14:foregroundMark x1="29867" y1="91660" x2="63605" y2="92279"/>
                      </a14:backgroundRemoval>
                    </a14:imgEffect>
                  </a14:imgLayer>
                </a14:imgProps>
              </a:ext>
              <a:ext uri="{28A0092B-C50C-407E-A947-70E740481C1C}">
                <a14:useLocalDpi xmlns:a14="http://schemas.microsoft.com/office/drawing/2010/main" val="0"/>
              </a:ext>
            </a:extLst>
          </a:blip>
          <a:stretch>
            <a:fillRect/>
          </a:stretch>
        </p:blipFill>
        <p:spPr>
          <a:xfrm>
            <a:off x="8124867" y="18165"/>
            <a:ext cx="1066689" cy="1492500"/>
          </a:xfrm>
          <a:prstGeom prst="rect">
            <a:avLst/>
          </a:prstGeom>
        </p:spPr>
      </p:pic>
      <p:sp>
        <p:nvSpPr>
          <p:cNvPr id="35" name="CuadroTexto 34"/>
          <p:cNvSpPr txBox="1"/>
          <p:nvPr/>
        </p:nvSpPr>
        <p:spPr>
          <a:xfrm>
            <a:off x="4986368" y="1459092"/>
            <a:ext cx="1245941" cy="369332"/>
          </a:xfrm>
          <a:prstGeom prst="rect">
            <a:avLst/>
          </a:prstGeom>
          <a:noFill/>
        </p:spPr>
        <p:txBody>
          <a:bodyPr wrap="square" rtlCol="0">
            <a:spAutoFit/>
          </a:bodyPr>
          <a:lstStyle/>
          <a:p>
            <a:pPr algn="ctr"/>
            <a:r>
              <a:rPr lang="es-CO" b="1" dirty="0" smtClean="0">
                <a:solidFill>
                  <a:srgbClr val="542708"/>
                </a:solidFill>
              </a:rPr>
              <a:t>Artista</a:t>
            </a:r>
            <a:endParaRPr lang="es-CO" b="1" dirty="0">
              <a:solidFill>
                <a:srgbClr val="542708"/>
              </a:solidFill>
            </a:endParaRPr>
          </a:p>
        </p:txBody>
      </p:sp>
      <p:sp>
        <p:nvSpPr>
          <p:cNvPr id="36" name="CuadroTexto 35"/>
          <p:cNvSpPr txBox="1"/>
          <p:nvPr/>
        </p:nvSpPr>
        <p:spPr>
          <a:xfrm>
            <a:off x="6633740" y="1364751"/>
            <a:ext cx="1245941" cy="646331"/>
          </a:xfrm>
          <a:prstGeom prst="rect">
            <a:avLst/>
          </a:prstGeom>
          <a:noFill/>
        </p:spPr>
        <p:txBody>
          <a:bodyPr wrap="square" rtlCol="0">
            <a:spAutoFit/>
          </a:bodyPr>
          <a:lstStyle/>
          <a:p>
            <a:pPr algn="ctr"/>
            <a:r>
              <a:rPr lang="es-CO" b="1" dirty="0" smtClean="0">
                <a:solidFill>
                  <a:srgbClr val="542708"/>
                </a:solidFill>
              </a:rPr>
              <a:t>Procesos creativos</a:t>
            </a:r>
            <a:endParaRPr lang="es-CO" b="1" dirty="0">
              <a:solidFill>
                <a:srgbClr val="542708"/>
              </a:solidFill>
            </a:endParaRPr>
          </a:p>
        </p:txBody>
      </p:sp>
      <p:sp>
        <p:nvSpPr>
          <p:cNvPr id="37" name="Rectángulo 36"/>
          <p:cNvSpPr/>
          <p:nvPr/>
        </p:nvSpPr>
        <p:spPr>
          <a:xfrm>
            <a:off x="4789675" y="1262773"/>
            <a:ext cx="665557" cy="923330"/>
          </a:xfrm>
          <a:prstGeom prst="rect">
            <a:avLst/>
          </a:prstGeom>
          <a:noFill/>
        </p:spPr>
        <p:txBody>
          <a:bodyPr wrap="square" rtlCol="0">
            <a:spAutoFit/>
          </a:bodyPr>
          <a:lstStyle/>
          <a:p>
            <a:pPr algn="ctr"/>
            <a:r>
              <a:rPr lang="es-CO" sz="5400" b="1" dirty="0">
                <a:solidFill>
                  <a:srgbClr val="542708"/>
                </a:solidFill>
              </a:rPr>
              <a:t>1</a:t>
            </a:r>
          </a:p>
        </p:txBody>
      </p:sp>
      <p:sp>
        <p:nvSpPr>
          <p:cNvPr id="38" name="Rectángulo 37"/>
          <p:cNvSpPr/>
          <p:nvPr/>
        </p:nvSpPr>
        <p:spPr>
          <a:xfrm>
            <a:off x="6291906" y="1211975"/>
            <a:ext cx="665557" cy="923330"/>
          </a:xfrm>
          <a:prstGeom prst="rect">
            <a:avLst/>
          </a:prstGeom>
          <a:noFill/>
        </p:spPr>
        <p:txBody>
          <a:bodyPr wrap="square" rtlCol="0">
            <a:spAutoFit/>
          </a:bodyPr>
          <a:lstStyle/>
          <a:p>
            <a:pPr algn="ctr"/>
            <a:r>
              <a:rPr lang="es-CO" sz="5400" b="1" dirty="0" smtClean="0">
                <a:solidFill>
                  <a:srgbClr val="542708"/>
                </a:solidFill>
              </a:rPr>
              <a:t>2</a:t>
            </a:r>
            <a:endParaRPr lang="es-CO" sz="5400" b="1" dirty="0">
              <a:solidFill>
                <a:srgbClr val="542708"/>
              </a:solidFill>
            </a:endParaRPr>
          </a:p>
        </p:txBody>
      </p:sp>
      <p:sp>
        <p:nvSpPr>
          <p:cNvPr id="39" name="Rectángulo 38"/>
          <p:cNvSpPr/>
          <p:nvPr/>
        </p:nvSpPr>
        <p:spPr>
          <a:xfrm>
            <a:off x="7817238" y="1274651"/>
            <a:ext cx="665557" cy="923330"/>
          </a:xfrm>
          <a:prstGeom prst="rect">
            <a:avLst/>
          </a:prstGeom>
          <a:noFill/>
        </p:spPr>
        <p:txBody>
          <a:bodyPr wrap="square" rtlCol="0">
            <a:spAutoFit/>
          </a:bodyPr>
          <a:lstStyle/>
          <a:p>
            <a:pPr algn="ctr"/>
            <a:r>
              <a:rPr lang="es-CO" sz="5400" b="1" dirty="0" smtClean="0">
                <a:solidFill>
                  <a:srgbClr val="542708"/>
                </a:solidFill>
              </a:rPr>
              <a:t>3</a:t>
            </a:r>
            <a:endParaRPr lang="es-CO" sz="5400" b="1" dirty="0">
              <a:solidFill>
                <a:srgbClr val="542708"/>
              </a:solidFill>
            </a:endParaRPr>
          </a:p>
        </p:txBody>
      </p:sp>
      <p:sp>
        <p:nvSpPr>
          <p:cNvPr id="40" name="CuadroTexto 39"/>
          <p:cNvSpPr txBox="1"/>
          <p:nvPr/>
        </p:nvSpPr>
        <p:spPr>
          <a:xfrm>
            <a:off x="8279464" y="1417168"/>
            <a:ext cx="1824183" cy="646331"/>
          </a:xfrm>
          <a:prstGeom prst="rect">
            <a:avLst/>
          </a:prstGeom>
          <a:noFill/>
        </p:spPr>
        <p:txBody>
          <a:bodyPr wrap="square" rtlCol="0">
            <a:spAutoFit/>
          </a:bodyPr>
          <a:lstStyle/>
          <a:p>
            <a:r>
              <a:rPr lang="es-CO" b="1" dirty="0" smtClean="0">
                <a:solidFill>
                  <a:srgbClr val="542708"/>
                </a:solidFill>
              </a:rPr>
              <a:t>Valores en un mismo producto</a:t>
            </a:r>
            <a:endParaRPr lang="es-CO" b="1" dirty="0">
              <a:solidFill>
                <a:srgbClr val="542708"/>
              </a:solidFill>
            </a:endParaRPr>
          </a:p>
        </p:txBody>
      </p:sp>
      <p:sp>
        <p:nvSpPr>
          <p:cNvPr id="41" name="Elipse 40"/>
          <p:cNvSpPr/>
          <p:nvPr/>
        </p:nvSpPr>
        <p:spPr>
          <a:xfrm>
            <a:off x="4576623" y="2916096"/>
            <a:ext cx="789954" cy="78995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Rectángulo 41"/>
          <p:cNvSpPr/>
          <p:nvPr/>
        </p:nvSpPr>
        <p:spPr>
          <a:xfrm>
            <a:off x="4633880" y="2955221"/>
            <a:ext cx="665557" cy="707886"/>
          </a:xfrm>
          <a:prstGeom prst="rect">
            <a:avLst/>
          </a:prstGeom>
        </p:spPr>
        <p:txBody>
          <a:bodyPr wrap="square">
            <a:spAutoFit/>
          </a:bodyPr>
          <a:lstStyle/>
          <a:p>
            <a:pPr algn="ctr"/>
            <a:r>
              <a:rPr lang="es-CO" sz="4000" b="1" dirty="0" smtClean="0">
                <a:solidFill>
                  <a:schemeClr val="bg1"/>
                </a:solidFill>
                <a:latin typeface="Franklin Gothic Book" panose="020B0503020102020204" pitchFamily="34" charset="0"/>
              </a:rPr>
              <a:t>1</a:t>
            </a:r>
            <a:endParaRPr lang="es-CO" sz="4000" b="1" dirty="0">
              <a:solidFill>
                <a:schemeClr val="bg1"/>
              </a:solidFill>
            </a:endParaRPr>
          </a:p>
        </p:txBody>
      </p:sp>
      <p:sp>
        <p:nvSpPr>
          <p:cNvPr id="43" name="Elipse 42"/>
          <p:cNvSpPr/>
          <p:nvPr/>
        </p:nvSpPr>
        <p:spPr>
          <a:xfrm>
            <a:off x="4576623" y="4389296"/>
            <a:ext cx="789954" cy="78995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Rectángulo 43"/>
          <p:cNvSpPr/>
          <p:nvPr/>
        </p:nvSpPr>
        <p:spPr>
          <a:xfrm>
            <a:off x="4633880" y="4428421"/>
            <a:ext cx="665557" cy="707886"/>
          </a:xfrm>
          <a:prstGeom prst="rect">
            <a:avLst/>
          </a:prstGeom>
        </p:spPr>
        <p:txBody>
          <a:bodyPr wrap="square">
            <a:spAutoFit/>
          </a:bodyPr>
          <a:lstStyle/>
          <a:p>
            <a:pPr algn="ctr"/>
            <a:r>
              <a:rPr lang="es-CO" sz="4000" b="1" dirty="0" smtClean="0">
                <a:solidFill>
                  <a:schemeClr val="bg1"/>
                </a:solidFill>
                <a:latin typeface="Franklin Gothic Book" panose="020B0503020102020204" pitchFamily="34" charset="0"/>
              </a:rPr>
              <a:t>2</a:t>
            </a:r>
            <a:endParaRPr lang="es-CO" sz="4000" b="1" dirty="0">
              <a:solidFill>
                <a:schemeClr val="bg1"/>
              </a:solidFill>
            </a:endParaRPr>
          </a:p>
        </p:txBody>
      </p:sp>
      <p:sp>
        <p:nvSpPr>
          <p:cNvPr id="45" name="CuadroTexto 44"/>
          <p:cNvSpPr txBox="1"/>
          <p:nvPr/>
        </p:nvSpPr>
        <p:spPr>
          <a:xfrm>
            <a:off x="5480384" y="4415576"/>
            <a:ext cx="2766060" cy="2031325"/>
          </a:xfrm>
          <a:prstGeom prst="rect">
            <a:avLst/>
          </a:prstGeom>
          <a:solidFill>
            <a:schemeClr val="accent2">
              <a:lumMod val="60000"/>
              <a:lumOff val="40000"/>
              <a:alpha val="52000"/>
            </a:schemeClr>
          </a:solidFill>
        </p:spPr>
        <p:txBody>
          <a:bodyPr wrap="square" rtlCol="0">
            <a:spAutoFit/>
          </a:bodyPr>
          <a:lstStyle/>
          <a:p>
            <a:pPr algn="just"/>
            <a:r>
              <a:rPr lang="es-CO" sz="1400" dirty="0" smtClean="0">
                <a:solidFill>
                  <a:srgbClr val="542708"/>
                </a:solidFill>
                <a:latin typeface="Franklin Gothic Book" panose="020B0503020102020204" pitchFamily="34" charset="0"/>
              </a:rPr>
              <a:t>Luego de tener el diseño involucraremos a los estudiantes, docentes y familias que actualmente están vinculadas con </a:t>
            </a:r>
            <a:r>
              <a:rPr lang="es-CO" sz="1400" dirty="0" smtClean="0">
                <a:solidFill>
                  <a:srgbClr val="542708"/>
                </a:solidFill>
                <a:latin typeface="Franklin Gothic Book" panose="020B0503020102020204" pitchFamily="34" charset="0"/>
              </a:rPr>
              <a:t>Respira en educación, </a:t>
            </a:r>
            <a:r>
              <a:rPr lang="es-CO" sz="1400" dirty="0" smtClean="0">
                <a:solidFill>
                  <a:srgbClr val="542708"/>
                </a:solidFill>
                <a:latin typeface="Franklin Gothic Book" panose="020B0503020102020204" pitchFamily="34" charset="0"/>
              </a:rPr>
              <a:t>para que produzcan conjuntamente entre 20.000 y 30.000 lobos </a:t>
            </a:r>
            <a:r>
              <a:rPr lang="es-CO" sz="1400" b="1" dirty="0" smtClean="0">
                <a:solidFill>
                  <a:srgbClr val="542708"/>
                </a:solidFill>
                <a:latin typeface="Franklin Gothic Book" panose="020B0503020102020204" pitchFamily="34" charset="0"/>
              </a:rPr>
              <a:t>para su posterior socialización en medios y venta. </a:t>
            </a:r>
            <a:endParaRPr lang="es-CO" sz="1400" b="1" dirty="0">
              <a:solidFill>
                <a:srgbClr val="542708"/>
              </a:solidFill>
              <a:latin typeface="Franklin Gothic Book" panose="020B0503020102020204" pitchFamily="34" charset="0"/>
            </a:endParaRPr>
          </a:p>
        </p:txBody>
      </p:sp>
      <p:sp>
        <p:nvSpPr>
          <p:cNvPr id="47" name="CuadroTexto 46"/>
          <p:cNvSpPr txBox="1"/>
          <p:nvPr/>
        </p:nvSpPr>
        <p:spPr>
          <a:xfrm>
            <a:off x="9082232" y="4815446"/>
            <a:ext cx="2514600" cy="307777"/>
          </a:xfrm>
          <a:prstGeom prst="rect">
            <a:avLst/>
          </a:prstGeom>
          <a:solidFill>
            <a:schemeClr val="accent2">
              <a:lumMod val="50000"/>
            </a:schemeClr>
          </a:solidFill>
        </p:spPr>
        <p:txBody>
          <a:bodyPr wrap="square" rtlCol="0">
            <a:spAutoFit/>
          </a:bodyPr>
          <a:lstStyle>
            <a:defPPr>
              <a:defRPr lang="es-CO"/>
            </a:defPPr>
            <a:lvl1pPr algn="just">
              <a:defRPr sz="1400">
                <a:solidFill>
                  <a:srgbClr val="542708"/>
                </a:solidFill>
                <a:latin typeface="Franklin Gothic Book" panose="020B0503020102020204" pitchFamily="34" charset="0"/>
              </a:defRPr>
            </a:lvl1pPr>
          </a:lstStyle>
          <a:p>
            <a:pPr algn="l"/>
            <a:r>
              <a:rPr lang="es-CO" dirty="0" smtClean="0">
                <a:solidFill>
                  <a:schemeClr val="bg1"/>
                </a:solidFill>
              </a:rPr>
              <a:t>Valor comercial para la venta</a:t>
            </a:r>
            <a:endParaRPr lang="es-CO" dirty="0">
              <a:solidFill>
                <a:schemeClr val="bg1"/>
              </a:solidFill>
            </a:endParaRPr>
          </a:p>
        </p:txBody>
      </p:sp>
      <p:sp>
        <p:nvSpPr>
          <p:cNvPr id="48" name="CuadroTexto 47"/>
          <p:cNvSpPr txBox="1"/>
          <p:nvPr/>
        </p:nvSpPr>
        <p:spPr>
          <a:xfrm>
            <a:off x="8956531" y="3568724"/>
            <a:ext cx="3290455" cy="839391"/>
          </a:xfrm>
          <a:prstGeom prst="rect">
            <a:avLst/>
          </a:prstGeom>
          <a:noFill/>
        </p:spPr>
        <p:txBody>
          <a:bodyPr wrap="square" rtlCol="0">
            <a:spAutoFit/>
          </a:bodyPr>
          <a:lstStyle>
            <a:defPPr>
              <a:defRPr lang="es-CO"/>
            </a:defPPr>
            <a:lvl1pPr algn="just">
              <a:defRPr sz="1100">
                <a:solidFill>
                  <a:srgbClr val="542708"/>
                </a:solidFill>
                <a:latin typeface="Franklin Gothic Book" panose="020B0503020102020204" pitchFamily="34" charset="0"/>
              </a:defRPr>
            </a:lvl1pPr>
          </a:lstStyle>
          <a:p>
            <a:pPr marL="171450" indent="-171450">
              <a:buFont typeface="Arial" panose="020B0604020202020204" pitchFamily="34" charset="0"/>
              <a:buChar char="•"/>
            </a:pPr>
            <a:r>
              <a:rPr lang="es-CO" sz="1200" dirty="0"/>
              <a:t>Tendría un diseño de peluche </a:t>
            </a:r>
            <a:r>
              <a:rPr lang="es-CO" sz="1200" dirty="0" smtClean="0"/>
              <a:t>“squishable”  </a:t>
            </a:r>
            <a:endParaRPr lang="es-CO" sz="1200" dirty="0"/>
          </a:p>
          <a:p>
            <a:pPr marL="171450" indent="-171450">
              <a:buFont typeface="Arial" panose="020B0604020202020204" pitchFamily="34" charset="0"/>
              <a:buChar char="•"/>
            </a:pPr>
            <a:r>
              <a:rPr lang="es-CO" sz="1200" dirty="0"/>
              <a:t>Tendrá un Código QR cocido que redirigirá a las personas a Facebook a una sección de videos con sesiones mindfulness</a:t>
            </a:r>
          </a:p>
          <a:p>
            <a:pPr marL="171450" indent="-171450">
              <a:buFont typeface="Arial" panose="020B0604020202020204" pitchFamily="34" charset="0"/>
              <a:buChar char="•"/>
            </a:pPr>
            <a:endParaRPr lang="es-CO" sz="1200" dirty="0"/>
          </a:p>
        </p:txBody>
      </p:sp>
      <p:sp>
        <p:nvSpPr>
          <p:cNvPr id="49" name="CuadroTexto 48"/>
          <p:cNvSpPr txBox="1"/>
          <p:nvPr/>
        </p:nvSpPr>
        <p:spPr>
          <a:xfrm>
            <a:off x="9340857" y="2654450"/>
            <a:ext cx="936095" cy="369332"/>
          </a:xfrm>
          <a:prstGeom prst="rect">
            <a:avLst/>
          </a:prstGeom>
          <a:solidFill>
            <a:schemeClr val="accent2">
              <a:lumMod val="50000"/>
            </a:schemeClr>
          </a:solidFill>
        </p:spPr>
        <p:txBody>
          <a:bodyPr wrap="square" rtlCol="0">
            <a:spAutoFit/>
          </a:bodyPr>
          <a:lstStyle/>
          <a:p>
            <a:pPr algn="ctr"/>
            <a:r>
              <a:rPr lang="es-CO" b="1" dirty="0" smtClean="0">
                <a:solidFill>
                  <a:schemeClr val="bg1"/>
                </a:solidFill>
              </a:rPr>
              <a:t>Lobo</a:t>
            </a:r>
            <a:endParaRPr lang="es-CO" b="1" dirty="0">
              <a:solidFill>
                <a:schemeClr val="bg1"/>
              </a:solidFill>
            </a:endParaRPr>
          </a:p>
        </p:txBody>
      </p:sp>
      <p:pic>
        <p:nvPicPr>
          <p:cNvPr id="34" name="Imagen 33"/>
          <p:cNvPicPr>
            <a:picLocks noChangeAspect="1"/>
          </p:cNvPicPr>
          <p:nvPr/>
        </p:nvPicPr>
        <p:blipFill>
          <a:blip r:embed="rId12"/>
          <a:stretch>
            <a:fillRect/>
          </a:stretch>
        </p:blipFill>
        <p:spPr>
          <a:xfrm>
            <a:off x="10029641" y="1853508"/>
            <a:ext cx="1649605" cy="1651744"/>
          </a:xfrm>
          <a:prstGeom prst="rect">
            <a:avLst/>
          </a:prstGeom>
        </p:spPr>
      </p:pic>
      <p:sp>
        <p:nvSpPr>
          <p:cNvPr id="50" name="Rectángulo 49"/>
          <p:cNvSpPr/>
          <p:nvPr/>
        </p:nvSpPr>
        <p:spPr>
          <a:xfrm>
            <a:off x="8556134" y="4680887"/>
            <a:ext cx="665557" cy="584775"/>
          </a:xfrm>
          <a:prstGeom prst="rect">
            <a:avLst/>
          </a:prstGeom>
          <a:noFill/>
        </p:spPr>
        <p:txBody>
          <a:bodyPr wrap="square" rtlCol="0">
            <a:spAutoFit/>
          </a:bodyPr>
          <a:lstStyle/>
          <a:p>
            <a:pPr algn="ctr"/>
            <a:r>
              <a:rPr lang="es-CO" sz="3200" b="1" dirty="0">
                <a:solidFill>
                  <a:srgbClr val="542708"/>
                </a:solidFill>
              </a:rPr>
              <a:t>1</a:t>
            </a:r>
          </a:p>
        </p:txBody>
      </p:sp>
      <p:sp>
        <p:nvSpPr>
          <p:cNvPr id="51" name="CuadroTexto 50"/>
          <p:cNvSpPr txBox="1"/>
          <p:nvPr/>
        </p:nvSpPr>
        <p:spPr>
          <a:xfrm>
            <a:off x="9082232" y="5330991"/>
            <a:ext cx="3042666" cy="307777"/>
          </a:xfrm>
          <a:prstGeom prst="rect">
            <a:avLst/>
          </a:prstGeom>
          <a:solidFill>
            <a:schemeClr val="accent2">
              <a:lumMod val="50000"/>
            </a:schemeClr>
          </a:solidFill>
        </p:spPr>
        <p:txBody>
          <a:bodyPr wrap="square" rtlCol="0">
            <a:spAutoFit/>
          </a:bodyPr>
          <a:lstStyle>
            <a:defPPr>
              <a:defRPr lang="es-CO"/>
            </a:defPPr>
            <a:lvl1pPr algn="just">
              <a:defRPr sz="1400">
                <a:solidFill>
                  <a:srgbClr val="542708"/>
                </a:solidFill>
                <a:latin typeface="Franklin Gothic Book" panose="020B0503020102020204" pitchFamily="34" charset="0"/>
              </a:defRPr>
            </a:lvl1pPr>
          </a:lstStyle>
          <a:p>
            <a:pPr algn="l"/>
            <a:r>
              <a:rPr lang="es-CO" dirty="0" smtClean="0">
                <a:solidFill>
                  <a:schemeClr val="bg1"/>
                </a:solidFill>
              </a:rPr>
              <a:t>Tótem para la práctica mindfulness</a:t>
            </a:r>
            <a:endParaRPr lang="es-CO" dirty="0">
              <a:solidFill>
                <a:schemeClr val="bg1"/>
              </a:solidFill>
            </a:endParaRPr>
          </a:p>
        </p:txBody>
      </p:sp>
      <p:sp>
        <p:nvSpPr>
          <p:cNvPr id="52" name="CuadroTexto 51"/>
          <p:cNvSpPr txBox="1"/>
          <p:nvPr/>
        </p:nvSpPr>
        <p:spPr>
          <a:xfrm>
            <a:off x="9082232" y="5846535"/>
            <a:ext cx="3042666" cy="307777"/>
          </a:xfrm>
          <a:prstGeom prst="rect">
            <a:avLst/>
          </a:prstGeom>
          <a:solidFill>
            <a:schemeClr val="accent2">
              <a:lumMod val="50000"/>
            </a:schemeClr>
          </a:solidFill>
        </p:spPr>
        <p:txBody>
          <a:bodyPr wrap="square" rtlCol="0">
            <a:spAutoFit/>
          </a:bodyPr>
          <a:lstStyle>
            <a:defPPr>
              <a:defRPr lang="es-CO"/>
            </a:defPPr>
            <a:lvl1pPr algn="just">
              <a:defRPr sz="1400">
                <a:solidFill>
                  <a:srgbClr val="542708"/>
                </a:solidFill>
                <a:latin typeface="Franklin Gothic Book" panose="020B0503020102020204" pitchFamily="34" charset="0"/>
              </a:defRPr>
            </a:lvl1pPr>
          </a:lstStyle>
          <a:p>
            <a:pPr algn="l"/>
            <a:r>
              <a:rPr lang="es-CO" dirty="0" smtClean="0">
                <a:solidFill>
                  <a:schemeClr val="bg1"/>
                </a:solidFill>
              </a:rPr>
              <a:t>Vehículo para universo virtual</a:t>
            </a:r>
            <a:endParaRPr lang="es-CO" dirty="0">
              <a:solidFill>
                <a:schemeClr val="bg1"/>
              </a:solidFill>
            </a:endParaRPr>
          </a:p>
        </p:txBody>
      </p:sp>
      <p:sp>
        <p:nvSpPr>
          <p:cNvPr id="53" name="Rectángulo 52"/>
          <p:cNvSpPr/>
          <p:nvPr/>
        </p:nvSpPr>
        <p:spPr>
          <a:xfrm>
            <a:off x="8577905" y="5167114"/>
            <a:ext cx="665557" cy="584775"/>
          </a:xfrm>
          <a:prstGeom prst="rect">
            <a:avLst/>
          </a:prstGeom>
          <a:noFill/>
        </p:spPr>
        <p:txBody>
          <a:bodyPr wrap="square" rtlCol="0">
            <a:spAutoFit/>
          </a:bodyPr>
          <a:lstStyle/>
          <a:p>
            <a:pPr algn="ctr"/>
            <a:r>
              <a:rPr lang="es-CO" sz="3200" b="1" dirty="0" smtClean="0">
                <a:solidFill>
                  <a:srgbClr val="542708"/>
                </a:solidFill>
              </a:rPr>
              <a:t>2</a:t>
            </a:r>
            <a:endParaRPr lang="es-CO" sz="3200" b="1" dirty="0">
              <a:solidFill>
                <a:srgbClr val="542708"/>
              </a:solidFill>
            </a:endParaRPr>
          </a:p>
        </p:txBody>
      </p:sp>
      <p:sp>
        <p:nvSpPr>
          <p:cNvPr id="54" name="Rectángulo 53"/>
          <p:cNvSpPr/>
          <p:nvPr/>
        </p:nvSpPr>
        <p:spPr>
          <a:xfrm>
            <a:off x="8570650" y="5696889"/>
            <a:ext cx="665557" cy="584775"/>
          </a:xfrm>
          <a:prstGeom prst="rect">
            <a:avLst/>
          </a:prstGeom>
          <a:noFill/>
        </p:spPr>
        <p:txBody>
          <a:bodyPr wrap="square" rtlCol="0">
            <a:spAutoFit/>
          </a:bodyPr>
          <a:lstStyle/>
          <a:p>
            <a:pPr algn="ctr"/>
            <a:r>
              <a:rPr lang="es-CO" sz="3200" b="1" dirty="0" smtClean="0">
                <a:solidFill>
                  <a:srgbClr val="542708"/>
                </a:solidFill>
              </a:rPr>
              <a:t>3</a:t>
            </a:r>
            <a:endParaRPr lang="es-CO" sz="3200" b="1" dirty="0">
              <a:solidFill>
                <a:srgbClr val="542708"/>
              </a:solidFill>
            </a:endParaRPr>
          </a:p>
        </p:txBody>
      </p:sp>
      <p:cxnSp>
        <p:nvCxnSpPr>
          <p:cNvPr id="55" name="Conector recto 54"/>
          <p:cNvCxnSpPr>
            <a:stCxn id="10" idx="3"/>
          </p:cNvCxnSpPr>
          <p:nvPr/>
        </p:nvCxnSpPr>
        <p:spPr>
          <a:xfrm flipV="1">
            <a:off x="3209037" y="1743330"/>
            <a:ext cx="1612978" cy="372142"/>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Conector recto 57"/>
          <p:cNvCxnSpPr/>
          <p:nvPr/>
        </p:nvCxnSpPr>
        <p:spPr>
          <a:xfrm flipV="1">
            <a:off x="5691121" y="2014551"/>
            <a:ext cx="828416" cy="738228"/>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flipH="1" flipV="1">
            <a:off x="8200141" y="2135305"/>
            <a:ext cx="1021550" cy="732566"/>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751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33420" y="-10756"/>
            <a:ext cx="12225420" cy="6868756"/>
          </a:xfrm>
          <a:prstGeom prst="rect">
            <a:avLst/>
          </a:prstGeom>
          <a:solidFill>
            <a:schemeClr val="accent2">
              <a:lumMod val="20000"/>
              <a:lumOff val="80000"/>
            </a:schemeClr>
          </a:solidFill>
          <a:ln>
            <a:noFill/>
          </a:ln>
        </p:spPr>
      </p:pic>
      <p:sp>
        <p:nvSpPr>
          <p:cNvPr id="44" name="Redondear rectángulo de esquina diagonal 43"/>
          <p:cNvSpPr/>
          <p:nvPr/>
        </p:nvSpPr>
        <p:spPr>
          <a:xfrm>
            <a:off x="5022376" y="27296"/>
            <a:ext cx="7083188" cy="2893325"/>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29100" y="-186127"/>
            <a:ext cx="4113965" cy="2165685"/>
          </a:xfrm>
          <a:prstGeom prst="rect">
            <a:avLst/>
          </a:prstGeom>
        </p:spPr>
      </p:pic>
      <p:sp>
        <p:nvSpPr>
          <p:cNvPr id="6" name="CuadroTexto 5"/>
          <p:cNvSpPr txBox="1"/>
          <p:nvPr/>
        </p:nvSpPr>
        <p:spPr>
          <a:xfrm>
            <a:off x="433404" y="705357"/>
            <a:ext cx="1814495" cy="923330"/>
          </a:xfrm>
          <a:prstGeom prst="rect">
            <a:avLst/>
          </a:prstGeom>
          <a:noFill/>
        </p:spPr>
        <p:txBody>
          <a:bodyPr wrap="square" rtlCol="0">
            <a:spAutoFit/>
          </a:bodyPr>
          <a:lstStyle/>
          <a:p>
            <a:pPr algn="ctr"/>
            <a:r>
              <a:rPr lang="es-CO" b="1" dirty="0" smtClean="0">
                <a:solidFill>
                  <a:srgbClr val="77370B"/>
                </a:solidFill>
                <a:latin typeface="Franklin Gothic Book" panose="020B0503020102020204" pitchFamily="34" charset="0"/>
              </a:rPr>
              <a:t>RESPIRA</a:t>
            </a:r>
          </a:p>
          <a:p>
            <a:pPr algn="ctr"/>
            <a:endParaRPr lang="es-CO" b="1" dirty="0">
              <a:solidFill>
                <a:srgbClr val="77370B"/>
              </a:solidFill>
              <a:latin typeface="Franklin Gothic Book" panose="020B0503020102020204" pitchFamily="34" charset="0"/>
            </a:endParaRPr>
          </a:p>
          <a:p>
            <a:pPr algn="ctr"/>
            <a:r>
              <a:rPr lang="es-CO" b="1" dirty="0" smtClean="0">
                <a:solidFill>
                  <a:srgbClr val="77370B"/>
                </a:solidFill>
                <a:latin typeface="Franklin Gothic Book" panose="020B0503020102020204" pitchFamily="34" charset="0"/>
              </a:rPr>
              <a:t>MEDIOS</a:t>
            </a:r>
            <a:endParaRPr lang="es-CO" b="1" dirty="0">
              <a:solidFill>
                <a:srgbClr val="77370B"/>
              </a:solidFill>
              <a:latin typeface="Franklin Gothic Book" panose="020B0503020102020204" pitchFamily="34" charset="0"/>
            </a:endParaRPr>
          </a:p>
        </p:txBody>
      </p:sp>
      <p:sp>
        <p:nvSpPr>
          <p:cNvPr id="2" name="CuadroTexto 1"/>
          <p:cNvSpPr txBox="1"/>
          <p:nvPr/>
        </p:nvSpPr>
        <p:spPr>
          <a:xfrm>
            <a:off x="0" y="2543980"/>
            <a:ext cx="2200004" cy="307777"/>
          </a:xfrm>
          <a:prstGeom prst="rect">
            <a:avLst/>
          </a:prstGeom>
          <a:noFill/>
        </p:spPr>
        <p:txBody>
          <a:bodyPr wrap="square" rtlCol="0">
            <a:spAutoFit/>
          </a:bodyPr>
          <a:lstStyle/>
          <a:p>
            <a:r>
              <a:rPr lang="es-CO" sz="1400" b="1" dirty="0" smtClean="0">
                <a:solidFill>
                  <a:srgbClr val="542708"/>
                </a:solidFill>
                <a:latin typeface="Franklin Gothic Book" panose="020B0503020102020204" pitchFamily="34" charset="0"/>
              </a:rPr>
              <a:t>NUESTROS EMBAJADORES</a:t>
            </a:r>
            <a:endParaRPr lang="es-CO" sz="1400" b="1" dirty="0">
              <a:solidFill>
                <a:srgbClr val="542708"/>
              </a:solidFill>
              <a:latin typeface="Franklin Gothic Book" panose="020B0503020102020204" pitchFamily="34" charset="0"/>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068" y="2854806"/>
            <a:ext cx="1556013" cy="612433"/>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48" y="3541879"/>
            <a:ext cx="2585156" cy="1454150"/>
          </a:xfrm>
          <a:prstGeom prst="rect">
            <a:avLst/>
          </a:prstGeom>
        </p:spPr>
      </p:pic>
      <p:sp>
        <p:nvSpPr>
          <p:cNvPr id="9" name="Rectángulo 8"/>
          <p:cNvSpPr/>
          <p:nvPr/>
        </p:nvSpPr>
        <p:spPr>
          <a:xfrm>
            <a:off x="133148" y="3522827"/>
            <a:ext cx="2616200" cy="14986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p:cNvSpPr txBox="1"/>
          <p:nvPr/>
        </p:nvSpPr>
        <p:spPr>
          <a:xfrm>
            <a:off x="2805854" y="3119799"/>
            <a:ext cx="1549400" cy="369332"/>
          </a:xfrm>
          <a:prstGeom prst="rect">
            <a:avLst/>
          </a:prstGeom>
          <a:noFill/>
        </p:spPr>
        <p:txBody>
          <a:bodyPr wrap="square" rtlCol="0">
            <a:spAutoFit/>
          </a:bodyPr>
          <a:lstStyle/>
          <a:p>
            <a:r>
              <a:rPr lang="es-CO" b="1" dirty="0" smtClean="0">
                <a:solidFill>
                  <a:srgbClr val="542708"/>
                </a:solidFill>
                <a:latin typeface="Franklin Gothic Book" panose="020B0503020102020204" pitchFamily="34" charset="0"/>
              </a:rPr>
              <a:t>Sorprenderán </a:t>
            </a:r>
            <a:endParaRPr lang="es-CO" b="1" dirty="0">
              <a:solidFill>
                <a:srgbClr val="542708"/>
              </a:solidFill>
              <a:latin typeface="Franklin Gothic Book" panose="020B0503020102020204" pitchFamily="34" charset="0"/>
            </a:endParaRPr>
          </a:p>
        </p:txBody>
      </p:sp>
      <p:sp>
        <p:nvSpPr>
          <p:cNvPr id="12" name="CuadroTexto 11"/>
          <p:cNvSpPr txBox="1"/>
          <p:nvPr/>
        </p:nvSpPr>
        <p:spPr>
          <a:xfrm>
            <a:off x="5073842" y="0"/>
            <a:ext cx="2991984" cy="338554"/>
          </a:xfrm>
          <a:prstGeom prst="rect">
            <a:avLst/>
          </a:prstGeom>
          <a:solidFill>
            <a:srgbClr val="478D00"/>
          </a:solidFill>
        </p:spPr>
        <p:txBody>
          <a:bodyPr wrap="square" rtlCol="0">
            <a:spAutoFit/>
          </a:bodyPr>
          <a:lstStyle/>
          <a:p>
            <a:pPr algn="ctr"/>
            <a:r>
              <a:rPr lang="es-CO" sz="1600" b="1" dirty="0" smtClean="0">
                <a:solidFill>
                  <a:schemeClr val="bg1"/>
                </a:solidFill>
                <a:latin typeface="Franklin Gothic Book" panose="020B0503020102020204" pitchFamily="34" charset="0"/>
              </a:rPr>
              <a:t>Medios de comunicación</a:t>
            </a:r>
            <a:endParaRPr lang="es-CO" sz="1600" b="1" dirty="0">
              <a:solidFill>
                <a:schemeClr val="bg1"/>
              </a:solidFill>
              <a:latin typeface="Franklin Gothic Book" panose="020B0503020102020204" pitchFamily="34" charset="0"/>
            </a:endParaRPr>
          </a:p>
        </p:txBody>
      </p:sp>
      <p:sp>
        <p:nvSpPr>
          <p:cNvPr id="14" name="CuadroTexto 13"/>
          <p:cNvSpPr txBox="1"/>
          <p:nvPr/>
        </p:nvSpPr>
        <p:spPr>
          <a:xfrm>
            <a:off x="7810405" y="3424071"/>
            <a:ext cx="1549400" cy="369332"/>
          </a:xfrm>
          <a:prstGeom prst="rect">
            <a:avLst/>
          </a:prstGeom>
          <a:noFill/>
        </p:spPr>
        <p:txBody>
          <a:bodyPr wrap="square" rtlCol="0">
            <a:spAutoFit/>
          </a:bodyPr>
          <a:lstStyle/>
          <a:p>
            <a:r>
              <a:rPr lang="es-CO" b="1" dirty="0" smtClean="0">
                <a:solidFill>
                  <a:srgbClr val="542708"/>
                </a:solidFill>
                <a:latin typeface="Franklin Gothic Book" panose="020B0503020102020204" pitchFamily="34" charset="0"/>
              </a:rPr>
              <a:t>Logrando así </a:t>
            </a:r>
            <a:endParaRPr lang="es-CO" b="1" dirty="0">
              <a:solidFill>
                <a:srgbClr val="542708"/>
              </a:solidFill>
              <a:latin typeface="Franklin Gothic Book" panose="020B0503020102020204" pitchFamily="34" charset="0"/>
            </a:endParaRPr>
          </a:p>
        </p:txBody>
      </p:sp>
      <p:pic>
        <p:nvPicPr>
          <p:cNvPr id="17" name="Imagen 16"/>
          <p:cNvPicPr>
            <a:picLocks noChangeAspect="1"/>
          </p:cNvPicPr>
          <p:nvPr/>
        </p:nvPicPr>
        <p:blipFill>
          <a:blip r:embed="rId7" cstate="print">
            <a:extLst>
              <a:ext uri="{BEBA8EAE-BF5A-486C-A8C5-ECC9F3942E4B}">
                <a14:imgProps xmlns:a14="http://schemas.microsoft.com/office/drawing/2010/main">
                  <a14:imgLayer r:embed="rId8">
                    <a14:imgEffect>
                      <a14:backgroundRemoval t="3595" b="96272" l="2530" r="96538">
                        <a14:foregroundMark x1="19174" y1="9720" x2="41811" y2="28362"/>
                        <a14:foregroundMark x1="47137" y1="16378" x2="55526" y2="19973"/>
                        <a14:foregroundMark x1="60852" y1="15712" x2="83755" y2="32623"/>
                        <a14:foregroundMark x1="82823" y1="38748" x2="91212" y2="42743"/>
                        <a14:foregroundMark x1="78162" y1="50599" x2="89214" y2="75632"/>
                        <a14:foregroundMark x1="68842" y1="88682" x2="78429" y2="79095"/>
                        <a14:foregroundMark x1="14780" y1="83755" x2="23835" y2="70306"/>
                        <a14:foregroundMark x1="8522" y1="60586" x2="20240" y2="36618"/>
                        <a14:foregroundMark x1="43409" y1="52597" x2="56458" y2="43276"/>
                        <a14:foregroundMark x1="65779" y1="26365" x2="71105" y2="20639"/>
                        <a14:foregroundMark x1="12517" y1="72703" x2="15446" y2="74301"/>
                        <a14:foregroundMark x1="55260" y1="23036" x2="52863" y2="19973"/>
                        <a14:foregroundMark x1="90146" y1="39680" x2="91478" y2="36618"/>
                      </a14:backgroundRemoval>
                    </a14:imgEffect>
                  </a14:imgLayer>
                </a14:imgProps>
              </a:ext>
              <a:ext uri="{28A0092B-C50C-407E-A947-70E740481C1C}">
                <a14:useLocalDpi xmlns:a14="http://schemas.microsoft.com/office/drawing/2010/main" val="0"/>
              </a:ext>
            </a:extLst>
          </a:blip>
          <a:stretch>
            <a:fillRect/>
          </a:stretch>
        </p:blipFill>
        <p:spPr>
          <a:xfrm>
            <a:off x="9811607" y="4467381"/>
            <a:ext cx="1802674" cy="1802674"/>
          </a:xfrm>
          <a:prstGeom prst="rect">
            <a:avLst/>
          </a:prstGeom>
        </p:spPr>
      </p:pic>
      <p:pic>
        <p:nvPicPr>
          <p:cNvPr id="18" name="Imagen 17"/>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5726" r="94807"/>
                    </a14:imgEffect>
                  </a14:imgLayer>
                </a14:imgProps>
              </a:ext>
              <a:ext uri="{28A0092B-C50C-407E-A947-70E740481C1C}">
                <a14:useLocalDpi xmlns:a14="http://schemas.microsoft.com/office/drawing/2010/main" val="0"/>
              </a:ext>
            </a:extLst>
          </a:blip>
          <a:stretch>
            <a:fillRect/>
          </a:stretch>
        </p:blipFill>
        <p:spPr>
          <a:xfrm>
            <a:off x="8336119" y="4705416"/>
            <a:ext cx="1186107" cy="1186107"/>
          </a:xfrm>
          <a:prstGeom prst="rect">
            <a:avLst/>
          </a:prstGeom>
        </p:spPr>
      </p:pic>
      <p:pic>
        <p:nvPicPr>
          <p:cNvPr id="20" name="Imagen 19"/>
          <p:cNvPicPr>
            <a:picLocks noChangeAspect="1"/>
          </p:cNvPicPr>
          <p:nvPr/>
        </p:nvPicPr>
        <p:blipFill>
          <a:blip r:embed="rId11" cstate="print">
            <a:extLst>
              <a:ext uri="{BEBA8EAE-BF5A-486C-A8C5-ECC9F3942E4B}">
                <a14:imgProps xmlns:a14="http://schemas.microsoft.com/office/drawing/2010/main">
                  <a14:imgLayer r:embed="rId12">
                    <a14:imgEffect>
                      <a14:backgroundRemoval t="0" b="97555" l="4488" r="100000">
                        <a14:foregroundMark x1="13780" y1="52024" x2="64728" y2="12563"/>
                        <a14:foregroundMark x1="8344" y1="49073" x2="56890" y2="10455"/>
                        <a14:foregroundMark x1="56574" y1="10034" x2="93173" y2="32799"/>
                        <a14:foregroundMark x1="92920" y1="29933" x2="56321" y2="7926"/>
                        <a14:foregroundMark x1="34893" y1="86088" x2="10430" y2="64081"/>
                        <a14:foregroundMark x1="31669" y1="84654" x2="6764" y2="61383"/>
                        <a14:foregroundMark x1="7080" y1="50422" x2="13021" y2="43255"/>
                        <a14:backgroundMark x1="31100" y1="82884" x2="35398" y2="88786"/>
                        <a14:backgroundMark x1="7080" y1="29005" x2="60746" y2="675"/>
                        <a14:backgroundMark x1="57396" y1="4890" x2="99115" y2="29427"/>
                        <a14:backgroundMark x1="67320" y1="70826" x2="72503" y2="66358"/>
                        <a14:backgroundMark x1="17952" y1="73272" x2="11378" y2="66695"/>
                        <a14:backgroundMark x1="57712" y1="6998" x2="67320" y2="13069"/>
                      </a14:backgroundRemoval>
                    </a14:imgEffect>
                  </a14:imgLayer>
                </a14:imgProps>
              </a:ext>
              <a:ext uri="{28A0092B-C50C-407E-A947-70E740481C1C}">
                <a14:useLocalDpi xmlns:a14="http://schemas.microsoft.com/office/drawing/2010/main" val="0"/>
              </a:ext>
            </a:extLst>
          </a:blip>
          <a:stretch>
            <a:fillRect/>
          </a:stretch>
        </p:blipFill>
        <p:spPr>
          <a:xfrm>
            <a:off x="4972106" y="734762"/>
            <a:ext cx="951024" cy="712967"/>
          </a:xfrm>
          <a:prstGeom prst="rect">
            <a:avLst/>
          </a:prstGeom>
        </p:spPr>
      </p:pic>
      <p:sp>
        <p:nvSpPr>
          <p:cNvPr id="21" name="CuadroTexto 20"/>
          <p:cNvSpPr txBox="1"/>
          <p:nvPr/>
        </p:nvSpPr>
        <p:spPr>
          <a:xfrm>
            <a:off x="2808471" y="3682228"/>
            <a:ext cx="1859782" cy="1169551"/>
          </a:xfrm>
          <a:prstGeom prst="rect">
            <a:avLst/>
          </a:prstGeom>
          <a:noFill/>
        </p:spPr>
        <p:txBody>
          <a:bodyPr wrap="square" rtlCol="0">
            <a:spAutoFit/>
          </a:bodyPr>
          <a:lstStyle/>
          <a:p>
            <a:pPr algn="just"/>
            <a:r>
              <a:rPr lang="es-CO" sz="1000" dirty="0" smtClean="0">
                <a:solidFill>
                  <a:srgbClr val="542708"/>
                </a:solidFill>
                <a:latin typeface="Franklin Gothic Book" panose="020B0503020102020204" pitchFamily="34" charset="0"/>
              </a:rPr>
              <a:t>Invitaremos a los medios a través de nuestros embajadores para que nos cedan un espacio de consciencia y que se conviertan en embajadores de este programa.</a:t>
            </a:r>
            <a:endParaRPr lang="es-CO" sz="1000" dirty="0">
              <a:solidFill>
                <a:srgbClr val="542708"/>
              </a:solidFill>
              <a:latin typeface="Franklin Gothic Book" panose="020B0503020102020204" pitchFamily="34" charset="0"/>
            </a:endParaRPr>
          </a:p>
        </p:txBody>
      </p:sp>
      <p:sp>
        <p:nvSpPr>
          <p:cNvPr id="22" name="CuadroTexto 21"/>
          <p:cNvSpPr txBox="1"/>
          <p:nvPr/>
        </p:nvSpPr>
        <p:spPr>
          <a:xfrm>
            <a:off x="5868872" y="471507"/>
            <a:ext cx="1238864" cy="1277273"/>
          </a:xfrm>
          <a:prstGeom prst="rect">
            <a:avLst/>
          </a:prstGeom>
          <a:noFill/>
        </p:spPr>
        <p:txBody>
          <a:bodyPr wrap="square" rtlCol="0">
            <a:spAutoFit/>
          </a:bodyPr>
          <a:lstStyle/>
          <a:p>
            <a:r>
              <a:rPr lang="es-CO" sz="1100" b="1" dirty="0" smtClean="0">
                <a:solidFill>
                  <a:srgbClr val="542708"/>
                </a:solidFill>
                <a:latin typeface="Franklin Gothic Book" panose="020B0503020102020204" pitchFamily="34" charset="0"/>
              </a:rPr>
              <a:t>Diarios como:</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El tiempo </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El Espectador</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El Colombiano</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El país</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Portafolio</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La república</a:t>
            </a:r>
            <a:endParaRPr lang="es-CO" sz="1100" dirty="0">
              <a:solidFill>
                <a:srgbClr val="542708"/>
              </a:solidFill>
              <a:latin typeface="Franklin Gothic Book" panose="020B0503020102020204" pitchFamily="34" charset="0"/>
            </a:endParaRPr>
          </a:p>
        </p:txBody>
      </p:sp>
      <p:pic>
        <p:nvPicPr>
          <p:cNvPr id="23" name="Imagen 22"/>
          <p:cNvPicPr>
            <a:picLocks noChangeAspect="1"/>
          </p:cNvPicPr>
          <p:nvPr/>
        </p:nvPicPr>
        <p:blipFill>
          <a:blip r:embed="rId13" cstate="print">
            <a:extLst>
              <a:ext uri="{BEBA8EAE-BF5A-486C-A8C5-ECC9F3942E4B}">
                <a14:imgProps xmlns:a14="http://schemas.microsoft.com/office/drawing/2010/main">
                  <a14:imgLayer r:embed="rId14">
                    <a14:imgEffect>
                      <a14:backgroundRemoval t="3053" b="90000" l="11375" r="89951">
                        <a14:foregroundMark x1="42428" y1="18015" x2="34682" y2="6260"/>
                        <a14:foregroundMark x1="47383" y1="41145" x2="61340" y2="43130"/>
                        <a14:foregroundMark x1="46685" y1="43130" x2="60363" y2="45725"/>
                      </a14:backgroundRemoval>
                    </a14:imgEffect>
                  </a14:imgLayer>
                </a14:imgProps>
              </a:ext>
              <a:ext uri="{28A0092B-C50C-407E-A947-70E740481C1C}">
                <a14:useLocalDpi xmlns:a14="http://schemas.microsoft.com/office/drawing/2010/main" val="0"/>
              </a:ext>
            </a:extLst>
          </a:blip>
          <a:stretch>
            <a:fillRect/>
          </a:stretch>
        </p:blipFill>
        <p:spPr>
          <a:xfrm>
            <a:off x="4960570" y="1809634"/>
            <a:ext cx="1078771" cy="986176"/>
          </a:xfrm>
          <a:prstGeom prst="rect">
            <a:avLst/>
          </a:prstGeom>
        </p:spPr>
      </p:pic>
      <p:sp>
        <p:nvSpPr>
          <p:cNvPr id="24" name="CuadroTexto 23"/>
          <p:cNvSpPr txBox="1"/>
          <p:nvPr/>
        </p:nvSpPr>
        <p:spPr>
          <a:xfrm>
            <a:off x="5885232" y="1798605"/>
            <a:ext cx="1238864" cy="1107996"/>
          </a:xfrm>
          <a:prstGeom prst="rect">
            <a:avLst/>
          </a:prstGeom>
          <a:noFill/>
        </p:spPr>
        <p:txBody>
          <a:bodyPr wrap="square" rtlCol="0">
            <a:spAutoFit/>
          </a:bodyPr>
          <a:lstStyle/>
          <a:p>
            <a:r>
              <a:rPr lang="es-CO" sz="1100" b="1" dirty="0" smtClean="0">
                <a:solidFill>
                  <a:srgbClr val="542708"/>
                </a:solidFill>
                <a:latin typeface="Franklin Gothic Book" panose="020B0503020102020204" pitchFamily="34" charset="0"/>
              </a:rPr>
              <a:t>Emisoras como:</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Caracol Básica</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W Radio</a:t>
            </a:r>
          </a:p>
          <a:p>
            <a:pPr marL="171450" indent="-171450">
              <a:buFont typeface="Arial" panose="020B0604020202020204" pitchFamily="34" charset="0"/>
              <a:buChar char="•"/>
            </a:pPr>
            <a:r>
              <a:rPr lang="es-CO" sz="1100" dirty="0" err="1" smtClean="0">
                <a:solidFill>
                  <a:srgbClr val="542708"/>
                </a:solidFill>
                <a:latin typeface="Franklin Gothic Book" panose="020B0503020102020204" pitchFamily="34" charset="0"/>
              </a:rPr>
              <a:t>Blu</a:t>
            </a:r>
            <a:r>
              <a:rPr lang="es-CO" sz="1100" dirty="0" smtClean="0">
                <a:solidFill>
                  <a:srgbClr val="542708"/>
                </a:solidFill>
                <a:latin typeface="Franklin Gothic Book" panose="020B0503020102020204" pitchFamily="34" charset="0"/>
              </a:rPr>
              <a:t> Radio</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RCN Básica</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La FM</a:t>
            </a:r>
          </a:p>
        </p:txBody>
      </p:sp>
      <p:pic>
        <p:nvPicPr>
          <p:cNvPr id="26" name="Imagen 2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701" b="82421" l="5598" r="81963">
                        <a14:foregroundMark x1="30339" y1="11565" x2="78784" y2="47186"/>
                        <a14:foregroundMark x1="35314" y1="8790" x2="57775" y2="22359"/>
                        <a14:foregroundMark x1="52592" y1="16423" x2="39876" y2="5243"/>
                        <a14:foregroundMark x1="58051" y1="69931" x2="81479" y2="47726"/>
                        <a14:foregroundMark x1="13407" y1="39167" x2="5943" y2="28527"/>
                        <a14:foregroundMark x1="7256" y1="33385" x2="5598" y2="28527"/>
                      </a14:backgroundRemoval>
                    </a14:imgEffect>
                  </a14:imgLayer>
                </a14:imgProps>
              </a:ext>
              <a:ext uri="{28A0092B-C50C-407E-A947-70E740481C1C}">
                <a14:useLocalDpi xmlns:a14="http://schemas.microsoft.com/office/drawing/2010/main" val="0"/>
              </a:ext>
            </a:extLst>
          </a:blip>
          <a:srcRect l="5748" t="1687" r="17508" b="15865"/>
          <a:stretch/>
        </p:blipFill>
        <p:spPr>
          <a:xfrm>
            <a:off x="9710277" y="1918849"/>
            <a:ext cx="848032" cy="816623"/>
          </a:xfrm>
          <a:prstGeom prst="rect">
            <a:avLst/>
          </a:prstGeom>
        </p:spPr>
      </p:pic>
      <p:sp>
        <p:nvSpPr>
          <p:cNvPr id="27" name="CuadroTexto 26"/>
          <p:cNvSpPr txBox="1"/>
          <p:nvPr/>
        </p:nvSpPr>
        <p:spPr>
          <a:xfrm>
            <a:off x="10666102" y="1723632"/>
            <a:ext cx="1238864" cy="1446550"/>
          </a:xfrm>
          <a:prstGeom prst="rect">
            <a:avLst/>
          </a:prstGeom>
          <a:noFill/>
        </p:spPr>
        <p:txBody>
          <a:bodyPr wrap="square" rtlCol="0">
            <a:spAutoFit/>
          </a:bodyPr>
          <a:lstStyle/>
          <a:p>
            <a:r>
              <a:rPr lang="es-CO" sz="1100" b="1" dirty="0" smtClean="0">
                <a:solidFill>
                  <a:srgbClr val="542708"/>
                </a:solidFill>
                <a:latin typeface="Franklin Gothic Book" panose="020B0503020102020204" pitchFamily="34" charset="0"/>
              </a:rPr>
              <a:t>Revistas:</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Semana</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Dinero</a:t>
            </a:r>
          </a:p>
          <a:p>
            <a:pPr marL="171450" indent="-171450">
              <a:buFont typeface="Arial" panose="020B0604020202020204" pitchFamily="34" charset="0"/>
              <a:buChar char="•"/>
            </a:pPr>
            <a:r>
              <a:rPr lang="es-CO" sz="1100" dirty="0" err="1" smtClean="0">
                <a:solidFill>
                  <a:srgbClr val="542708"/>
                </a:solidFill>
                <a:latin typeface="Franklin Gothic Book" panose="020B0503020102020204" pitchFamily="34" charset="0"/>
              </a:rPr>
              <a:t>Diners</a:t>
            </a:r>
            <a:endParaRPr lang="es-CO" sz="1100" dirty="0" smtClean="0">
              <a:solidFill>
                <a:srgbClr val="542708"/>
              </a:solidFill>
              <a:latin typeface="Franklin Gothic Book" panose="020B0503020102020204" pitchFamily="34" charset="0"/>
            </a:endParaRP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Caras</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Fucsia</a:t>
            </a:r>
          </a:p>
          <a:p>
            <a:pPr marL="171450" indent="-171450">
              <a:buFont typeface="Arial" panose="020B0604020202020204" pitchFamily="34" charset="0"/>
              <a:buChar char="•"/>
            </a:pPr>
            <a:endParaRPr lang="es-CO" sz="1100" dirty="0" smtClean="0">
              <a:solidFill>
                <a:srgbClr val="542708"/>
              </a:solidFill>
              <a:latin typeface="Franklin Gothic Book" panose="020B0503020102020204" pitchFamily="34" charset="0"/>
            </a:endParaRPr>
          </a:p>
          <a:p>
            <a:endParaRPr lang="es-CO" sz="1100" dirty="0" smtClean="0">
              <a:solidFill>
                <a:srgbClr val="542708"/>
              </a:solidFill>
              <a:latin typeface="Franklin Gothic Book" panose="020B0503020102020204" pitchFamily="34" charset="0"/>
            </a:endParaRPr>
          </a:p>
        </p:txBody>
      </p:sp>
      <p:pic>
        <p:nvPicPr>
          <p:cNvPr id="28" name="Imagen 27"/>
          <p:cNvPicPr>
            <a:picLocks noChangeAspect="1"/>
          </p:cNvPicPr>
          <p:nvPr/>
        </p:nvPicPr>
        <p:blipFill>
          <a:blip r:embed="rId17" cstate="print">
            <a:extLst>
              <a:ext uri="{BEBA8EAE-BF5A-486C-A8C5-ECC9F3942E4B}">
                <a14:imgProps xmlns:a14="http://schemas.microsoft.com/office/drawing/2010/main">
                  <a14:imgLayer r:embed="rId18">
                    <a14:imgEffect>
                      <a14:backgroundRemoval t="4179" b="89950" l="9950" r="91244">
                        <a14:foregroundMark x1="25572" y1="62985" x2="74925" y2="26070"/>
                        <a14:foregroundMark x1="51741" y1="71841" x2="50746" y2="11045"/>
                        <a14:foregroundMark x1="23682" y1="61692" x2="76219" y2="60995"/>
                        <a14:foregroundMark x1="76915" y1="62289" x2="23682" y2="26368"/>
                        <a14:foregroundMark x1="25970" y1="56119" x2="66468" y2="10348"/>
                        <a14:foregroundMark x1="34129" y1="10348" x2="73632" y2="56418"/>
                        <a14:foregroundMark x1="21393" y1="38507" x2="77910" y2="41095"/>
                        <a14:foregroundMark x1="32438" y1="21791" x2="70348" y2="22488"/>
                        <a14:foregroundMark x1="30547" y1="30647" x2="60199" y2="29950"/>
                        <a14:foregroundMark x1="48159" y1="12040" x2="65771" y2="13035"/>
                      </a14:backgroundRemoval>
                    </a14:imgEffect>
                  </a14:imgLayer>
                </a14:imgProps>
              </a:ext>
              <a:ext uri="{28A0092B-C50C-407E-A947-70E740481C1C}">
                <a14:useLocalDpi xmlns:a14="http://schemas.microsoft.com/office/drawing/2010/main" val="0"/>
              </a:ext>
            </a:extLst>
          </a:blip>
          <a:stretch>
            <a:fillRect/>
          </a:stretch>
        </p:blipFill>
        <p:spPr>
          <a:xfrm>
            <a:off x="7273774" y="324503"/>
            <a:ext cx="1156420" cy="1156420"/>
          </a:xfrm>
          <a:prstGeom prst="rect">
            <a:avLst/>
          </a:prstGeom>
        </p:spPr>
      </p:pic>
      <p:sp>
        <p:nvSpPr>
          <p:cNvPr id="30" name="CuadroTexto 29"/>
          <p:cNvSpPr txBox="1"/>
          <p:nvPr/>
        </p:nvSpPr>
        <p:spPr>
          <a:xfrm>
            <a:off x="8271824" y="188510"/>
            <a:ext cx="3920176" cy="1446550"/>
          </a:xfrm>
          <a:prstGeom prst="rect">
            <a:avLst/>
          </a:prstGeom>
          <a:noFill/>
        </p:spPr>
        <p:txBody>
          <a:bodyPr wrap="square" rtlCol="0">
            <a:spAutoFit/>
          </a:bodyPr>
          <a:lstStyle/>
          <a:p>
            <a:r>
              <a:rPr lang="es-CO" sz="1100" b="1" dirty="0" err="1" smtClean="0">
                <a:solidFill>
                  <a:srgbClr val="542708"/>
                </a:solidFill>
                <a:latin typeface="Franklin Gothic Book" panose="020B0503020102020204" pitchFamily="34" charset="0"/>
              </a:rPr>
              <a:t>Influenciadores</a:t>
            </a:r>
            <a:endParaRPr lang="es-CO" sz="1100" b="1" dirty="0" smtClean="0">
              <a:solidFill>
                <a:srgbClr val="542708"/>
              </a:solidFill>
              <a:latin typeface="Franklin Gothic Book" panose="020B0503020102020204" pitchFamily="34" charset="0"/>
            </a:endParaRPr>
          </a:p>
          <a:p>
            <a:pPr marL="285750" indent="-285750">
              <a:buFont typeface="Arial" panose="020B0604020202020204" pitchFamily="34" charset="0"/>
              <a:buChar char="•"/>
            </a:pPr>
            <a:r>
              <a:rPr lang="es-CO" sz="1100" dirty="0" smtClean="0">
                <a:solidFill>
                  <a:srgbClr val="542708"/>
                </a:solidFill>
                <a:latin typeface="Franklin Gothic Book" panose="020B0503020102020204" pitchFamily="34" charset="0"/>
              </a:rPr>
              <a:t>Humoristas: Julian Arango, Antonio </a:t>
            </a:r>
            <a:r>
              <a:rPr lang="es-CO" sz="1100" dirty="0" err="1" smtClean="0">
                <a:solidFill>
                  <a:srgbClr val="542708"/>
                </a:solidFill>
                <a:latin typeface="Franklin Gothic Book" panose="020B0503020102020204" pitchFamily="34" charset="0"/>
              </a:rPr>
              <a:t>Sanint</a:t>
            </a:r>
            <a:r>
              <a:rPr lang="es-CO" sz="1100" dirty="0" smtClean="0">
                <a:solidFill>
                  <a:srgbClr val="542708"/>
                </a:solidFill>
                <a:latin typeface="Franklin Gothic Book" panose="020B0503020102020204" pitchFamily="34" charset="0"/>
              </a:rPr>
              <a:t>, Andres </a:t>
            </a:r>
            <a:r>
              <a:rPr lang="es-CO" sz="1100" dirty="0" err="1" smtClean="0">
                <a:solidFill>
                  <a:srgbClr val="542708"/>
                </a:solidFill>
                <a:latin typeface="Franklin Gothic Book" panose="020B0503020102020204" pitchFamily="34" charset="0"/>
              </a:rPr>
              <a:t>lopéz</a:t>
            </a:r>
            <a:r>
              <a:rPr lang="es-CO" sz="1100" dirty="0" smtClean="0">
                <a:solidFill>
                  <a:srgbClr val="542708"/>
                </a:solidFill>
                <a:latin typeface="Franklin Gothic Book" panose="020B0503020102020204" pitchFamily="34" charset="0"/>
              </a:rPr>
              <a:t> </a:t>
            </a:r>
          </a:p>
          <a:p>
            <a:pPr marL="285750" indent="-285750">
              <a:buFont typeface="Arial" panose="020B0604020202020204" pitchFamily="34" charset="0"/>
              <a:buChar char="•"/>
            </a:pPr>
            <a:r>
              <a:rPr lang="es-CO" sz="1100" dirty="0" smtClean="0">
                <a:solidFill>
                  <a:srgbClr val="542708"/>
                </a:solidFill>
                <a:latin typeface="Franklin Gothic Book" panose="020B0503020102020204" pitchFamily="34" charset="0"/>
              </a:rPr>
              <a:t>Daniel Samper, Alter Eddie portal se lo explico con plastilina</a:t>
            </a:r>
          </a:p>
          <a:p>
            <a:pPr marL="285750" indent="-285750">
              <a:buFont typeface="Arial" panose="020B0604020202020204" pitchFamily="34" charset="0"/>
              <a:buChar char="•"/>
            </a:pPr>
            <a:r>
              <a:rPr lang="es-CO" sz="1100" dirty="0" smtClean="0">
                <a:solidFill>
                  <a:srgbClr val="542708"/>
                </a:solidFill>
                <a:latin typeface="Franklin Gothic Book" panose="020B0503020102020204" pitchFamily="34" charset="0"/>
              </a:rPr>
              <a:t>Buscando así que se conviertan en embajadores del programa y a través de su arte creen un material para todos sus seguidores</a:t>
            </a:r>
          </a:p>
          <a:p>
            <a:pPr marL="285750" indent="-285750">
              <a:buFont typeface="Arial" panose="020B0604020202020204" pitchFamily="34" charset="0"/>
              <a:buChar char="•"/>
            </a:pPr>
            <a:endParaRPr lang="es-CO" sz="1100" b="1" dirty="0">
              <a:solidFill>
                <a:srgbClr val="542708"/>
              </a:solidFill>
              <a:latin typeface="Franklin Gothic Book" panose="020B0503020102020204" pitchFamily="34" charset="0"/>
            </a:endParaRPr>
          </a:p>
        </p:txBody>
      </p:sp>
      <p:pic>
        <p:nvPicPr>
          <p:cNvPr id="31" name="Imagen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41948" y="4835646"/>
            <a:ext cx="1783080" cy="1018032"/>
          </a:xfrm>
          <a:prstGeom prst="rect">
            <a:avLst/>
          </a:prstGeom>
        </p:spPr>
      </p:pic>
      <p:pic>
        <p:nvPicPr>
          <p:cNvPr id="32" name="Imagen 31"/>
          <p:cNvPicPr>
            <a:picLocks noChangeAspect="1"/>
          </p:cNvPicPr>
          <p:nvPr/>
        </p:nvPicPr>
        <p:blipFill>
          <a:blip r:embed="rId20" cstate="print">
            <a:extLst>
              <a:ext uri="{BEBA8EAE-BF5A-486C-A8C5-ECC9F3942E4B}">
                <a14:imgProps xmlns:a14="http://schemas.microsoft.com/office/drawing/2010/main">
                  <a14:imgLayer r:embed="rId21">
                    <a14:imgEffect>
                      <a14:backgroundRemoval t="87" b="97054" l="8114" r="91657">
                        <a14:foregroundMark x1="52800" y1="40208" x2="69600" y2="1820"/>
                        <a14:foregroundMark x1="44914" y1="41681" x2="12914" y2="6932"/>
                      </a14:backgroundRemoval>
                    </a14:imgEffect>
                  </a14:imgLayer>
                </a14:imgProps>
              </a:ext>
              <a:ext uri="{28A0092B-C50C-407E-A947-70E740481C1C}">
                <a14:useLocalDpi xmlns:a14="http://schemas.microsoft.com/office/drawing/2010/main" val="0"/>
              </a:ext>
            </a:extLst>
          </a:blip>
          <a:stretch>
            <a:fillRect/>
          </a:stretch>
        </p:blipFill>
        <p:spPr>
          <a:xfrm>
            <a:off x="7375911" y="1891557"/>
            <a:ext cx="635326" cy="837693"/>
          </a:xfrm>
          <a:prstGeom prst="rect">
            <a:avLst/>
          </a:prstGeom>
        </p:spPr>
      </p:pic>
      <p:sp>
        <p:nvSpPr>
          <p:cNvPr id="33" name="CuadroTexto 32"/>
          <p:cNvSpPr txBox="1"/>
          <p:nvPr/>
        </p:nvSpPr>
        <p:spPr>
          <a:xfrm>
            <a:off x="8016021" y="1817461"/>
            <a:ext cx="1937889" cy="1107996"/>
          </a:xfrm>
          <a:prstGeom prst="rect">
            <a:avLst/>
          </a:prstGeom>
          <a:noFill/>
        </p:spPr>
        <p:txBody>
          <a:bodyPr wrap="square" rtlCol="0">
            <a:spAutoFit/>
          </a:bodyPr>
          <a:lstStyle/>
          <a:p>
            <a:r>
              <a:rPr lang="es-CO" sz="1100" b="1" dirty="0" smtClean="0">
                <a:solidFill>
                  <a:srgbClr val="542708"/>
                </a:solidFill>
                <a:latin typeface="Franklin Gothic Book" panose="020B0503020102020204" pitchFamily="34" charset="0"/>
              </a:rPr>
              <a:t>TV Regional y Local:</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City Tv</a:t>
            </a:r>
          </a:p>
          <a:p>
            <a:pPr marL="171450" indent="-171450">
              <a:buFont typeface="Arial" panose="020B0604020202020204" pitchFamily="34" charset="0"/>
              <a:buChar char="•"/>
            </a:pPr>
            <a:r>
              <a:rPr lang="es-CO" sz="1100" dirty="0" err="1" smtClean="0">
                <a:solidFill>
                  <a:srgbClr val="542708"/>
                </a:solidFill>
                <a:latin typeface="Franklin Gothic Book" panose="020B0503020102020204" pitchFamily="34" charset="0"/>
              </a:rPr>
              <a:t>Telepacifico</a:t>
            </a:r>
            <a:endParaRPr lang="es-CO" sz="1100" dirty="0" smtClean="0">
              <a:solidFill>
                <a:srgbClr val="542708"/>
              </a:solidFill>
              <a:latin typeface="Franklin Gothic Book" panose="020B0503020102020204" pitchFamily="34" charset="0"/>
            </a:endParaRPr>
          </a:p>
          <a:p>
            <a:pPr marL="171450" indent="-171450">
              <a:buFont typeface="Arial" panose="020B0604020202020204" pitchFamily="34" charset="0"/>
              <a:buChar char="•"/>
            </a:pPr>
            <a:r>
              <a:rPr lang="es-CO" sz="1100" dirty="0" err="1" smtClean="0">
                <a:solidFill>
                  <a:srgbClr val="542708"/>
                </a:solidFill>
                <a:latin typeface="Franklin Gothic Book" panose="020B0503020102020204" pitchFamily="34" charset="0"/>
              </a:rPr>
              <a:t>Teleantioquia</a:t>
            </a:r>
            <a:r>
              <a:rPr lang="es-CO" sz="1100" dirty="0" smtClean="0">
                <a:solidFill>
                  <a:srgbClr val="542708"/>
                </a:solidFill>
                <a:latin typeface="Franklin Gothic Book" panose="020B0503020102020204" pitchFamily="34" charset="0"/>
              </a:rPr>
              <a:t> </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Señal Colombia</a:t>
            </a:r>
          </a:p>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Canal 13 </a:t>
            </a:r>
          </a:p>
        </p:txBody>
      </p:sp>
      <p:sp>
        <p:nvSpPr>
          <p:cNvPr id="35" name="Abrir llave 34"/>
          <p:cNvSpPr/>
          <p:nvPr/>
        </p:nvSpPr>
        <p:spPr>
          <a:xfrm rot="16200000">
            <a:off x="8236925" y="-580532"/>
            <a:ext cx="585853" cy="7124134"/>
          </a:xfrm>
          <a:prstGeom prst="leftBrace">
            <a:avLst/>
          </a:prstGeom>
          <a:ln w="38100">
            <a:solidFill>
              <a:srgbClr val="478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36" name="CuadroTexto 35"/>
          <p:cNvSpPr txBox="1"/>
          <p:nvPr/>
        </p:nvSpPr>
        <p:spPr>
          <a:xfrm>
            <a:off x="5096870" y="3738350"/>
            <a:ext cx="6686549" cy="830997"/>
          </a:xfrm>
          <a:prstGeom prst="rect">
            <a:avLst/>
          </a:prstGeom>
          <a:noFill/>
        </p:spPr>
        <p:txBody>
          <a:bodyPr wrap="square" rtlCol="0">
            <a:spAutoFit/>
          </a:bodyPr>
          <a:lstStyle/>
          <a:p>
            <a:pPr algn="ctr"/>
            <a:r>
              <a:rPr lang="es-CO" sz="1200" dirty="0" smtClean="0">
                <a:solidFill>
                  <a:srgbClr val="542708"/>
                </a:solidFill>
                <a:latin typeface="Franklin Gothic Book" panose="020B0503020102020204" pitchFamily="34" charset="0"/>
              </a:rPr>
              <a:t>Generar un </a:t>
            </a:r>
            <a:r>
              <a:rPr lang="es-CO" sz="1200" dirty="0" err="1" smtClean="0">
                <a:solidFill>
                  <a:srgbClr val="542708"/>
                </a:solidFill>
                <a:latin typeface="Franklin Gothic Book" panose="020B0503020102020204" pitchFamily="34" charset="0"/>
              </a:rPr>
              <a:t>Buzz</a:t>
            </a:r>
            <a:r>
              <a:rPr lang="es-CO" sz="1200" dirty="0" smtClean="0">
                <a:solidFill>
                  <a:srgbClr val="542708"/>
                </a:solidFill>
                <a:latin typeface="Franklin Gothic Book" panose="020B0503020102020204" pitchFamily="34" charset="0"/>
              </a:rPr>
              <a:t> alrededor del </a:t>
            </a:r>
            <a:r>
              <a:rPr lang="es-CO" sz="1200" dirty="0" err="1" smtClean="0">
                <a:solidFill>
                  <a:srgbClr val="542708"/>
                </a:solidFill>
                <a:latin typeface="Franklin Gothic Book" panose="020B0503020102020204" pitchFamily="34" charset="0"/>
              </a:rPr>
              <a:t>mindfulness</a:t>
            </a:r>
            <a:r>
              <a:rPr lang="es-CO" sz="1200" dirty="0" smtClean="0">
                <a:solidFill>
                  <a:srgbClr val="542708"/>
                </a:solidFill>
                <a:latin typeface="Franklin Gothic Book" panose="020B0503020102020204" pitchFamily="34" charset="0"/>
              </a:rPr>
              <a:t>, el programa Respira en Educación y el #MIESPACIODECONSCIENCIA, a </a:t>
            </a:r>
            <a:r>
              <a:rPr lang="es-CO" sz="1200" dirty="0" err="1" smtClean="0">
                <a:solidFill>
                  <a:srgbClr val="542708"/>
                </a:solidFill>
                <a:latin typeface="Franklin Gothic Book" panose="020B0503020102020204" pitchFamily="34" charset="0"/>
              </a:rPr>
              <a:t>tráves</a:t>
            </a:r>
            <a:r>
              <a:rPr lang="es-CO" sz="1200" dirty="0" smtClean="0">
                <a:solidFill>
                  <a:srgbClr val="542708"/>
                </a:solidFill>
                <a:latin typeface="Franklin Gothic Book" panose="020B0503020102020204" pitchFamily="34" charset="0"/>
              </a:rPr>
              <a:t> de notas, menciones y entrevistas generadas por la experiencia vivida de los medios con nuestros embajadores.</a:t>
            </a:r>
          </a:p>
          <a:p>
            <a:pPr algn="ctr"/>
            <a:r>
              <a:rPr lang="es-CO" sz="1200" dirty="0" smtClean="0">
                <a:solidFill>
                  <a:srgbClr val="542708"/>
                </a:solidFill>
                <a:latin typeface="Franklin Gothic Book" panose="020B0503020102020204" pitchFamily="34" charset="0"/>
              </a:rPr>
              <a:t>Alcanzando y conectando así a empresarios e inversionistas privados</a:t>
            </a:r>
            <a:endParaRPr lang="es-CO" sz="1200" dirty="0">
              <a:solidFill>
                <a:srgbClr val="542708"/>
              </a:solidFill>
              <a:latin typeface="Franklin Gothic Book" panose="020B0503020102020204" pitchFamily="34" charset="0"/>
            </a:endParaRPr>
          </a:p>
        </p:txBody>
      </p:sp>
      <p:pic>
        <p:nvPicPr>
          <p:cNvPr id="38" name="Imagen 3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39558" y="5041718"/>
            <a:ext cx="772606" cy="315598"/>
          </a:xfrm>
          <a:prstGeom prst="rect">
            <a:avLst/>
          </a:prstGeom>
        </p:spPr>
      </p:pic>
      <p:sp>
        <p:nvSpPr>
          <p:cNvPr id="39" name="Rectángulo 38"/>
          <p:cNvSpPr/>
          <p:nvPr/>
        </p:nvSpPr>
        <p:spPr>
          <a:xfrm>
            <a:off x="-95536" y="5513696"/>
            <a:ext cx="5363572" cy="13443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p:cNvSpPr txBox="1"/>
          <p:nvPr/>
        </p:nvSpPr>
        <p:spPr>
          <a:xfrm>
            <a:off x="0" y="5546867"/>
            <a:ext cx="2247900" cy="369332"/>
          </a:xfrm>
          <a:prstGeom prst="rect">
            <a:avLst/>
          </a:prstGeom>
          <a:noFill/>
        </p:spPr>
        <p:txBody>
          <a:bodyPr wrap="square" rtlCol="0">
            <a:spAutoFit/>
          </a:bodyPr>
          <a:lstStyle/>
          <a:p>
            <a:r>
              <a:rPr lang="es-CO" b="1" dirty="0" smtClean="0">
                <a:solidFill>
                  <a:srgbClr val="542708"/>
                </a:solidFill>
                <a:latin typeface="Franklin Gothic Book" panose="020B0503020102020204" pitchFamily="34" charset="0"/>
              </a:rPr>
              <a:t>En nuestras Redes </a:t>
            </a:r>
            <a:endParaRPr lang="es-CO" b="1" dirty="0">
              <a:solidFill>
                <a:srgbClr val="542708"/>
              </a:solidFill>
              <a:latin typeface="Franklin Gothic Book" panose="020B0503020102020204" pitchFamily="34" charset="0"/>
            </a:endParaRPr>
          </a:p>
        </p:txBody>
      </p:sp>
      <p:sp>
        <p:nvSpPr>
          <p:cNvPr id="40" name="CuadroTexto 39"/>
          <p:cNvSpPr txBox="1"/>
          <p:nvPr/>
        </p:nvSpPr>
        <p:spPr>
          <a:xfrm>
            <a:off x="-95534" y="5895833"/>
            <a:ext cx="5540991" cy="430887"/>
          </a:xfrm>
          <a:prstGeom prst="rect">
            <a:avLst/>
          </a:prstGeom>
          <a:noFill/>
        </p:spPr>
        <p:txBody>
          <a:bodyPr wrap="square" rtlCol="0">
            <a:spAutoFit/>
          </a:bodyPr>
          <a:lstStyle/>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Generaremos videos y cortas entrevistas a periodistas sobre la experiencia y compromiso con el programa al adquirir el </a:t>
            </a:r>
            <a:r>
              <a:rPr lang="es-CO" sz="1100" dirty="0" err="1" smtClean="0">
                <a:solidFill>
                  <a:srgbClr val="542708"/>
                </a:solidFill>
                <a:latin typeface="Franklin Gothic Book" panose="020B0503020102020204" pitchFamily="34" charset="0"/>
              </a:rPr>
              <a:t>Totem</a:t>
            </a:r>
            <a:r>
              <a:rPr lang="es-CO" sz="1100" dirty="0" smtClean="0">
                <a:solidFill>
                  <a:srgbClr val="542708"/>
                </a:solidFill>
                <a:latin typeface="Franklin Gothic Book" panose="020B0503020102020204" pitchFamily="34" charset="0"/>
              </a:rPr>
              <a:t> del autocontrol</a:t>
            </a:r>
            <a:endParaRPr lang="es-CO" sz="1100" dirty="0">
              <a:solidFill>
                <a:srgbClr val="542708"/>
              </a:solidFill>
              <a:latin typeface="Franklin Gothic Book" panose="020B0503020102020204" pitchFamily="34" charset="0"/>
            </a:endParaRPr>
          </a:p>
        </p:txBody>
      </p:sp>
      <p:sp>
        <p:nvSpPr>
          <p:cNvPr id="41" name="CuadroTexto 40"/>
          <p:cNvSpPr txBox="1"/>
          <p:nvPr/>
        </p:nvSpPr>
        <p:spPr>
          <a:xfrm>
            <a:off x="-109182" y="6293893"/>
            <a:ext cx="5502323" cy="430887"/>
          </a:xfrm>
          <a:prstGeom prst="rect">
            <a:avLst/>
          </a:prstGeom>
          <a:noFill/>
        </p:spPr>
        <p:txBody>
          <a:bodyPr wrap="square" rtlCol="0">
            <a:spAutoFit/>
          </a:bodyPr>
          <a:lstStyle/>
          <a:p>
            <a:pPr marL="171450" indent="-171450">
              <a:buFont typeface="Arial" panose="020B0604020202020204" pitchFamily="34" charset="0"/>
              <a:buChar char="•"/>
            </a:pPr>
            <a:r>
              <a:rPr lang="es-CO" sz="1100" dirty="0" smtClean="0">
                <a:solidFill>
                  <a:srgbClr val="542708"/>
                </a:solidFill>
                <a:latin typeface="Franklin Gothic Book" panose="020B0503020102020204" pitchFamily="34" charset="0"/>
              </a:rPr>
              <a:t>Todos los medios recibirán una mención especial en nuestras redes sociales y harán parte del  Wall de embajadores de Respira En Educación.</a:t>
            </a:r>
            <a:endParaRPr lang="es-CO" sz="1100" dirty="0">
              <a:solidFill>
                <a:srgbClr val="542708"/>
              </a:solidFill>
              <a:latin typeface="Franklin Gothic Book" panose="020B0503020102020204" pitchFamily="34" charset="0"/>
            </a:endParaRPr>
          </a:p>
        </p:txBody>
      </p:sp>
      <p:sp>
        <p:nvSpPr>
          <p:cNvPr id="42" name="Llamada rectangular redondeada 41"/>
          <p:cNvSpPr/>
          <p:nvPr/>
        </p:nvSpPr>
        <p:spPr>
          <a:xfrm>
            <a:off x="2483892" y="464024"/>
            <a:ext cx="2033517" cy="1842447"/>
          </a:xfrm>
          <a:prstGeom prst="wedgeRoundRectCallout">
            <a:avLst>
              <a:gd name="adj1" fmla="val 80133"/>
              <a:gd name="adj2" fmla="val -5972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CuadroTexto 24"/>
          <p:cNvSpPr txBox="1"/>
          <p:nvPr/>
        </p:nvSpPr>
        <p:spPr>
          <a:xfrm>
            <a:off x="2698317" y="522724"/>
            <a:ext cx="1637847" cy="430887"/>
          </a:xfrm>
          <a:prstGeom prst="rect">
            <a:avLst/>
          </a:prstGeom>
          <a:noFill/>
        </p:spPr>
        <p:txBody>
          <a:bodyPr wrap="square" rtlCol="0">
            <a:spAutoFit/>
          </a:bodyPr>
          <a:lstStyle/>
          <a:p>
            <a:pPr algn="ctr"/>
            <a:r>
              <a:rPr lang="es-CO" sz="1100" b="1" dirty="0">
                <a:solidFill>
                  <a:srgbClr val="542708"/>
                </a:solidFill>
                <a:latin typeface="Franklin Gothic Book" panose="020B0503020102020204" pitchFamily="34" charset="0"/>
              </a:rPr>
              <a:t>¿</a:t>
            </a:r>
            <a:r>
              <a:rPr lang="es-CO" sz="1100" b="1" dirty="0" smtClean="0">
                <a:solidFill>
                  <a:srgbClr val="542708"/>
                </a:solidFill>
                <a:latin typeface="Franklin Gothic Book" panose="020B0503020102020204" pitchFamily="34" charset="0"/>
              </a:rPr>
              <a:t>Qué pasará en la visita a medios?</a:t>
            </a:r>
          </a:p>
        </p:txBody>
      </p:sp>
      <p:sp>
        <p:nvSpPr>
          <p:cNvPr id="34" name="CuadroTexto 33"/>
          <p:cNvSpPr txBox="1"/>
          <p:nvPr/>
        </p:nvSpPr>
        <p:spPr>
          <a:xfrm>
            <a:off x="2580279" y="887958"/>
            <a:ext cx="1857375" cy="1384995"/>
          </a:xfrm>
          <a:prstGeom prst="rect">
            <a:avLst/>
          </a:prstGeom>
          <a:noFill/>
        </p:spPr>
        <p:txBody>
          <a:bodyPr wrap="square" rtlCol="0">
            <a:spAutoFit/>
          </a:bodyPr>
          <a:lstStyle/>
          <a:p>
            <a:pPr algn="just"/>
            <a:r>
              <a:rPr lang="es-CO" sz="1050" dirty="0" smtClean="0">
                <a:solidFill>
                  <a:srgbClr val="542708"/>
                </a:solidFill>
                <a:latin typeface="Franklin Gothic Book" panose="020B0503020102020204" pitchFamily="34" charset="0"/>
              </a:rPr>
              <a:t>Nuestros embajadores darán a periodistas, locutores ,redactores y presentadores un sesión </a:t>
            </a:r>
            <a:r>
              <a:rPr lang="es-CO" sz="1050" dirty="0" err="1" smtClean="0">
                <a:solidFill>
                  <a:srgbClr val="542708"/>
                </a:solidFill>
                <a:latin typeface="Franklin Gothic Book" panose="020B0503020102020204" pitchFamily="34" charset="0"/>
              </a:rPr>
              <a:t>mindfulness</a:t>
            </a:r>
            <a:r>
              <a:rPr lang="es-CO" sz="1050" dirty="0" smtClean="0">
                <a:solidFill>
                  <a:srgbClr val="542708"/>
                </a:solidFill>
                <a:latin typeface="Franklin Gothic Book" panose="020B0503020102020204" pitchFamily="34" charset="0"/>
              </a:rPr>
              <a:t> a través del Lobo  y contarán a partir de su experiencia la importancia de este programa en sus vidas.</a:t>
            </a:r>
            <a:endParaRPr lang="es-CO" sz="1050" dirty="0">
              <a:solidFill>
                <a:srgbClr val="542708"/>
              </a:solidFill>
              <a:latin typeface="Franklin Gothic Book" panose="020B0503020102020204" pitchFamily="34" charset="0"/>
            </a:endParaRPr>
          </a:p>
        </p:txBody>
      </p:sp>
      <p:pic>
        <p:nvPicPr>
          <p:cNvPr id="43" name="Imagen 42"/>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22266" b="36523" l="73584" r="99219"/>
                    </a14:imgEffect>
                  </a14:imgLayer>
                </a14:imgProps>
              </a:ext>
              <a:ext uri="{28A0092B-C50C-407E-A947-70E740481C1C}">
                <a14:useLocalDpi xmlns:a14="http://schemas.microsoft.com/office/drawing/2010/main" val="0"/>
              </a:ext>
            </a:extLst>
          </a:blip>
          <a:srcRect l="72583" t="20499" b="61597"/>
          <a:stretch/>
        </p:blipFill>
        <p:spPr>
          <a:xfrm rot="16688937">
            <a:off x="3164822" y="2576415"/>
            <a:ext cx="788612" cy="514974"/>
          </a:xfrm>
          <a:prstGeom prst="rect">
            <a:avLst/>
          </a:prstGeom>
        </p:spPr>
      </p:pic>
    </p:spTree>
    <p:extLst>
      <p:ext uri="{BB962C8B-B14F-4D97-AF65-F5344CB8AC3E}">
        <p14:creationId xmlns:p14="http://schemas.microsoft.com/office/powerpoint/2010/main" val="1329615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0"/>
            <a:ext cx="12225420" cy="6868756"/>
          </a:xfrm>
          <a:prstGeom prst="rect">
            <a:avLst/>
          </a:prstGeom>
          <a:noFill/>
          <a:ln>
            <a:noFill/>
          </a:ln>
        </p:spPr>
      </p:pic>
      <p:pic>
        <p:nvPicPr>
          <p:cNvPr id="3" name="Imagen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75594" y="-217123"/>
            <a:ext cx="4113965" cy="2165685"/>
          </a:xfrm>
          <a:prstGeom prst="rect">
            <a:avLst/>
          </a:prstGeom>
        </p:spPr>
      </p:pic>
      <p:sp>
        <p:nvSpPr>
          <p:cNvPr id="6" name="CuadroTexto 5"/>
          <p:cNvSpPr txBox="1"/>
          <p:nvPr/>
        </p:nvSpPr>
        <p:spPr>
          <a:xfrm>
            <a:off x="391946" y="764121"/>
            <a:ext cx="1814495" cy="830997"/>
          </a:xfrm>
          <a:prstGeom prst="rect">
            <a:avLst/>
          </a:prstGeom>
          <a:noFill/>
        </p:spPr>
        <p:txBody>
          <a:bodyPr wrap="square" rtlCol="0">
            <a:spAutoFit/>
          </a:bodyPr>
          <a:lstStyle/>
          <a:p>
            <a:pPr algn="ctr"/>
            <a:r>
              <a:rPr lang="es-CO" sz="2400" b="1" dirty="0" smtClean="0">
                <a:solidFill>
                  <a:srgbClr val="77370B"/>
                </a:solidFill>
                <a:latin typeface="Franklin Gothic Book" panose="020B0503020102020204" pitchFamily="34" charset="0"/>
              </a:rPr>
              <a:t>RESPIRA</a:t>
            </a:r>
          </a:p>
          <a:p>
            <a:pPr algn="ctr"/>
            <a:r>
              <a:rPr lang="es-CO" sz="2400" b="1" dirty="0" smtClean="0">
                <a:solidFill>
                  <a:srgbClr val="77370B"/>
                </a:solidFill>
                <a:latin typeface="Franklin Gothic Book" panose="020B0503020102020204" pitchFamily="34" charset="0"/>
              </a:rPr>
              <a:t>EMPRESAS</a:t>
            </a:r>
            <a:endParaRPr lang="es-CO" sz="2400" b="1" dirty="0">
              <a:solidFill>
                <a:srgbClr val="77370B"/>
              </a:solidFill>
              <a:latin typeface="Franklin Gothic Book" panose="020B0503020102020204" pitchFamily="34" charset="0"/>
            </a:endParaRPr>
          </a:p>
        </p:txBody>
      </p:sp>
      <p:pic>
        <p:nvPicPr>
          <p:cNvPr id="13" name="Imagen 12"/>
          <p:cNvPicPr>
            <a:picLocks noChangeAspect="1"/>
          </p:cNvPicPr>
          <p:nvPr/>
        </p:nvPicPr>
        <p:blipFill>
          <a:blip r:embed="rId5"/>
          <a:stretch>
            <a:fillRect/>
          </a:stretch>
        </p:blipFill>
        <p:spPr>
          <a:xfrm>
            <a:off x="7792976" y="5271325"/>
            <a:ext cx="1239373" cy="1240979"/>
          </a:xfrm>
          <a:prstGeom prst="rect">
            <a:avLst/>
          </a:prstGeom>
        </p:spPr>
      </p:pic>
      <p:sp>
        <p:nvSpPr>
          <p:cNvPr id="22" name="Rectángulo 21"/>
          <p:cNvSpPr/>
          <p:nvPr/>
        </p:nvSpPr>
        <p:spPr>
          <a:xfrm>
            <a:off x="7521789" y="4624848"/>
            <a:ext cx="1726284" cy="646331"/>
          </a:xfrm>
          <a:prstGeom prst="rect">
            <a:avLst/>
          </a:prstGeom>
        </p:spPr>
        <p:txBody>
          <a:bodyPr wrap="square">
            <a:spAutoFit/>
          </a:bodyPr>
          <a:lstStyle/>
          <a:p>
            <a:pPr algn="ctr"/>
            <a:r>
              <a:rPr lang="es-CO" b="1" dirty="0" smtClean="0">
                <a:solidFill>
                  <a:schemeClr val="accent2">
                    <a:lumMod val="50000"/>
                  </a:schemeClr>
                </a:solidFill>
                <a:latin typeface="Franklin Gothic Book" panose="020B0503020102020204" pitchFamily="34" charset="0"/>
              </a:rPr>
              <a:t>Realidad aumentada</a:t>
            </a:r>
            <a:endParaRPr lang="es-CO" b="1" dirty="0">
              <a:solidFill>
                <a:schemeClr val="accent2">
                  <a:lumMod val="50000"/>
                </a:schemeClr>
              </a:solidFill>
            </a:endParaRPr>
          </a:p>
        </p:txBody>
      </p:sp>
      <p:pic>
        <p:nvPicPr>
          <p:cNvPr id="24" name="Imagen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39" b="98876" l="40080" r="61119"/>
                    </a14:imgEffect>
                  </a14:imgLayer>
                </a14:imgProps>
              </a:ext>
              <a:ext uri="{28A0092B-C50C-407E-A947-70E740481C1C}">
                <a14:useLocalDpi xmlns:a14="http://schemas.microsoft.com/office/drawing/2010/main" val="0"/>
              </a:ext>
            </a:extLst>
          </a:blip>
          <a:srcRect l="38974" r="38433"/>
          <a:stretch/>
        </p:blipFill>
        <p:spPr>
          <a:xfrm>
            <a:off x="93426" y="2791794"/>
            <a:ext cx="1165576" cy="3667676"/>
          </a:xfrm>
          <a:prstGeom prst="rect">
            <a:avLst/>
          </a:prstGeom>
        </p:spPr>
      </p:pic>
      <p:sp>
        <p:nvSpPr>
          <p:cNvPr id="25" name="Llamada de nube 24"/>
          <p:cNvSpPr/>
          <p:nvPr/>
        </p:nvSpPr>
        <p:spPr>
          <a:xfrm>
            <a:off x="914400" y="1874940"/>
            <a:ext cx="1173480" cy="1203019"/>
          </a:xfrm>
          <a:prstGeom prst="cloudCallout">
            <a:avLst>
              <a:gd name="adj1" fmla="val -33820"/>
              <a:gd name="adj2" fmla="val 80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3" name="Imagen 22"/>
          <p:cNvPicPr>
            <a:picLocks noChangeAspect="1"/>
          </p:cNvPicPr>
          <p:nvPr/>
        </p:nvPicPr>
        <p:blipFill rotWithShape="1">
          <a:blip r:embed="rId8" cstate="print">
            <a:extLst>
              <a:ext uri="{28A0092B-C50C-407E-A947-70E740481C1C}">
                <a14:useLocalDpi xmlns:a14="http://schemas.microsoft.com/office/drawing/2010/main" val="0"/>
              </a:ext>
            </a:extLst>
          </a:blip>
          <a:srcRect l="41760" t="42370"/>
          <a:stretch/>
        </p:blipFill>
        <p:spPr>
          <a:xfrm>
            <a:off x="1118486" y="2070312"/>
            <a:ext cx="755476" cy="747558"/>
          </a:xfrm>
          <a:prstGeom prst="ellipse">
            <a:avLst/>
          </a:prstGeom>
        </p:spPr>
      </p:pic>
      <p:pic>
        <p:nvPicPr>
          <p:cNvPr id="26" name="Imagen 2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009" b="91086" l="38927" r="59593"/>
                    </a14:imgEffect>
                  </a14:imgLayer>
                </a14:imgProps>
              </a:ext>
              <a:ext uri="{28A0092B-C50C-407E-A947-70E740481C1C}">
                <a14:useLocalDpi xmlns:a14="http://schemas.microsoft.com/office/drawing/2010/main" val="0"/>
              </a:ext>
            </a:extLst>
          </a:blip>
          <a:srcRect l="38223" t="56526" r="39767" b="7695"/>
          <a:stretch/>
        </p:blipFill>
        <p:spPr>
          <a:xfrm flipH="1">
            <a:off x="2958752" y="4506380"/>
            <a:ext cx="1497055" cy="2068814"/>
          </a:xfrm>
          <a:prstGeom prst="rect">
            <a:avLst/>
          </a:prstGeom>
        </p:spPr>
      </p:pic>
      <p:pic>
        <p:nvPicPr>
          <p:cNvPr id="28" name="Imagen 27"/>
          <p:cNvPicPr>
            <a:picLocks noChangeAspect="1"/>
          </p:cNvPicPr>
          <p:nvPr/>
        </p:nvPicPr>
        <p:blipFill rotWithShape="1">
          <a:blip r:embed="rId11"/>
          <a:srcRect b="16206"/>
          <a:stretch/>
        </p:blipFill>
        <p:spPr>
          <a:xfrm>
            <a:off x="7998637" y="4165601"/>
            <a:ext cx="3199418" cy="2685142"/>
          </a:xfrm>
          <a:prstGeom prst="rect">
            <a:avLst/>
          </a:prstGeom>
        </p:spPr>
      </p:pic>
      <p:cxnSp>
        <p:nvCxnSpPr>
          <p:cNvPr id="31" name="Conector recto 30"/>
          <p:cNvCxnSpPr/>
          <p:nvPr/>
        </p:nvCxnSpPr>
        <p:spPr>
          <a:xfrm flipV="1">
            <a:off x="1956585" y="406400"/>
            <a:ext cx="1821277" cy="1821277"/>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33" name="Imagen 32"/>
          <p:cNvPicPr>
            <a:picLocks noChangeAspect="1"/>
          </p:cNvPicPr>
          <p:nvPr/>
        </p:nvPicPr>
        <p:blipFill rotWithShape="1">
          <a:blip r:embed="rId12" cstate="print">
            <a:extLst>
              <a:ext uri="{BEBA8EAE-BF5A-486C-A8C5-ECC9F3942E4B}">
                <a14:imgProps xmlns:a14="http://schemas.microsoft.com/office/drawing/2010/main">
                  <a14:imgLayer r:embed="rId7">
                    <a14:imgEffect>
                      <a14:backgroundRemoval t="3184" b="97846" l="3329" r="34487"/>
                    </a14:imgEffect>
                  </a14:imgLayer>
                </a14:imgProps>
              </a:ext>
              <a:ext uri="{28A0092B-C50C-407E-A947-70E740481C1C}">
                <a14:useLocalDpi xmlns:a14="http://schemas.microsoft.com/office/drawing/2010/main" val="0"/>
              </a:ext>
            </a:extLst>
          </a:blip>
          <a:srcRect l="3738" r="65724"/>
          <a:stretch/>
        </p:blipFill>
        <p:spPr>
          <a:xfrm>
            <a:off x="2127804" y="2780298"/>
            <a:ext cx="1575448" cy="3667676"/>
          </a:xfrm>
          <a:prstGeom prst="rect">
            <a:avLst/>
          </a:prstGeom>
        </p:spPr>
      </p:pic>
      <p:pic>
        <p:nvPicPr>
          <p:cNvPr id="35" name="Imagen 34"/>
          <p:cNvPicPr>
            <a:picLocks noChangeAspect="1"/>
          </p:cNvPicPr>
          <p:nvPr/>
        </p:nvPicPr>
        <p:blipFill rotWithShape="1">
          <a:blip r:embed="rId13" cstate="print">
            <a:extLst>
              <a:ext uri="{BEBA8EAE-BF5A-486C-A8C5-ECC9F3942E4B}">
                <a14:imgProps xmlns:a14="http://schemas.microsoft.com/office/drawing/2010/main">
                  <a14:imgLayer r:embed="rId7">
                    <a14:imgEffect>
                      <a14:backgroundRemoval t="3371" b="97753" l="71172" r="97337"/>
                    </a14:imgEffect>
                  </a14:imgLayer>
                </a14:imgProps>
              </a:ext>
              <a:ext uri="{28A0092B-C50C-407E-A947-70E740481C1C}">
                <a14:useLocalDpi xmlns:a14="http://schemas.microsoft.com/office/drawing/2010/main" val="0"/>
              </a:ext>
            </a:extLst>
          </a:blip>
          <a:srcRect l="70276" r="1420"/>
          <a:stretch/>
        </p:blipFill>
        <p:spPr>
          <a:xfrm>
            <a:off x="6124704" y="2785665"/>
            <a:ext cx="1460172" cy="3667676"/>
          </a:xfrm>
          <a:prstGeom prst="rect">
            <a:avLst/>
          </a:prstGeom>
        </p:spPr>
      </p:pic>
      <p:sp>
        <p:nvSpPr>
          <p:cNvPr id="38" name="Llamada rectangular redondeada 37"/>
          <p:cNvSpPr/>
          <p:nvPr/>
        </p:nvSpPr>
        <p:spPr>
          <a:xfrm>
            <a:off x="3800470" y="3594517"/>
            <a:ext cx="1178451" cy="789562"/>
          </a:xfrm>
          <a:prstGeom prst="wedgeRoundRectCallout">
            <a:avLst>
              <a:gd name="adj1" fmla="val -37807"/>
              <a:gd name="adj2" fmla="val 7818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p:cNvSpPr/>
          <p:nvPr/>
        </p:nvSpPr>
        <p:spPr>
          <a:xfrm>
            <a:off x="3778660" y="3716753"/>
            <a:ext cx="1231258" cy="646331"/>
          </a:xfrm>
          <a:prstGeom prst="rect">
            <a:avLst/>
          </a:prstGeom>
        </p:spPr>
        <p:txBody>
          <a:bodyPr wrap="square">
            <a:spAutoFit/>
          </a:bodyPr>
          <a:lstStyle/>
          <a:p>
            <a:pPr algn="ctr"/>
            <a:r>
              <a:rPr lang="es-CO" b="1" dirty="0" smtClean="0">
                <a:solidFill>
                  <a:schemeClr val="bg1"/>
                </a:solidFill>
                <a:latin typeface="Franklin Gothic Book" panose="020B0503020102020204" pitchFamily="34" charset="0"/>
              </a:rPr>
              <a:t>Atención plena</a:t>
            </a:r>
            <a:endParaRPr lang="es-CO" b="1" dirty="0">
              <a:solidFill>
                <a:schemeClr val="bg1"/>
              </a:solidFill>
            </a:endParaRPr>
          </a:p>
        </p:txBody>
      </p:sp>
      <p:cxnSp>
        <p:nvCxnSpPr>
          <p:cNvPr id="42" name="Conector recto 41"/>
          <p:cNvCxnSpPr/>
          <p:nvPr/>
        </p:nvCxnSpPr>
        <p:spPr>
          <a:xfrm flipV="1">
            <a:off x="3021394" y="1815282"/>
            <a:ext cx="1237828" cy="1237829"/>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45" name="Imagen 44"/>
          <p:cNvPicPr>
            <a:picLocks noChangeAspect="1"/>
          </p:cNvPicPr>
          <p:nvPr/>
        </p:nvPicPr>
        <p:blipFill>
          <a:blip r:embed="rId14">
            <a:extLst>
              <a:ext uri="{BEBA8EAE-BF5A-486C-A8C5-ECC9F3942E4B}">
                <a14:imgProps xmlns:a14="http://schemas.microsoft.com/office/drawing/2010/main">
                  <a14:imgLayer r:embed="rId15">
                    <a14:imgEffect>
                      <a14:artisticCutout/>
                    </a14:imgEffect>
                  </a14:imgLayer>
                </a14:imgProps>
              </a:ext>
            </a:extLst>
          </a:blip>
          <a:stretch>
            <a:fillRect/>
          </a:stretch>
        </p:blipFill>
        <p:spPr>
          <a:xfrm>
            <a:off x="3506647" y="5417537"/>
            <a:ext cx="434393" cy="434955"/>
          </a:xfrm>
          <a:prstGeom prst="rect">
            <a:avLst/>
          </a:prstGeom>
        </p:spPr>
      </p:pic>
      <p:pic>
        <p:nvPicPr>
          <p:cNvPr id="46" name="Imagen 45"/>
          <p:cNvPicPr>
            <a:picLocks noChangeAspect="1"/>
          </p:cNvPicPr>
          <p:nvPr/>
        </p:nvPicPr>
        <p:blipFill rotWithShape="1">
          <a:blip r:embed="rId16" cstate="print">
            <a:extLst>
              <a:ext uri="{BEBA8EAE-BF5A-486C-A8C5-ECC9F3942E4B}">
                <a14:imgProps xmlns:a14="http://schemas.microsoft.com/office/drawing/2010/main">
                  <a14:imgLayer r:embed="rId10">
                    <a14:imgEffect>
                      <a14:backgroundRemoval t="73221" b="79389" l="43645" r="54048">
                        <a14:foregroundMark x1="46495" y1="77122" x2="45183" y2="77807"/>
                        <a14:backgroundMark x1="48801" y1="77491" x2="48213" y2="78545"/>
                        <a14:backgroundMark x1="46540" y1="74170" x2="45364" y2="76067"/>
                        <a14:backgroundMark x1="46766" y1="75909" x2="45500" y2="73748"/>
                        <a14:backgroundMark x1="45183" y1="78756" x2="46811" y2="78598"/>
                        <a14:backgroundMark x1="52013" y1="74591" x2="48259" y2="76595"/>
                      </a14:backgroundRemoval>
                    </a14:imgEffect>
                  </a14:imgLayer>
                </a14:imgProps>
              </a:ext>
              <a:ext uri="{28A0092B-C50C-407E-A947-70E740481C1C}">
                <a14:useLocalDpi xmlns:a14="http://schemas.microsoft.com/office/drawing/2010/main" val="0"/>
              </a:ext>
            </a:extLst>
          </a:blip>
          <a:srcRect l="43704" t="73942" r="45903" b="20344"/>
          <a:stretch/>
        </p:blipFill>
        <p:spPr>
          <a:xfrm flipH="1">
            <a:off x="3372209" y="5504971"/>
            <a:ext cx="706883" cy="330392"/>
          </a:xfrm>
          <a:prstGeom prst="rect">
            <a:avLst/>
          </a:prstGeom>
        </p:spPr>
      </p:pic>
      <p:sp>
        <p:nvSpPr>
          <p:cNvPr id="48" name="Elipse 47"/>
          <p:cNvSpPr/>
          <p:nvPr/>
        </p:nvSpPr>
        <p:spPr>
          <a:xfrm>
            <a:off x="7123019" y="2874200"/>
            <a:ext cx="789954" cy="7899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9" name="Conector recto 48"/>
          <p:cNvCxnSpPr/>
          <p:nvPr/>
        </p:nvCxnSpPr>
        <p:spPr>
          <a:xfrm flipV="1">
            <a:off x="7507696" y="2218122"/>
            <a:ext cx="880728" cy="880730"/>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47" name="Imagen 4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0373" b="80226" l="27364" r="74434"/>
                    </a14:imgEffect>
                  </a14:imgLayer>
                </a14:imgProps>
              </a:ext>
              <a:ext uri="{28A0092B-C50C-407E-A947-70E740481C1C}">
                <a14:useLocalDpi xmlns:a14="http://schemas.microsoft.com/office/drawing/2010/main" val="0"/>
              </a:ext>
            </a:extLst>
          </a:blip>
          <a:srcRect l="29858" t="20703" r="29554" b="22229"/>
          <a:stretch/>
        </p:blipFill>
        <p:spPr>
          <a:xfrm>
            <a:off x="7325135" y="3013903"/>
            <a:ext cx="414271" cy="582473"/>
          </a:xfrm>
          <a:prstGeom prst="rect">
            <a:avLst/>
          </a:prstGeom>
        </p:spPr>
      </p:pic>
      <p:sp>
        <p:nvSpPr>
          <p:cNvPr id="51" name="Elipse 50"/>
          <p:cNvSpPr/>
          <p:nvPr/>
        </p:nvSpPr>
        <p:spPr>
          <a:xfrm>
            <a:off x="3617819" y="65684"/>
            <a:ext cx="789954" cy="7899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Rectángulo 51"/>
          <p:cNvSpPr/>
          <p:nvPr/>
        </p:nvSpPr>
        <p:spPr>
          <a:xfrm>
            <a:off x="3675076" y="104809"/>
            <a:ext cx="665557" cy="707886"/>
          </a:xfrm>
          <a:prstGeom prst="rect">
            <a:avLst/>
          </a:prstGeom>
        </p:spPr>
        <p:txBody>
          <a:bodyPr wrap="square">
            <a:spAutoFit/>
          </a:bodyPr>
          <a:lstStyle/>
          <a:p>
            <a:pPr algn="ctr"/>
            <a:r>
              <a:rPr lang="es-CO" sz="4000" b="1" dirty="0" smtClean="0">
                <a:solidFill>
                  <a:schemeClr val="bg1"/>
                </a:solidFill>
                <a:latin typeface="Franklin Gothic Book" panose="020B0503020102020204" pitchFamily="34" charset="0"/>
              </a:rPr>
              <a:t>1</a:t>
            </a:r>
            <a:endParaRPr lang="es-CO" sz="4000" b="1" dirty="0">
              <a:solidFill>
                <a:schemeClr val="bg1"/>
              </a:solidFill>
            </a:endParaRPr>
          </a:p>
        </p:txBody>
      </p:sp>
      <p:sp>
        <p:nvSpPr>
          <p:cNvPr id="53" name="Elipse 52"/>
          <p:cNvSpPr/>
          <p:nvPr/>
        </p:nvSpPr>
        <p:spPr>
          <a:xfrm>
            <a:off x="4148497" y="1064899"/>
            <a:ext cx="789954" cy="7899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Rectángulo 53"/>
          <p:cNvSpPr/>
          <p:nvPr/>
        </p:nvSpPr>
        <p:spPr>
          <a:xfrm>
            <a:off x="4228579" y="1104725"/>
            <a:ext cx="665557" cy="707886"/>
          </a:xfrm>
          <a:prstGeom prst="rect">
            <a:avLst/>
          </a:prstGeom>
        </p:spPr>
        <p:txBody>
          <a:bodyPr wrap="square">
            <a:spAutoFit/>
          </a:bodyPr>
          <a:lstStyle/>
          <a:p>
            <a:pPr algn="ctr"/>
            <a:r>
              <a:rPr lang="es-CO" sz="4000" b="1" dirty="0" smtClean="0">
                <a:solidFill>
                  <a:schemeClr val="bg1"/>
                </a:solidFill>
                <a:latin typeface="Franklin Gothic Book" panose="020B0503020102020204" pitchFamily="34" charset="0"/>
              </a:rPr>
              <a:t>2</a:t>
            </a:r>
            <a:endParaRPr lang="es-CO" sz="4000" b="1" dirty="0">
              <a:solidFill>
                <a:schemeClr val="bg1"/>
              </a:solidFill>
            </a:endParaRPr>
          </a:p>
        </p:txBody>
      </p:sp>
      <p:sp>
        <p:nvSpPr>
          <p:cNvPr id="55" name="Elipse 54"/>
          <p:cNvSpPr/>
          <p:nvPr/>
        </p:nvSpPr>
        <p:spPr>
          <a:xfrm>
            <a:off x="8170590" y="1944920"/>
            <a:ext cx="789954" cy="7899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Rectángulo 55"/>
          <p:cNvSpPr/>
          <p:nvPr/>
        </p:nvSpPr>
        <p:spPr>
          <a:xfrm>
            <a:off x="8223492" y="1975337"/>
            <a:ext cx="665557" cy="707886"/>
          </a:xfrm>
          <a:prstGeom prst="rect">
            <a:avLst/>
          </a:prstGeom>
        </p:spPr>
        <p:txBody>
          <a:bodyPr wrap="square">
            <a:spAutoFit/>
          </a:bodyPr>
          <a:lstStyle/>
          <a:p>
            <a:pPr algn="ctr"/>
            <a:r>
              <a:rPr lang="es-CO" sz="4000" b="1" dirty="0" smtClean="0">
                <a:solidFill>
                  <a:schemeClr val="bg1"/>
                </a:solidFill>
                <a:latin typeface="Franklin Gothic Book" panose="020B0503020102020204" pitchFamily="34" charset="0"/>
              </a:rPr>
              <a:t>3</a:t>
            </a:r>
            <a:endParaRPr lang="es-CO" sz="4000" b="1" dirty="0">
              <a:solidFill>
                <a:schemeClr val="bg1"/>
              </a:solidFill>
            </a:endParaRPr>
          </a:p>
        </p:txBody>
      </p:sp>
      <p:sp>
        <p:nvSpPr>
          <p:cNvPr id="57" name="CuadroTexto 56"/>
          <p:cNvSpPr txBox="1"/>
          <p:nvPr/>
        </p:nvSpPr>
        <p:spPr>
          <a:xfrm>
            <a:off x="4439406" y="131293"/>
            <a:ext cx="7331678" cy="1384995"/>
          </a:xfrm>
          <a:prstGeom prst="rect">
            <a:avLst/>
          </a:prstGeom>
        </p:spPr>
        <p:txBody>
          <a:bodyPr wrap="square">
            <a:spAutoFit/>
          </a:bodyPr>
          <a:lstStyle>
            <a:defPPr>
              <a:defRPr lang="es-CO"/>
            </a:defPPr>
            <a:lvl1pPr algn="just">
              <a:defRPr b="1" i="1">
                <a:solidFill>
                  <a:srgbClr val="542708"/>
                </a:solidFill>
                <a:latin typeface="Franklin Gothic Book" panose="020B0503020102020204" pitchFamily="34" charset="0"/>
              </a:defRPr>
            </a:lvl1pPr>
          </a:lstStyle>
          <a:p>
            <a:r>
              <a:rPr lang="es-CO" sz="1400" b="0" i="0" dirty="0" smtClean="0"/>
              <a:t>Luego de la exposición del proyecto respira y la tendencia </a:t>
            </a:r>
            <a:r>
              <a:rPr lang="es-CO" sz="1400" b="0" dirty="0" smtClean="0"/>
              <a:t>mindfulness </a:t>
            </a:r>
            <a:r>
              <a:rPr lang="es-CO" sz="1400" b="0" i="0" dirty="0" smtClean="0"/>
              <a:t>en medios masivos de comunicación, las personas en distintas empresas van a conocer la existencia del programa y van a saber de lo qué les están hablando cuando sean contactados por los niños embajadores.</a:t>
            </a:r>
            <a:endParaRPr lang="es-CO" sz="1400" b="0" dirty="0"/>
          </a:p>
          <a:p>
            <a:endParaRPr lang="es-CO" sz="1400" b="0" i="0" dirty="0"/>
          </a:p>
          <a:p>
            <a:r>
              <a:rPr lang="es-CO" sz="1400" b="0" i="0" dirty="0"/>
              <a:t> </a:t>
            </a:r>
          </a:p>
          <a:p>
            <a:endParaRPr lang="es-CO" sz="1400" b="0" i="0" dirty="0"/>
          </a:p>
        </p:txBody>
      </p:sp>
      <p:sp>
        <p:nvSpPr>
          <p:cNvPr id="58" name="CuadroTexto 57"/>
          <p:cNvSpPr txBox="1"/>
          <p:nvPr/>
        </p:nvSpPr>
        <p:spPr>
          <a:xfrm>
            <a:off x="4911117" y="950005"/>
            <a:ext cx="7331679" cy="1169551"/>
          </a:xfrm>
          <a:prstGeom prst="rect">
            <a:avLst/>
          </a:prstGeom>
        </p:spPr>
        <p:txBody>
          <a:bodyPr wrap="square">
            <a:spAutoFit/>
          </a:bodyPr>
          <a:lstStyle>
            <a:defPPr>
              <a:defRPr lang="es-CO"/>
            </a:defPPr>
            <a:lvl1pPr algn="just">
              <a:defRPr b="1" i="1">
                <a:solidFill>
                  <a:srgbClr val="542708"/>
                </a:solidFill>
                <a:latin typeface="Franklin Gothic Book" panose="020B0503020102020204" pitchFamily="34" charset="0"/>
              </a:defRPr>
            </a:lvl1pPr>
          </a:lstStyle>
          <a:p>
            <a:pPr algn="l"/>
            <a:r>
              <a:rPr lang="es-CO" sz="1400" b="0" i="0" dirty="0" smtClean="0"/>
              <a:t>Los niños embajadores </a:t>
            </a:r>
            <a:r>
              <a:rPr lang="es-CO" sz="1400" b="0" i="0" dirty="0" smtClean="0"/>
              <a:t>visitarán </a:t>
            </a:r>
            <a:r>
              <a:rPr lang="es-CO" sz="1400" b="0" i="0" dirty="0" smtClean="0"/>
              <a:t>las oficinas administrativas y todas aquellas que no impliquen interrumpir procesos de producción industrial en distintas empresas, para realizar talleres de atención plena, usando el lobo en las sesiones para que posteriormente sea vendido, provocando que cada persona tenga su espacio de conciencia</a:t>
            </a:r>
            <a:endParaRPr lang="es-CO" sz="1400" b="0" i="0" dirty="0"/>
          </a:p>
          <a:p>
            <a:endParaRPr lang="es-CO" sz="1400" b="0" i="0" dirty="0"/>
          </a:p>
        </p:txBody>
      </p:sp>
      <p:sp>
        <p:nvSpPr>
          <p:cNvPr id="59" name="CuadroTexto 58"/>
          <p:cNvSpPr txBox="1"/>
          <p:nvPr/>
        </p:nvSpPr>
        <p:spPr>
          <a:xfrm>
            <a:off x="8936915" y="1915205"/>
            <a:ext cx="3420282" cy="1600438"/>
          </a:xfrm>
          <a:prstGeom prst="rect">
            <a:avLst/>
          </a:prstGeom>
        </p:spPr>
        <p:txBody>
          <a:bodyPr wrap="square">
            <a:spAutoFit/>
          </a:bodyPr>
          <a:lstStyle>
            <a:defPPr>
              <a:defRPr lang="es-CO"/>
            </a:defPPr>
            <a:lvl1pPr algn="just">
              <a:defRPr b="1" i="1">
                <a:solidFill>
                  <a:srgbClr val="542708"/>
                </a:solidFill>
                <a:latin typeface="Franklin Gothic Book" panose="020B0503020102020204" pitchFamily="34" charset="0"/>
              </a:defRPr>
            </a:lvl1pPr>
          </a:lstStyle>
          <a:p>
            <a:pPr algn="l"/>
            <a:r>
              <a:rPr lang="es-CO" sz="1400" b="0" i="0" dirty="0" smtClean="0"/>
              <a:t>Las empresas podrán comunicar la participación en este proyecto en sus iniciativas de responsabilidad social gracias, al material producido por el equipo de </a:t>
            </a:r>
            <a:r>
              <a:rPr lang="es-CO" sz="1400" b="0" i="0" dirty="0" smtClean="0"/>
              <a:t>Respira </a:t>
            </a:r>
            <a:r>
              <a:rPr lang="es-CO" sz="1400" b="0" i="0" dirty="0" smtClean="0"/>
              <a:t>que será publicado en medios sociales</a:t>
            </a:r>
            <a:endParaRPr lang="es-CO" sz="1400" b="0" i="0" dirty="0"/>
          </a:p>
          <a:p>
            <a:endParaRPr lang="es-CO" sz="1400" b="0" i="0" dirty="0"/>
          </a:p>
        </p:txBody>
      </p:sp>
      <p:pic>
        <p:nvPicPr>
          <p:cNvPr id="1026" name="Picture 2" descr="http://gaia.adage.com/images/bin/image/jumbo/Facebook-_Reactions_3X2_20151008.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306" t="36250" r="30528" b="41500"/>
          <a:stretch/>
        </p:blipFill>
        <p:spPr bwMode="auto">
          <a:xfrm>
            <a:off x="10247666" y="3141663"/>
            <a:ext cx="1991534" cy="446465"/>
          </a:xfrm>
          <a:prstGeom prst="rect">
            <a:avLst/>
          </a:prstGeom>
          <a:noFill/>
          <a:extLst>
            <a:ext uri="{909E8E84-426E-40DD-AFC4-6F175D3DCCD1}">
              <a14:hiddenFill xmlns:a14="http://schemas.microsoft.com/office/drawing/2010/main">
                <a:solidFill>
                  <a:srgbClr val="FFFFFF"/>
                </a:solidFill>
              </a14:hiddenFill>
            </a:ext>
          </a:extLst>
        </p:spPr>
      </p:pic>
      <p:sp>
        <p:nvSpPr>
          <p:cNvPr id="61" name="CuadroTexto 60"/>
          <p:cNvSpPr txBox="1"/>
          <p:nvPr/>
        </p:nvSpPr>
        <p:spPr>
          <a:xfrm>
            <a:off x="9940794" y="3985305"/>
            <a:ext cx="2123725" cy="2123658"/>
          </a:xfrm>
          <a:prstGeom prst="rect">
            <a:avLst/>
          </a:prstGeom>
        </p:spPr>
        <p:txBody>
          <a:bodyPr wrap="square">
            <a:spAutoFit/>
          </a:bodyPr>
          <a:lstStyle>
            <a:defPPr>
              <a:defRPr lang="es-CO"/>
            </a:defPPr>
            <a:lvl1pPr algn="just">
              <a:defRPr b="1" i="1">
                <a:solidFill>
                  <a:srgbClr val="542708"/>
                </a:solidFill>
                <a:latin typeface="Franklin Gothic Book" panose="020B0503020102020204" pitchFamily="34" charset="0"/>
              </a:defRPr>
            </a:lvl1pPr>
          </a:lstStyle>
          <a:p>
            <a:pPr algn="l"/>
            <a:r>
              <a:rPr lang="es-CO" sz="1100" b="0" i="0" dirty="0" smtClean="0"/>
              <a:t>Las personas al comprar el Lobo, a parte de tener su tótem para realizar prácticas de atención plena, podrán interactuar con él a partir de dispositivos móviles y acceder a más contenidos del proyecto como técnicas, comunidad y noticias del equipo de </a:t>
            </a:r>
            <a:r>
              <a:rPr lang="es-CO" sz="1100" b="0" i="0" dirty="0" smtClean="0"/>
              <a:t>Respira</a:t>
            </a:r>
            <a:r>
              <a:rPr lang="es-CO" sz="1100" b="0" i="0" dirty="0" smtClean="0"/>
              <a:t>. </a:t>
            </a:r>
            <a:r>
              <a:rPr lang="es-CO" sz="1100" i="0" dirty="0" smtClean="0">
                <a:solidFill>
                  <a:schemeClr val="accent2">
                    <a:lumMod val="50000"/>
                  </a:schemeClr>
                </a:solidFill>
              </a:rPr>
              <a:t>obteniendo #MIESPACIODECONSCIENCIA </a:t>
            </a:r>
            <a:endParaRPr lang="es-CO" sz="1100" i="0" dirty="0">
              <a:solidFill>
                <a:schemeClr val="accent2">
                  <a:lumMod val="50000"/>
                </a:schemeClr>
              </a:solidFill>
            </a:endParaRPr>
          </a:p>
          <a:p>
            <a:endParaRPr lang="es-CO" sz="1100" b="0" i="0" dirty="0"/>
          </a:p>
        </p:txBody>
      </p:sp>
      <p:sp>
        <p:nvSpPr>
          <p:cNvPr id="60" name="Arco 59"/>
          <p:cNvSpPr/>
          <p:nvPr/>
        </p:nvSpPr>
        <p:spPr>
          <a:xfrm>
            <a:off x="7545452" y="3682113"/>
            <a:ext cx="5735142" cy="5735142"/>
          </a:xfrm>
          <a:prstGeom prst="arc">
            <a:avLst>
              <a:gd name="adj1" fmla="val 13242398"/>
              <a:gd name="adj2" fmla="val 17533683"/>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nvGrpSpPr>
          <p:cNvPr id="1029" name="Grupo 1028"/>
          <p:cNvGrpSpPr/>
          <p:nvPr/>
        </p:nvGrpSpPr>
        <p:grpSpPr>
          <a:xfrm>
            <a:off x="4496410" y="4643538"/>
            <a:ext cx="1505314" cy="1880947"/>
            <a:chOff x="4439260" y="4453038"/>
            <a:chExt cx="1505314" cy="1880947"/>
          </a:xfrm>
        </p:grpSpPr>
        <p:grpSp>
          <p:nvGrpSpPr>
            <p:cNvPr id="1028" name="Grupo 1027"/>
            <p:cNvGrpSpPr/>
            <p:nvPr/>
          </p:nvGrpSpPr>
          <p:grpSpPr>
            <a:xfrm>
              <a:off x="4439260" y="4453038"/>
              <a:ext cx="1505314" cy="1512325"/>
              <a:chOff x="13029018" y="827572"/>
              <a:chExt cx="1505314" cy="1512325"/>
            </a:xfrm>
          </p:grpSpPr>
          <p:sp>
            <p:nvSpPr>
              <p:cNvPr id="1027" name="Rectángulo 1026"/>
              <p:cNvSpPr/>
              <p:nvPr/>
            </p:nvSpPr>
            <p:spPr>
              <a:xfrm>
                <a:off x="13046394" y="963502"/>
                <a:ext cx="1487938" cy="13763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025" name="Grupo 1024"/>
              <p:cNvGrpSpPr/>
              <p:nvPr/>
            </p:nvGrpSpPr>
            <p:grpSpPr>
              <a:xfrm>
                <a:off x="13029018" y="827572"/>
                <a:ext cx="1505314" cy="1505314"/>
                <a:chOff x="13949167" y="3401357"/>
                <a:chExt cx="1235005" cy="1235005"/>
              </a:xfrm>
            </p:grpSpPr>
            <p:pic>
              <p:nvPicPr>
                <p:cNvPr id="66" name="Imagen 65"/>
                <p:cNvPicPr>
                  <a:picLocks noChangeAspect="1"/>
                </p:cNvPicPr>
                <p:nvPr/>
              </p:nvPicPr>
              <p:blipFill>
                <a:blip r:embed="rId14">
                  <a:extLst>
                    <a:ext uri="{BEBA8EAE-BF5A-486C-A8C5-ECC9F3942E4B}">
                      <a14:imgProps xmlns:a14="http://schemas.microsoft.com/office/drawing/2010/main">
                        <a14:imgLayer r:embed="rId15">
                          <a14:imgEffect>
                            <a14:artisticCutout/>
                          </a14:imgEffect>
                        </a14:imgLayer>
                      </a14:imgProps>
                    </a:ext>
                  </a:extLst>
                </a:blip>
                <a:stretch>
                  <a:fillRect/>
                </a:stretch>
              </p:blipFill>
              <p:spPr>
                <a:xfrm>
                  <a:off x="14521123" y="3982746"/>
                  <a:ext cx="434393" cy="434955"/>
                </a:xfrm>
                <a:prstGeom prst="rect">
                  <a:avLst/>
                </a:prstGeom>
              </p:spPr>
            </p:pic>
            <p:pic>
              <p:nvPicPr>
                <p:cNvPr id="1024" name="Imagen 1023"/>
                <p:cNvPicPr>
                  <a:picLocks noChangeAspect="1"/>
                </p:cNvPicPr>
                <p:nvPr/>
              </p:nvPicPr>
              <p:blipFill>
                <a:blip r:embed="rId20" cstate="print">
                  <a:extLst>
                    <a:ext uri="{BEBA8EAE-BF5A-486C-A8C5-ECC9F3942E4B}">
                      <a14:imgProps xmlns:a14="http://schemas.microsoft.com/office/drawing/2010/main">
                        <a14:imgLayer r:embed="rId21">
                          <a14:imgEffect>
                            <a14:backgroundRemoval t="9987" b="100000" l="0" r="100000">
                              <a14:foregroundMark x1="18842" y1="32290" x2="41877" y2="42876"/>
                              <a14:foregroundMark x1="62383" y1="83555" x2="29028" y2="79494"/>
                              <a14:foregroundMark x1="68232" y1="26796" x2="89779" y2="30110"/>
                              <a14:backgroundMark x1="58522" y1="56924" x2="78296" y2="79294"/>
                              <a14:backgroundMark x1="54860" y1="69907" x2="68109" y2="72370"/>
                              <a14:backgroundMark x1="71771" y1="78695" x2="76631" y2="78695"/>
                              <a14:backgroundMark x1="57923" y1="72969" x2="62850" y2="72969"/>
                              <a14:backgroundMark x1="55526" y1="59387" x2="70573" y2="53662"/>
                              <a14:backgroundMark x1="56924" y1="65646" x2="78695" y2="68908"/>
                            </a14:backgroundRemoval>
                          </a14:imgEffect>
                        </a14:imgLayer>
                      </a14:imgProps>
                    </a:ext>
                    <a:ext uri="{28A0092B-C50C-407E-A947-70E740481C1C}">
                      <a14:useLocalDpi xmlns:a14="http://schemas.microsoft.com/office/drawing/2010/main" val="0"/>
                    </a:ext>
                  </a:extLst>
                </a:blip>
                <a:stretch>
                  <a:fillRect/>
                </a:stretch>
              </p:blipFill>
              <p:spPr>
                <a:xfrm>
                  <a:off x="13949167" y="3401357"/>
                  <a:ext cx="1235005" cy="1235005"/>
                </a:xfrm>
                <a:prstGeom prst="rect">
                  <a:avLst/>
                </a:prstGeom>
                <a:noFill/>
              </p:spPr>
            </p:pic>
          </p:grpSp>
        </p:grpSp>
        <p:sp>
          <p:nvSpPr>
            <p:cNvPr id="70" name="Rectángulo 69"/>
            <p:cNvSpPr/>
            <p:nvPr/>
          </p:nvSpPr>
          <p:spPr>
            <a:xfrm>
              <a:off x="4439260" y="5964653"/>
              <a:ext cx="1505314" cy="369332"/>
            </a:xfrm>
            <a:prstGeom prst="rect">
              <a:avLst/>
            </a:prstGeom>
            <a:solidFill>
              <a:srgbClr val="00B0F0"/>
            </a:solidFill>
          </p:spPr>
          <p:txBody>
            <a:bodyPr wrap="square">
              <a:spAutoFit/>
            </a:bodyPr>
            <a:lstStyle/>
            <a:p>
              <a:pPr algn="ctr"/>
              <a:r>
                <a:rPr lang="es-CO" b="1" dirty="0" smtClean="0">
                  <a:solidFill>
                    <a:schemeClr val="bg1"/>
                  </a:solidFill>
                  <a:latin typeface="Franklin Gothic Book" panose="020B0503020102020204" pitchFamily="34" charset="0"/>
                </a:rPr>
                <a:t>$15.000</a:t>
              </a:r>
              <a:endParaRPr lang="es-CO" b="1" dirty="0">
                <a:solidFill>
                  <a:schemeClr val="bg1"/>
                </a:solidFill>
              </a:endParaRPr>
            </a:p>
          </p:txBody>
        </p:sp>
      </p:grpSp>
    </p:spTree>
    <p:extLst>
      <p:ext uri="{BB962C8B-B14F-4D97-AF65-F5344CB8AC3E}">
        <p14:creationId xmlns:p14="http://schemas.microsoft.com/office/powerpoint/2010/main" val="371395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5744" b="14815"/>
          <a:stretch/>
        </p:blipFill>
        <p:spPr>
          <a:xfrm>
            <a:off x="0" y="0"/>
            <a:ext cx="12225420" cy="6868756"/>
          </a:xfrm>
          <a:prstGeom prst="rect">
            <a:avLst/>
          </a:prstGeom>
          <a:noFill/>
          <a:ln>
            <a:noFill/>
          </a:ln>
        </p:spPr>
      </p:pic>
      <p:pic>
        <p:nvPicPr>
          <p:cNvPr id="3" name="Imagen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3" b="28988" l="33354" r="67012"/>
                    </a14:imgEffect>
                  </a14:imgLayer>
                </a14:imgProps>
              </a:ext>
              <a:ext uri="{28A0092B-C50C-407E-A947-70E740481C1C}">
                <a14:useLocalDpi xmlns:a14="http://schemas.microsoft.com/office/drawing/2010/main" val="0"/>
              </a:ext>
            </a:extLst>
          </a:blip>
          <a:srcRect l="26771" r="28543" b="68809"/>
          <a:stretch/>
        </p:blipFill>
        <p:spPr>
          <a:xfrm>
            <a:off x="-629100" y="-186127"/>
            <a:ext cx="4113965" cy="2165685"/>
          </a:xfrm>
          <a:prstGeom prst="rect">
            <a:avLst/>
          </a:prstGeom>
        </p:spPr>
      </p:pic>
      <p:sp>
        <p:nvSpPr>
          <p:cNvPr id="5" name="CuadroTexto 4"/>
          <p:cNvSpPr txBox="1"/>
          <p:nvPr/>
        </p:nvSpPr>
        <p:spPr>
          <a:xfrm>
            <a:off x="458804" y="578736"/>
            <a:ext cx="1814495" cy="1200329"/>
          </a:xfrm>
          <a:prstGeom prst="rect">
            <a:avLst/>
          </a:prstGeom>
          <a:noFill/>
        </p:spPr>
        <p:txBody>
          <a:bodyPr wrap="square" rtlCol="0">
            <a:spAutoFit/>
          </a:bodyPr>
          <a:lstStyle/>
          <a:p>
            <a:pPr algn="ctr"/>
            <a:r>
              <a:rPr lang="es-CO" sz="2400" b="1" dirty="0" smtClean="0">
                <a:solidFill>
                  <a:srgbClr val="77370B"/>
                </a:solidFill>
                <a:latin typeface="Franklin Gothic Book" panose="020B0503020102020204" pitchFamily="34" charset="0"/>
              </a:rPr>
              <a:t>Estrategia en el Tiempo</a:t>
            </a:r>
            <a:endParaRPr lang="es-CO" sz="2400" b="1" dirty="0">
              <a:solidFill>
                <a:srgbClr val="77370B"/>
              </a:solidFill>
              <a:latin typeface="Franklin Gothic Book" panose="020B0503020102020204" pitchFamily="34" charset="0"/>
            </a:endParaRPr>
          </a:p>
        </p:txBody>
      </p:sp>
      <p:pic>
        <p:nvPicPr>
          <p:cNvPr id="8" name="Imagen 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1491017" y="2054285"/>
            <a:ext cx="1760523" cy="963305"/>
          </a:xfrm>
          <a:prstGeom prst="rect">
            <a:avLst/>
          </a:prstGeom>
        </p:spPr>
      </p:pic>
      <p:pic>
        <p:nvPicPr>
          <p:cNvPr id="14" name="Imagen 13"/>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3185614" y="2015616"/>
            <a:ext cx="1760523" cy="963305"/>
          </a:xfrm>
          <a:prstGeom prst="rect">
            <a:avLst/>
          </a:prstGeom>
        </p:spPr>
      </p:pic>
      <p:pic>
        <p:nvPicPr>
          <p:cNvPr id="15" name="Imagen 1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4975746" y="2017891"/>
            <a:ext cx="1760523" cy="963305"/>
          </a:xfrm>
          <a:prstGeom prst="rect">
            <a:avLst/>
          </a:prstGeom>
        </p:spPr>
      </p:pic>
      <p:pic>
        <p:nvPicPr>
          <p:cNvPr id="16" name="Imagen 1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6793173" y="2047461"/>
            <a:ext cx="1760523" cy="963305"/>
          </a:xfrm>
          <a:prstGeom prst="rect">
            <a:avLst/>
          </a:prstGeom>
        </p:spPr>
      </p:pic>
      <p:pic>
        <p:nvPicPr>
          <p:cNvPr id="17" name="Imagen 1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8596952" y="1995144"/>
            <a:ext cx="1760523" cy="963305"/>
          </a:xfrm>
          <a:prstGeom prst="rect">
            <a:avLst/>
          </a:prstGeom>
        </p:spPr>
      </p:pic>
      <p:pic>
        <p:nvPicPr>
          <p:cNvPr id="18" name="Imagen 1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10431477" y="2011067"/>
            <a:ext cx="1760523" cy="963305"/>
          </a:xfrm>
          <a:prstGeom prst="rect">
            <a:avLst/>
          </a:prstGeom>
        </p:spPr>
      </p:pic>
      <p:pic>
        <p:nvPicPr>
          <p:cNvPr id="19" name="Imagen 1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122831" y="2829100"/>
            <a:ext cx="1910172" cy="1045188"/>
          </a:xfrm>
          <a:prstGeom prst="rect">
            <a:avLst/>
          </a:prstGeom>
        </p:spPr>
      </p:pic>
      <p:sp>
        <p:nvSpPr>
          <p:cNvPr id="20" name="CuadroTexto 19"/>
          <p:cNvSpPr txBox="1"/>
          <p:nvPr/>
        </p:nvSpPr>
        <p:spPr>
          <a:xfrm>
            <a:off x="-122832" y="3059819"/>
            <a:ext cx="1814495" cy="523220"/>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RESPIRA CONSCIENCIA</a:t>
            </a:r>
            <a:endParaRPr lang="es-CO" sz="1400" b="1" dirty="0">
              <a:solidFill>
                <a:srgbClr val="77370B"/>
              </a:solidFill>
              <a:latin typeface="Franklin Gothic Book" panose="020B0503020102020204" pitchFamily="34" charset="0"/>
            </a:endParaRPr>
          </a:p>
        </p:txBody>
      </p:sp>
      <p:sp>
        <p:nvSpPr>
          <p:cNvPr id="2" name="CuadroTexto 1"/>
          <p:cNvSpPr txBox="1"/>
          <p:nvPr/>
        </p:nvSpPr>
        <p:spPr>
          <a:xfrm>
            <a:off x="1801505" y="2389794"/>
            <a:ext cx="1119116" cy="307777"/>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Mes 1</a:t>
            </a:r>
            <a:endParaRPr lang="es-CO" sz="1400" b="1" dirty="0">
              <a:solidFill>
                <a:srgbClr val="77370B"/>
              </a:solidFill>
              <a:latin typeface="Franklin Gothic Book" panose="020B0503020102020204" pitchFamily="34" charset="0"/>
            </a:endParaRPr>
          </a:p>
        </p:txBody>
      </p:sp>
      <p:sp>
        <p:nvSpPr>
          <p:cNvPr id="25" name="CuadroTexto 24"/>
          <p:cNvSpPr txBox="1"/>
          <p:nvPr/>
        </p:nvSpPr>
        <p:spPr>
          <a:xfrm>
            <a:off x="3468807" y="2351126"/>
            <a:ext cx="1119116" cy="307777"/>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Mes 2</a:t>
            </a:r>
            <a:endParaRPr lang="es-CO" sz="1400" b="1" dirty="0">
              <a:solidFill>
                <a:srgbClr val="77370B"/>
              </a:solidFill>
              <a:latin typeface="Franklin Gothic Book" panose="020B0503020102020204" pitchFamily="34" charset="0"/>
            </a:endParaRPr>
          </a:p>
        </p:txBody>
      </p:sp>
      <p:sp>
        <p:nvSpPr>
          <p:cNvPr id="26" name="CuadroTexto 25"/>
          <p:cNvSpPr txBox="1"/>
          <p:nvPr/>
        </p:nvSpPr>
        <p:spPr>
          <a:xfrm>
            <a:off x="5365846" y="2351126"/>
            <a:ext cx="1119116" cy="307777"/>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Mes 3</a:t>
            </a:r>
            <a:endParaRPr lang="es-CO" sz="1400" b="1" dirty="0">
              <a:solidFill>
                <a:srgbClr val="77370B"/>
              </a:solidFill>
              <a:latin typeface="Franklin Gothic Book" panose="020B0503020102020204" pitchFamily="34" charset="0"/>
            </a:endParaRPr>
          </a:p>
        </p:txBody>
      </p:sp>
      <p:sp>
        <p:nvSpPr>
          <p:cNvPr id="27" name="CuadroTexto 26"/>
          <p:cNvSpPr txBox="1"/>
          <p:nvPr/>
        </p:nvSpPr>
        <p:spPr>
          <a:xfrm>
            <a:off x="7126406" y="2351125"/>
            <a:ext cx="1119116" cy="307777"/>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Mes 4</a:t>
            </a:r>
            <a:endParaRPr lang="es-CO" sz="1400" b="1" dirty="0">
              <a:solidFill>
                <a:srgbClr val="77370B"/>
              </a:solidFill>
              <a:latin typeface="Franklin Gothic Book" panose="020B0503020102020204" pitchFamily="34" charset="0"/>
            </a:endParaRPr>
          </a:p>
        </p:txBody>
      </p:sp>
      <p:sp>
        <p:nvSpPr>
          <p:cNvPr id="28" name="CuadroTexto 27"/>
          <p:cNvSpPr txBox="1"/>
          <p:nvPr/>
        </p:nvSpPr>
        <p:spPr>
          <a:xfrm>
            <a:off x="8955206" y="2323830"/>
            <a:ext cx="1119116" cy="307777"/>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Mes 5</a:t>
            </a:r>
            <a:endParaRPr lang="es-CO" sz="1400" b="1" dirty="0">
              <a:solidFill>
                <a:srgbClr val="77370B"/>
              </a:solidFill>
              <a:latin typeface="Franklin Gothic Book" panose="020B0503020102020204" pitchFamily="34" charset="0"/>
            </a:endParaRPr>
          </a:p>
        </p:txBody>
      </p:sp>
      <p:sp>
        <p:nvSpPr>
          <p:cNvPr id="29" name="CuadroTexto 28"/>
          <p:cNvSpPr txBox="1"/>
          <p:nvPr/>
        </p:nvSpPr>
        <p:spPr>
          <a:xfrm>
            <a:off x="10770359" y="2337478"/>
            <a:ext cx="1119116" cy="307777"/>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Mes 6</a:t>
            </a:r>
            <a:endParaRPr lang="es-CO" sz="1400" b="1" dirty="0">
              <a:solidFill>
                <a:srgbClr val="77370B"/>
              </a:solidFill>
              <a:latin typeface="Franklin Gothic Book" panose="020B0503020102020204" pitchFamily="34" charset="0"/>
            </a:endParaRPr>
          </a:p>
        </p:txBody>
      </p:sp>
      <p:pic>
        <p:nvPicPr>
          <p:cNvPr id="30" name="Imagen 29"/>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136480" y="3814014"/>
            <a:ext cx="1910172" cy="1045188"/>
          </a:xfrm>
          <a:prstGeom prst="rect">
            <a:avLst/>
          </a:prstGeom>
        </p:spPr>
      </p:pic>
      <p:sp>
        <p:nvSpPr>
          <p:cNvPr id="22" name="CuadroTexto 21"/>
          <p:cNvSpPr txBox="1"/>
          <p:nvPr/>
        </p:nvSpPr>
        <p:spPr>
          <a:xfrm>
            <a:off x="-136480" y="4107850"/>
            <a:ext cx="1814495" cy="523220"/>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RESPIRA </a:t>
            </a:r>
            <a:endParaRPr lang="es-CO" sz="1400" b="1" dirty="0" smtClean="0">
              <a:solidFill>
                <a:srgbClr val="77370B"/>
              </a:solidFill>
              <a:latin typeface="Franklin Gothic Book" panose="020B0503020102020204" pitchFamily="34" charset="0"/>
            </a:endParaRPr>
          </a:p>
          <a:p>
            <a:pPr algn="ctr"/>
            <a:r>
              <a:rPr lang="es-CO" sz="1400" b="1" dirty="0" smtClean="0">
                <a:solidFill>
                  <a:srgbClr val="77370B"/>
                </a:solidFill>
                <a:latin typeface="Franklin Gothic Book" panose="020B0503020102020204" pitchFamily="34" charset="0"/>
              </a:rPr>
              <a:t>MEDIOS</a:t>
            </a:r>
            <a:endParaRPr lang="es-CO" sz="1400" b="1" dirty="0">
              <a:solidFill>
                <a:srgbClr val="77370B"/>
              </a:solidFill>
              <a:latin typeface="Franklin Gothic Book" panose="020B0503020102020204" pitchFamily="34" charset="0"/>
            </a:endParaRPr>
          </a:p>
        </p:txBody>
      </p:sp>
      <p:pic>
        <p:nvPicPr>
          <p:cNvPr id="31" name="Imagen 30"/>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136480" y="4826940"/>
            <a:ext cx="1910172" cy="1045188"/>
          </a:xfrm>
          <a:prstGeom prst="rect">
            <a:avLst/>
          </a:prstGeom>
        </p:spPr>
      </p:pic>
      <p:sp>
        <p:nvSpPr>
          <p:cNvPr id="24" name="CuadroTexto 23"/>
          <p:cNvSpPr txBox="1"/>
          <p:nvPr/>
        </p:nvSpPr>
        <p:spPr>
          <a:xfrm>
            <a:off x="-136480" y="5055949"/>
            <a:ext cx="1739404" cy="523220"/>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RESPIRA </a:t>
            </a:r>
            <a:endParaRPr lang="es-CO" sz="1400" b="1" dirty="0" smtClean="0">
              <a:solidFill>
                <a:srgbClr val="77370B"/>
              </a:solidFill>
              <a:latin typeface="Franklin Gothic Book" panose="020B0503020102020204" pitchFamily="34" charset="0"/>
            </a:endParaRPr>
          </a:p>
          <a:p>
            <a:pPr algn="ctr"/>
            <a:r>
              <a:rPr lang="es-CO" sz="1400" b="1" dirty="0" smtClean="0">
                <a:solidFill>
                  <a:srgbClr val="77370B"/>
                </a:solidFill>
                <a:latin typeface="Franklin Gothic Book" panose="020B0503020102020204" pitchFamily="34" charset="0"/>
              </a:rPr>
              <a:t>EMPRESAS</a:t>
            </a:r>
            <a:endParaRPr lang="es-CO" sz="1400" b="1" dirty="0">
              <a:solidFill>
                <a:srgbClr val="77370B"/>
              </a:solidFill>
              <a:latin typeface="Franklin Gothic Book" panose="020B0503020102020204" pitchFamily="34" charset="0"/>
            </a:endParaRPr>
          </a:p>
        </p:txBody>
      </p:sp>
      <p:cxnSp>
        <p:nvCxnSpPr>
          <p:cNvPr id="34" name="Conector recto 33"/>
          <p:cNvCxnSpPr/>
          <p:nvPr/>
        </p:nvCxnSpPr>
        <p:spPr>
          <a:xfrm flipV="1">
            <a:off x="109182" y="3746669"/>
            <a:ext cx="11914496" cy="6823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flipV="1">
            <a:off x="138750" y="4750024"/>
            <a:ext cx="11914496" cy="6823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37" name="Conector recto 36"/>
          <p:cNvCxnSpPr>
            <a:stCxn id="14" idx="1"/>
          </p:cNvCxnSpPr>
          <p:nvPr/>
        </p:nvCxnSpPr>
        <p:spPr>
          <a:xfrm>
            <a:off x="3185614" y="2497269"/>
            <a:ext cx="22809" cy="4112078"/>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39" name="Conector recto 38"/>
          <p:cNvCxnSpPr>
            <a:stCxn id="14" idx="3"/>
          </p:cNvCxnSpPr>
          <p:nvPr/>
        </p:nvCxnSpPr>
        <p:spPr>
          <a:xfrm>
            <a:off x="4946137" y="2497269"/>
            <a:ext cx="26916" cy="419228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flipH="1">
            <a:off x="6805361" y="2374232"/>
            <a:ext cx="32487" cy="4483768"/>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2" name="Conector recto 41"/>
          <p:cNvCxnSpPr/>
          <p:nvPr/>
        </p:nvCxnSpPr>
        <p:spPr>
          <a:xfrm>
            <a:off x="10404587" y="2454442"/>
            <a:ext cx="32385" cy="4203032"/>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cto 43"/>
          <p:cNvCxnSpPr>
            <a:stCxn id="17" idx="1"/>
          </p:cNvCxnSpPr>
          <p:nvPr/>
        </p:nvCxnSpPr>
        <p:spPr>
          <a:xfrm flipH="1">
            <a:off x="8593133" y="2476797"/>
            <a:ext cx="3819" cy="4084424"/>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sp>
        <p:nvSpPr>
          <p:cNvPr id="45" name="Rectángulo redondeado 44"/>
          <p:cNvSpPr/>
          <p:nvPr/>
        </p:nvSpPr>
        <p:spPr>
          <a:xfrm>
            <a:off x="2033337" y="3076074"/>
            <a:ext cx="2153652" cy="601578"/>
          </a:xfrm>
          <a:prstGeom prst="roundRect">
            <a:avLst/>
          </a:prstGeom>
          <a:solidFill>
            <a:srgbClr val="89C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smtClean="0">
                <a:solidFill>
                  <a:srgbClr val="77370B"/>
                </a:solidFill>
              </a:rPr>
              <a:t>Etapa de producción durante 1 mes y 1/2</a:t>
            </a:r>
            <a:endParaRPr lang="es-CO" sz="1200" dirty="0">
              <a:solidFill>
                <a:srgbClr val="77370B"/>
              </a:solidFill>
            </a:endParaRPr>
          </a:p>
        </p:txBody>
      </p:sp>
      <p:sp>
        <p:nvSpPr>
          <p:cNvPr id="47" name="Rectángulo redondeado 46"/>
          <p:cNvSpPr/>
          <p:nvPr/>
        </p:nvSpPr>
        <p:spPr>
          <a:xfrm>
            <a:off x="3942347" y="3858126"/>
            <a:ext cx="3685674" cy="866274"/>
          </a:xfrm>
          <a:prstGeom prst="roundRect">
            <a:avLst/>
          </a:prstGeom>
          <a:solidFill>
            <a:srgbClr val="6CC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smtClean="0">
                <a:solidFill>
                  <a:srgbClr val="77370B"/>
                </a:solidFill>
              </a:rPr>
              <a:t>Contacto de medios y generación de experiencias e inicio de expansión de la noticia a </a:t>
            </a:r>
            <a:r>
              <a:rPr lang="es-CO" sz="1100" dirty="0" err="1" smtClean="0">
                <a:solidFill>
                  <a:srgbClr val="77370B"/>
                </a:solidFill>
              </a:rPr>
              <a:t>tráves</a:t>
            </a:r>
            <a:r>
              <a:rPr lang="es-CO" sz="1100" dirty="0" smtClean="0">
                <a:solidFill>
                  <a:srgbClr val="77370B"/>
                </a:solidFill>
              </a:rPr>
              <a:t> del free </a:t>
            </a:r>
            <a:r>
              <a:rPr lang="es-CO" sz="1100" dirty="0" err="1" smtClean="0">
                <a:solidFill>
                  <a:srgbClr val="77370B"/>
                </a:solidFill>
              </a:rPr>
              <a:t>press</a:t>
            </a:r>
            <a:r>
              <a:rPr lang="es-CO" sz="1100" dirty="0" smtClean="0">
                <a:solidFill>
                  <a:srgbClr val="77370B"/>
                </a:solidFill>
              </a:rPr>
              <a:t> obtenido (2 meses)</a:t>
            </a:r>
            <a:endParaRPr lang="es-CO" sz="1100" dirty="0">
              <a:solidFill>
                <a:srgbClr val="77370B"/>
              </a:solidFill>
            </a:endParaRPr>
          </a:p>
        </p:txBody>
      </p:sp>
      <p:sp>
        <p:nvSpPr>
          <p:cNvPr id="48" name="Rectángulo redondeado 47"/>
          <p:cNvSpPr/>
          <p:nvPr/>
        </p:nvSpPr>
        <p:spPr>
          <a:xfrm>
            <a:off x="5775157" y="5089357"/>
            <a:ext cx="5378117" cy="521369"/>
          </a:xfrm>
          <a:prstGeom prst="roundRect">
            <a:avLst/>
          </a:prstGeom>
          <a:solidFill>
            <a:srgbClr val="1BB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smtClean="0">
                <a:solidFill>
                  <a:srgbClr val="77370B"/>
                </a:solidFill>
              </a:rPr>
              <a:t>Contacto con empresas generando espacios de consciencia y recolectando el fondo meta  a </a:t>
            </a:r>
            <a:r>
              <a:rPr lang="es-CO" sz="1200" dirty="0" err="1" smtClean="0">
                <a:solidFill>
                  <a:srgbClr val="77370B"/>
                </a:solidFill>
              </a:rPr>
              <a:t>tráves</a:t>
            </a:r>
            <a:r>
              <a:rPr lang="es-CO" sz="1200" dirty="0" smtClean="0">
                <a:solidFill>
                  <a:srgbClr val="77370B"/>
                </a:solidFill>
              </a:rPr>
              <a:t> de la venta del Lobo (3meses) </a:t>
            </a:r>
            <a:endParaRPr lang="es-CO" sz="1200" dirty="0">
              <a:solidFill>
                <a:srgbClr val="77370B"/>
              </a:solidFill>
            </a:endParaRPr>
          </a:p>
        </p:txBody>
      </p:sp>
      <p:pic>
        <p:nvPicPr>
          <p:cNvPr id="49" name="Imagen 4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7291" b="53314" l="36397" r="61534">
                        <a14:backgroundMark x1="47292" y1="52367" x2="50700" y2="52877"/>
                      </a14:backgroundRemoval>
                    </a14:imgEffect>
                  </a14:imgLayer>
                </a14:imgProps>
              </a:ext>
              <a:ext uri="{28A0092B-C50C-407E-A947-70E740481C1C}">
                <a14:useLocalDpi xmlns:a14="http://schemas.microsoft.com/office/drawing/2010/main" val="0"/>
              </a:ext>
            </a:extLst>
          </a:blip>
          <a:srcRect l="34003" t="35531" r="36421" b="45104"/>
          <a:stretch/>
        </p:blipFill>
        <p:spPr>
          <a:xfrm>
            <a:off x="-128459" y="5797488"/>
            <a:ext cx="1910172" cy="1045188"/>
          </a:xfrm>
          <a:prstGeom prst="rect">
            <a:avLst/>
          </a:prstGeom>
        </p:spPr>
      </p:pic>
      <p:sp>
        <p:nvSpPr>
          <p:cNvPr id="50" name="CuadroTexto 49"/>
          <p:cNvSpPr txBox="1"/>
          <p:nvPr/>
        </p:nvSpPr>
        <p:spPr>
          <a:xfrm>
            <a:off x="-128459" y="6026497"/>
            <a:ext cx="1739404" cy="523220"/>
          </a:xfrm>
          <a:prstGeom prst="rect">
            <a:avLst/>
          </a:prstGeom>
          <a:noFill/>
        </p:spPr>
        <p:txBody>
          <a:bodyPr wrap="square" rtlCol="0">
            <a:spAutoFit/>
          </a:bodyPr>
          <a:lstStyle/>
          <a:p>
            <a:pPr algn="ctr"/>
            <a:r>
              <a:rPr lang="es-CO" sz="1400" b="1" dirty="0" smtClean="0">
                <a:solidFill>
                  <a:srgbClr val="77370B"/>
                </a:solidFill>
                <a:latin typeface="Franklin Gothic Book" panose="020B0503020102020204" pitchFamily="34" charset="0"/>
              </a:rPr>
              <a:t>Nuestras</a:t>
            </a:r>
          </a:p>
          <a:p>
            <a:pPr algn="ctr"/>
            <a:r>
              <a:rPr lang="es-CO" sz="1400" b="1" dirty="0" smtClean="0">
                <a:solidFill>
                  <a:srgbClr val="77370B"/>
                </a:solidFill>
                <a:latin typeface="Franklin Gothic Book" panose="020B0503020102020204" pitchFamily="34" charset="0"/>
              </a:rPr>
              <a:t> redes</a:t>
            </a:r>
            <a:endParaRPr lang="es-CO" sz="1400" b="1" dirty="0">
              <a:solidFill>
                <a:srgbClr val="77370B"/>
              </a:solidFill>
              <a:latin typeface="Franklin Gothic Book" panose="020B0503020102020204" pitchFamily="34" charset="0"/>
            </a:endParaRPr>
          </a:p>
        </p:txBody>
      </p:sp>
      <p:sp>
        <p:nvSpPr>
          <p:cNvPr id="51" name="Rectángulo redondeado 50"/>
          <p:cNvSpPr/>
          <p:nvPr/>
        </p:nvSpPr>
        <p:spPr>
          <a:xfrm>
            <a:off x="1780673" y="5991726"/>
            <a:ext cx="9613232" cy="641684"/>
          </a:xfrm>
          <a:prstGeom prst="roundRect">
            <a:avLst/>
          </a:prstGeom>
          <a:solidFill>
            <a:srgbClr val="617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smtClean="0">
                <a:solidFill>
                  <a:srgbClr val="FFFFCF"/>
                </a:solidFill>
              </a:rPr>
              <a:t>Comunicación constante en nuestro medios propios desde las etapas de producción, el detrás de cámaras, recolección de las experiencias con los medios y empresas., creación de la sección </a:t>
            </a:r>
            <a:r>
              <a:rPr lang="es-CO" sz="1200" dirty="0" err="1" smtClean="0">
                <a:solidFill>
                  <a:srgbClr val="FFFFCF"/>
                </a:solidFill>
              </a:rPr>
              <a:t>mindfulness</a:t>
            </a:r>
            <a:r>
              <a:rPr lang="es-CO" sz="1200" dirty="0" smtClean="0">
                <a:solidFill>
                  <a:srgbClr val="FFFFCF"/>
                </a:solidFill>
              </a:rPr>
              <a:t>, en cada sesión realizada haremos menciones de honor en nuestro espacio Wall de embajadores del programa.</a:t>
            </a:r>
            <a:endParaRPr lang="es-CO" sz="1200" dirty="0">
              <a:solidFill>
                <a:srgbClr val="FFFFCF"/>
              </a:solidFill>
            </a:endParaRPr>
          </a:p>
        </p:txBody>
      </p:sp>
      <p:sp>
        <p:nvSpPr>
          <p:cNvPr id="53" name="CuadroTexto 52"/>
          <p:cNvSpPr txBox="1"/>
          <p:nvPr/>
        </p:nvSpPr>
        <p:spPr>
          <a:xfrm>
            <a:off x="4621810" y="0"/>
            <a:ext cx="7570190" cy="1938992"/>
          </a:xfrm>
          <a:prstGeom prst="rect">
            <a:avLst/>
          </a:prstGeom>
          <a:noFill/>
        </p:spPr>
        <p:txBody>
          <a:bodyPr wrap="square" rtlCol="0">
            <a:spAutoFit/>
          </a:bodyPr>
          <a:lstStyle/>
          <a:p>
            <a:pPr algn="just"/>
            <a:r>
              <a:rPr lang="es-CO" sz="1200" b="1" dirty="0" smtClean="0">
                <a:solidFill>
                  <a:srgbClr val="9C6329"/>
                </a:solidFill>
                <a:latin typeface="Franklin Gothic Book" panose="020B0503020102020204" pitchFamily="34" charset="0"/>
              </a:rPr>
              <a:t>KPIS:  </a:t>
            </a:r>
          </a:p>
          <a:p>
            <a:pPr marL="285750" indent="-285750" algn="just">
              <a:buFont typeface="Arial" panose="020B0604020202020204" pitchFamily="34" charset="0"/>
              <a:buChar char="•"/>
            </a:pPr>
            <a:r>
              <a:rPr lang="es-CO" sz="1200" dirty="0" smtClean="0">
                <a:solidFill>
                  <a:srgbClr val="9C6329"/>
                </a:solidFill>
                <a:latin typeface="Franklin Gothic Book" panose="020B0503020102020204" pitchFamily="34" charset="0"/>
              </a:rPr>
              <a:t>Vender  con nuestras alianzas y experiencias en las empresas y medios de  20.000 a 30.000 unidades de nuestros Lobos a $15.000 logrando así recolectar los $300.000.000 o más</a:t>
            </a:r>
          </a:p>
          <a:p>
            <a:pPr marL="285750" indent="-285750" algn="just">
              <a:buFont typeface="Arial" panose="020B0604020202020204" pitchFamily="34" charset="0"/>
              <a:buChar char="•"/>
            </a:pPr>
            <a:r>
              <a:rPr lang="es-CO" sz="1200" dirty="0" smtClean="0">
                <a:solidFill>
                  <a:srgbClr val="9C6329"/>
                </a:solidFill>
                <a:latin typeface="Franklin Gothic Book" panose="020B0503020102020204" pitchFamily="34" charset="0"/>
              </a:rPr>
              <a:t>Lograremos en Free </a:t>
            </a:r>
            <a:r>
              <a:rPr lang="es-CO" sz="1200" dirty="0" err="1" smtClean="0">
                <a:solidFill>
                  <a:srgbClr val="9C6329"/>
                </a:solidFill>
                <a:latin typeface="Franklin Gothic Book" panose="020B0503020102020204" pitchFamily="34" charset="0"/>
              </a:rPr>
              <a:t>Press</a:t>
            </a:r>
            <a:r>
              <a:rPr lang="es-CO" sz="1200" dirty="0" smtClean="0">
                <a:solidFill>
                  <a:srgbClr val="9C6329"/>
                </a:solidFill>
                <a:latin typeface="Franklin Gothic Book" panose="020B0503020102020204" pitchFamily="34" charset="0"/>
              </a:rPr>
              <a:t>  de un promedio de $200 millones en publicaciones de todos los medios, más contenido e interacción generadas por nuestros </a:t>
            </a:r>
            <a:r>
              <a:rPr lang="es-CO" sz="1200" dirty="0" err="1" smtClean="0">
                <a:solidFill>
                  <a:srgbClr val="9C6329"/>
                </a:solidFill>
                <a:latin typeface="Franklin Gothic Book" panose="020B0503020102020204" pitchFamily="34" charset="0"/>
              </a:rPr>
              <a:t>influenciadores</a:t>
            </a:r>
            <a:r>
              <a:rPr lang="es-CO" sz="1200" dirty="0" smtClean="0">
                <a:solidFill>
                  <a:srgbClr val="9C6329"/>
                </a:solidFill>
                <a:latin typeface="Franklin Gothic Book" panose="020B0503020102020204" pitchFamily="34" charset="0"/>
              </a:rPr>
              <a:t> en sus redes.</a:t>
            </a:r>
          </a:p>
          <a:p>
            <a:pPr marL="285750" indent="-285750" algn="just">
              <a:buFont typeface="Arial" panose="020B0604020202020204" pitchFamily="34" charset="0"/>
              <a:buChar char="•"/>
            </a:pPr>
            <a:r>
              <a:rPr lang="es-CO" sz="1200" dirty="0" smtClean="0">
                <a:solidFill>
                  <a:srgbClr val="9C6329"/>
                </a:solidFill>
                <a:latin typeface="Franklin Gothic Book" panose="020B0503020102020204" pitchFamily="34" charset="0"/>
              </a:rPr>
              <a:t>Lograremos que empresas se conviertan en embajadores de nuestro programa y contribuyan con la construcción de un país de convivencia pacífica.</a:t>
            </a:r>
          </a:p>
          <a:p>
            <a:pPr marL="285750" indent="-285750" algn="just">
              <a:buFont typeface="Arial" panose="020B0604020202020204" pitchFamily="34" charset="0"/>
              <a:buChar char="•"/>
            </a:pPr>
            <a:r>
              <a:rPr lang="es-CO" sz="1200" dirty="0" smtClean="0">
                <a:solidFill>
                  <a:srgbClr val="9C6329"/>
                </a:solidFill>
                <a:latin typeface="Franklin Gothic Book" panose="020B0503020102020204" pitchFamily="34" charset="0"/>
              </a:rPr>
              <a:t>A partir de la creación de nuestras redes sociales lograremos canalizar nuestro contenido, obtener </a:t>
            </a:r>
            <a:r>
              <a:rPr lang="es-CO" sz="1200" dirty="0" err="1" smtClean="0">
                <a:solidFill>
                  <a:srgbClr val="9C6329"/>
                </a:solidFill>
                <a:latin typeface="Franklin Gothic Book" panose="020B0503020102020204" pitchFamily="34" charset="0"/>
              </a:rPr>
              <a:t>interacción,lograr</a:t>
            </a:r>
            <a:r>
              <a:rPr lang="es-CO" sz="1200" dirty="0" smtClean="0">
                <a:solidFill>
                  <a:srgbClr val="9C6329"/>
                </a:solidFill>
                <a:latin typeface="Franklin Gothic Book" panose="020B0503020102020204" pitchFamily="34" charset="0"/>
              </a:rPr>
              <a:t> alcance en nuestra comunicación para así vincular a posibles donantes y expandir la cultura del </a:t>
            </a:r>
            <a:r>
              <a:rPr lang="es-CO" sz="1200" dirty="0" err="1" smtClean="0">
                <a:solidFill>
                  <a:srgbClr val="9C6329"/>
                </a:solidFill>
                <a:latin typeface="Franklin Gothic Book" panose="020B0503020102020204" pitchFamily="34" charset="0"/>
              </a:rPr>
              <a:t>mindfulness</a:t>
            </a:r>
            <a:r>
              <a:rPr lang="es-CO" sz="1200" dirty="0" smtClean="0">
                <a:solidFill>
                  <a:srgbClr val="9C6329"/>
                </a:solidFill>
                <a:latin typeface="Franklin Gothic Book" panose="020B0503020102020204" pitchFamily="34" charset="0"/>
              </a:rPr>
              <a:t>.</a:t>
            </a:r>
            <a:endParaRPr lang="es-CO" sz="1200" dirty="0">
              <a:solidFill>
                <a:srgbClr val="9C6329"/>
              </a:solidFill>
              <a:latin typeface="Franklin Gothic Book" panose="020B0503020102020204" pitchFamily="34" charset="0"/>
            </a:endParaRPr>
          </a:p>
        </p:txBody>
      </p:sp>
      <p:cxnSp>
        <p:nvCxnSpPr>
          <p:cNvPr id="54" name="Conector recto 53"/>
          <p:cNvCxnSpPr/>
          <p:nvPr/>
        </p:nvCxnSpPr>
        <p:spPr>
          <a:xfrm flipV="1">
            <a:off x="130730" y="5784742"/>
            <a:ext cx="11914496" cy="68239"/>
          </a:xfrm>
          <a:prstGeom prst="line">
            <a:avLst/>
          </a:prstGeom>
          <a:ln>
            <a:solidFill>
              <a:srgbClr val="CA984C"/>
            </a:solidFill>
            <a:prstDash val="dash"/>
          </a:ln>
        </p:spPr>
        <p:style>
          <a:lnRef idx="1">
            <a:schemeClr val="accent1"/>
          </a:lnRef>
          <a:fillRef idx="0">
            <a:schemeClr val="accent1"/>
          </a:fillRef>
          <a:effectRef idx="0">
            <a:schemeClr val="accent1"/>
          </a:effectRef>
          <a:fontRef idx="minor">
            <a:schemeClr val="tx1"/>
          </a:fontRef>
        </p:style>
      </p:cxnSp>
      <p:pic>
        <p:nvPicPr>
          <p:cNvPr id="75" name="Imagen 7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91" b="32224" l="6525" r="31558">
                        <a14:foregroundMark x1="9720" y1="22370" x2="26764" y2="27830"/>
                        <a14:foregroundMark x1="10919" y1="24101" x2="20240" y2="29028"/>
                      </a14:backgroundRemoval>
                    </a14:imgEffect>
                  </a14:imgLayer>
                </a14:imgProps>
              </a:ext>
              <a:ext uri="{28A0092B-C50C-407E-A947-70E740481C1C}">
                <a14:useLocalDpi xmlns:a14="http://schemas.microsoft.com/office/drawing/2010/main" val="0"/>
              </a:ext>
            </a:extLst>
          </a:blip>
          <a:srcRect l="7472" t="6053" r="67854" b="67546"/>
          <a:stretch/>
        </p:blipFill>
        <p:spPr>
          <a:xfrm>
            <a:off x="3826040" y="3039977"/>
            <a:ext cx="678418" cy="725907"/>
          </a:xfrm>
          <a:prstGeom prst="rect">
            <a:avLst/>
          </a:prstGeom>
        </p:spPr>
      </p:pic>
      <p:pic>
        <p:nvPicPr>
          <p:cNvPr id="76" name="Imagen 75"/>
          <p:cNvPicPr>
            <a:picLocks noChangeAspect="1"/>
          </p:cNvPicPr>
          <p:nvPr/>
        </p:nvPicPr>
        <p:blipFill rotWithShape="1">
          <a:blip r:embed="rId8" cstate="print">
            <a:extLst>
              <a:ext uri="{28A0092B-C50C-407E-A947-70E740481C1C}">
                <a14:useLocalDpi xmlns:a14="http://schemas.microsoft.com/office/drawing/2010/main" val="0"/>
              </a:ext>
            </a:extLst>
          </a:blip>
          <a:srcRect l="36621" t="68335" r="36931" b="7223"/>
          <a:stretch/>
        </p:blipFill>
        <p:spPr>
          <a:xfrm>
            <a:off x="3272590" y="3970422"/>
            <a:ext cx="770020" cy="710788"/>
          </a:xfrm>
          <a:prstGeom prst="rect">
            <a:avLst/>
          </a:prstGeom>
        </p:spPr>
      </p:pic>
      <p:pic>
        <p:nvPicPr>
          <p:cNvPr id="77" name="Imagen 76"/>
          <p:cNvPicPr>
            <a:picLocks noChangeAspect="1"/>
          </p:cNvPicPr>
          <p:nvPr/>
        </p:nvPicPr>
        <p:blipFill rotWithShape="1">
          <a:blip r:embed="rId9" cstate="print">
            <a:extLst>
              <a:ext uri="{28A0092B-C50C-407E-A947-70E740481C1C}">
                <a14:useLocalDpi xmlns:a14="http://schemas.microsoft.com/office/drawing/2010/main" val="0"/>
              </a:ext>
            </a:extLst>
          </a:blip>
          <a:srcRect l="67361" t="67985" r="6361" b="6292"/>
          <a:stretch/>
        </p:blipFill>
        <p:spPr>
          <a:xfrm>
            <a:off x="5305927" y="4960822"/>
            <a:ext cx="697832" cy="683089"/>
          </a:xfrm>
          <a:prstGeom prst="rect">
            <a:avLst/>
          </a:prstGeom>
        </p:spPr>
      </p:pic>
      <p:pic>
        <p:nvPicPr>
          <p:cNvPr id="83" name="Imagen 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01400" y="5972635"/>
            <a:ext cx="649705" cy="649705"/>
          </a:xfrm>
          <a:prstGeom prst="rect">
            <a:avLst/>
          </a:prstGeom>
        </p:spPr>
      </p:pic>
      <p:pic>
        <p:nvPicPr>
          <p:cNvPr id="84" name="Imagen 8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80" b="95068" l="439" r="99365">
                        <a14:foregroundMark x1="8105" y1="92529" x2="18848" y2="81104"/>
                        <a14:foregroundMark x1="62598" y1="91895" x2="69580" y2="46875"/>
                        <a14:foregroundMark x1="81006" y1="90625" x2="87988" y2="36084"/>
                        <a14:foregroundMark x1="84180" y1="29736" x2="87354" y2="12012"/>
                        <a14:foregroundMark x1="73389" y1="12012" x2="73389" y2="12012"/>
                        <a14:foregroundMark x1="81641" y1="17090" x2="77832" y2="15186"/>
                        <a14:backgroundMark x1="80029" y1="12305" x2="80029" y2="12305"/>
                      </a14:backgroundRemoval>
                    </a14:imgEffect>
                  </a14:imgLayer>
                </a14:imgProps>
              </a:ext>
              <a:ext uri="{28A0092B-C50C-407E-A947-70E740481C1C}">
                <a14:useLocalDpi xmlns:a14="http://schemas.microsoft.com/office/drawing/2010/main" val="0"/>
              </a:ext>
            </a:extLst>
          </a:blip>
          <a:srcRect t="5658" b="4948"/>
          <a:stretch/>
        </p:blipFill>
        <p:spPr>
          <a:xfrm>
            <a:off x="2884028" y="127688"/>
            <a:ext cx="1897737" cy="1696453"/>
          </a:xfrm>
          <a:prstGeom prst="rect">
            <a:avLst/>
          </a:prstGeom>
        </p:spPr>
      </p:pic>
    </p:spTree>
    <p:extLst>
      <p:ext uri="{BB962C8B-B14F-4D97-AF65-F5344CB8AC3E}">
        <p14:creationId xmlns:p14="http://schemas.microsoft.com/office/powerpoint/2010/main" val="1269263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1990</Words>
  <Application>Microsoft Office PowerPoint</Application>
  <PresentationFormat>Panorámica</PresentationFormat>
  <Paragraphs>200</Paragraphs>
  <Slides>10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vt:lpstr>
      <vt:lpstr>Calibri</vt:lpstr>
      <vt:lpstr>Calibri Light</vt:lpstr>
      <vt:lpstr>Franklin Gothic Book</vt:lpstr>
      <vt:lpstr>Franklin Gothic Demi</vt:lpstr>
      <vt:lpstr>MV Boli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Lina Angel</dc:creator>
  <cp:lastModifiedBy>Lina Angel</cp:lastModifiedBy>
  <cp:revision>82</cp:revision>
  <dcterms:created xsi:type="dcterms:W3CDTF">2016-04-16T15:46:54Z</dcterms:created>
  <dcterms:modified xsi:type="dcterms:W3CDTF">2016-04-17T16:45:34Z</dcterms:modified>
</cp:coreProperties>
</file>