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0644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0.48623</cdr:x>
      <cdr:y>0.12369</cdr:y>
    </cdr:from>
    <cdr:to>
      <cdr:x>0.53248</cdr:x>
      <cdr:y>0.1813</cdr:y>
    </cdr:to>
    <cdr:sp macro="" textlink="">
      <cdr:nvSpPr>
        <cdr:cNvPr id="2" name="Triángulo isósceles 1"/>
        <cdr:cNvSpPr/>
      </cdr:nvSpPr>
      <cdr:spPr>
        <a:xfrm xmlns:a="http://schemas.openxmlformats.org/drawingml/2006/main" rot="5400000">
          <a:off x="4187717" y="553126"/>
          <a:ext cx="283178" cy="393112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0.69163</cdr:x>
      <cdr:y>0.47455</cdr:y>
    </cdr:from>
    <cdr:to>
      <cdr:x>0.72495</cdr:x>
      <cdr:y>0.55451</cdr:y>
    </cdr:to>
    <cdr:sp macro="" textlink="">
      <cdr:nvSpPr>
        <cdr:cNvPr id="3" name="Triángulo isósceles 2"/>
        <cdr:cNvSpPr/>
      </cdr:nvSpPr>
      <cdr:spPr>
        <a:xfrm xmlns:a="http://schemas.openxmlformats.org/drawingml/2006/main" rot="10800000">
          <a:off x="5878612" y="2332923"/>
          <a:ext cx="283177" cy="393113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0.48019</cdr:x>
      <cdr:y>0.8324</cdr:y>
    </cdr:from>
    <cdr:to>
      <cdr:x>0.52644</cdr:x>
      <cdr:y>0.89</cdr:y>
    </cdr:to>
    <cdr:sp macro="" textlink="">
      <cdr:nvSpPr>
        <cdr:cNvPr id="7" name="Triángulo isósceles 6"/>
        <cdr:cNvSpPr/>
      </cdr:nvSpPr>
      <cdr:spPr>
        <a:xfrm xmlns:a="http://schemas.openxmlformats.org/drawingml/2006/main" rot="16200000">
          <a:off x="4136348" y="4037191"/>
          <a:ext cx="283177" cy="393113"/>
        </a:xfrm>
        <a:prstGeom xmlns:a="http://schemas.openxmlformats.org/drawingml/2006/main" prst="triangle">
          <a:avLst/>
        </a:prstGeom>
        <a:solidFill xmlns:a="http://schemas.openxmlformats.org/drawingml/2006/main">
          <a:srgbClr val="D0644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0.27269</cdr:x>
      <cdr:y>0.45386</cdr:y>
    </cdr:from>
    <cdr:to>
      <cdr:x>0.30601</cdr:x>
      <cdr:y>0.53382</cdr:y>
    </cdr:to>
    <cdr:sp macro="" textlink="">
      <cdr:nvSpPr>
        <cdr:cNvPr id="8" name="Triángulo isósceles 7"/>
        <cdr:cNvSpPr/>
      </cdr:nvSpPr>
      <cdr:spPr>
        <a:xfrm xmlns:a="http://schemas.openxmlformats.org/drawingml/2006/main">
          <a:off x="2317789" y="2231204"/>
          <a:ext cx="283177" cy="393113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82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04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47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72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8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507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5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0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27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412F-F68F-467C-A903-571AF757528A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7D9B-76EE-4A1B-BD10-F916502D66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0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6"/>
          <p:cNvSpPr/>
          <p:nvPr/>
        </p:nvSpPr>
        <p:spPr>
          <a:xfrm flipH="1">
            <a:off x="6358583" y="2566131"/>
            <a:ext cx="5833417" cy="1233600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6358583" y="2413464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eso no me importa a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mí”</a:t>
            </a:r>
            <a:endParaRPr lang="es-CO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“Eso es por allá en otro lado, para qué voy a 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“Para qué 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eso no me va a ayudar en nada”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85189" y="4525832"/>
            <a:ext cx="338915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800" b="1" dirty="0"/>
              <a:t>Las personas no donan por que no se identifican con las </a:t>
            </a:r>
            <a:r>
              <a:rPr lang="es-CO" sz="3200" b="1" dirty="0"/>
              <a:t>causas</a:t>
            </a:r>
            <a:r>
              <a:rPr lang="es-CO" sz="2800" b="1" dirty="0"/>
              <a:t>.</a:t>
            </a:r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260327" y="1804844"/>
            <a:ext cx="5681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Colombia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no existe una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de donación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, nunca pensamos en el bienestar de los demás sin pensar en recibir un beneficio a cambio.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Sólo nos interesamos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causas sociales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cuando nos afectan directamente y tienen una relación fuerte con nuestros gustos.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2708" y="4525832"/>
            <a:ext cx="5533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Stencil" panose="040409050D0802020404" pitchFamily="82" charset="0"/>
              </a:rPr>
              <a:t>Así llegamos a nuestro </a:t>
            </a:r>
            <a:r>
              <a:rPr lang="es-CO" sz="4800" b="1" u="sng" dirty="0" err="1" smtClean="0">
                <a:latin typeface="Stencil" panose="040409050D0802020404" pitchFamily="82" charset="0"/>
              </a:rPr>
              <a:t>Insight</a:t>
            </a:r>
            <a:r>
              <a:rPr lang="es-CO" sz="5400" b="1" dirty="0" smtClean="0">
                <a:latin typeface="Stencil" panose="040409050D0802020404" pitchFamily="82" charset="0"/>
              </a:rPr>
              <a:t>:</a:t>
            </a:r>
            <a:endParaRPr lang="es-CO" sz="5400" dirty="0">
              <a:latin typeface="Stencil" panose="040409050D0802020404" pitchFamily="82" charset="0"/>
            </a:endParaRPr>
          </a:p>
        </p:txBody>
      </p:sp>
      <p:cxnSp>
        <p:nvCxnSpPr>
          <p:cNvPr id="9" name="Conector angular 8"/>
          <p:cNvCxnSpPr/>
          <p:nvPr/>
        </p:nvCxnSpPr>
        <p:spPr>
          <a:xfrm flipV="1">
            <a:off x="0" y="4393962"/>
            <a:ext cx="12192000" cy="1842867"/>
          </a:xfrm>
          <a:prstGeom prst="bentConnector3">
            <a:avLst/>
          </a:prstGeom>
          <a:ln w="38100">
            <a:solidFill>
              <a:srgbClr val="F98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85189" y="150256"/>
            <a:ext cx="553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SITUACIÓN</a:t>
            </a:r>
            <a:endParaRPr lang="es-CO" sz="5400" u="dbl" dirty="0">
              <a:latin typeface="Stencil" panose="040409050D0802020404" pitchFamily="8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74743" y="2100086"/>
            <a:ext cx="381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Opiniones recurrentes como: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2800" b="1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AyúdanosaAyudarte</a:t>
            </a:r>
            <a:endParaRPr lang="es-CO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6164" y="1450417"/>
            <a:ext cx="44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u="dbl" dirty="0" err="1" smtClean="0">
                <a:latin typeface="Stencil" panose="040409050D0802020404" pitchFamily="82" charset="0"/>
              </a:rPr>
              <a:t>insigth</a:t>
            </a:r>
            <a:endParaRPr lang="es-CO" sz="4800" u="dbl" dirty="0">
              <a:latin typeface="Stencil" panose="040409050D0802020404" pitchFamily="8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64489" y="1450416"/>
            <a:ext cx="44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u="dbl" dirty="0" smtClean="0">
                <a:latin typeface="Stencil" panose="040409050D0802020404" pitchFamily="82" charset="0"/>
              </a:rPr>
              <a:t>Big idea</a:t>
            </a:r>
            <a:endParaRPr lang="es-CO" sz="4800" u="dbl" dirty="0">
              <a:latin typeface="Stencil" panose="040409050D0802020404" pitchFamily="8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64489" y="3812210"/>
            <a:ext cx="44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u="dbl" dirty="0" smtClean="0">
                <a:latin typeface="Stencil" panose="040409050D0802020404" pitchFamily="82" charset="0"/>
              </a:rPr>
              <a:t>estrategia</a:t>
            </a:r>
            <a:endParaRPr lang="es-CO" sz="4800" u="dbl" dirty="0">
              <a:latin typeface="Stencil" panose="040409050D0802020404" pitchFamily="82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835340" y="2457669"/>
            <a:ext cx="33891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dirty="0"/>
              <a:t>Las personas no donan por que no se identifican con las </a:t>
            </a:r>
            <a:r>
              <a:rPr lang="es-CO" sz="2000" b="1" dirty="0"/>
              <a:t>causas</a:t>
            </a:r>
            <a:r>
              <a:rPr lang="es-CO" sz="2000" dirty="0"/>
              <a:t>.</a:t>
            </a:r>
          </a:p>
          <a:p>
            <a:endParaRPr lang="es-CO" sz="14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8050084" y="2457669"/>
            <a:ext cx="3781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b="1" dirty="0" smtClean="0"/>
              <a:t>Enseñaremos</a:t>
            </a:r>
            <a:r>
              <a:rPr lang="es-CO" sz="2000" dirty="0" smtClean="0"/>
              <a:t> a las personas a darle importancia a sus emociones como </a:t>
            </a:r>
            <a:r>
              <a:rPr lang="es-CO" sz="2000" b="1" dirty="0" smtClean="0"/>
              <a:t>ideal de vida.</a:t>
            </a:r>
            <a:endParaRPr lang="es-CO" sz="14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7888981" y="4763209"/>
            <a:ext cx="41037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b="1" dirty="0" smtClean="0"/>
              <a:t>Generaremos </a:t>
            </a:r>
            <a:r>
              <a:rPr lang="es-CO" sz="2000" dirty="0" smtClean="0"/>
              <a:t>empatía involucrándonos en las emociones negativas de las personas, haciendo que nuestra causa se vuelva su causa.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16164" y="3914013"/>
            <a:ext cx="44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u="dbl" dirty="0" smtClean="0">
                <a:latin typeface="Stencil" panose="040409050D0802020404" pitchFamily="82" charset="0"/>
              </a:rPr>
              <a:t>concepto</a:t>
            </a:r>
            <a:endParaRPr lang="es-CO" sz="4800" u="dbl" dirty="0">
              <a:latin typeface="Stencil" panose="040409050D0802020404" pitchFamily="8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0" y="4745010"/>
            <a:ext cx="5059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2000" dirty="0" smtClean="0"/>
              <a:t>Notamos que la mayoría de las personas que donan a causas sociales están ligadas a estas por las emociones o experiencias. Por eso creamos </a:t>
            </a:r>
            <a:r>
              <a:rPr lang="es-CO" sz="2000" dirty="0" smtClean="0"/>
              <a:t>la plataforma</a:t>
            </a:r>
            <a:endParaRPr lang="es-CO" sz="2000" dirty="0" smtClean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07" y="2432025"/>
            <a:ext cx="2594768" cy="7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515815" y="3776927"/>
            <a:ext cx="55332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Stencil" panose="040409050D0802020404" pitchFamily="82" charset="0"/>
              </a:rPr>
              <a:t>De ahí surgió nuestra </a:t>
            </a:r>
            <a:r>
              <a:rPr lang="es-CO" sz="4800" b="1" u="sng" dirty="0" smtClean="0">
                <a:latin typeface="Stencil" panose="040409050D0802020404" pitchFamily="82" charset="0"/>
              </a:rPr>
              <a:t>gran idea</a:t>
            </a:r>
            <a:r>
              <a:rPr lang="es-CO" sz="5400" b="1" dirty="0" smtClean="0">
                <a:latin typeface="Stencil" panose="040409050D0802020404" pitchFamily="82" charset="0"/>
              </a:rPr>
              <a:t>:</a:t>
            </a:r>
            <a:endParaRPr lang="es-CO" sz="5400" dirty="0">
              <a:latin typeface="Stencil" panose="040409050D0802020404" pitchFamily="82" charset="0"/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4855051" y="3621301"/>
            <a:ext cx="5190186" cy="2605079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5077058" y="3402099"/>
            <a:ext cx="4746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s-CO" sz="2800" dirty="0"/>
          </a:p>
          <a:p>
            <a:pPr algn="ctr"/>
            <a:r>
              <a:rPr lang="es-CO" sz="2800" b="1" dirty="0"/>
              <a:t>Enseñaremos</a:t>
            </a:r>
            <a:r>
              <a:rPr lang="es-CO" sz="2800" dirty="0"/>
              <a:t> a las personas a darle importancia a sus emociones como </a:t>
            </a:r>
            <a:r>
              <a:rPr lang="es-CO" sz="2800" b="1" dirty="0"/>
              <a:t>ideal de vida.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38782" y="253789"/>
            <a:ext cx="77693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  <a:p>
            <a:r>
              <a:rPr lang="es-CO" sz="2800" b="1" dirty="0"/>
              <a:t>Notamos</a:t>
            </a:r>
            <a:r>
              <a:rPr lang="es-CO" dirty="0"/>
              <a:t> que la mayoría de las personas que donan a </a:t>
            </a:r>
            <a:r>
              <a:rPr lang="es-CO" b="1" dirty="0"/>
              <a:t>causas sociales </a:t>
            </a:r>
            <a:r>
              <a:rPr lang="es-CO" dirty="0"/>
              <a:t>están ligadas a estas por las emociones o experiencias.</a:t>
            </a:r>
          </a:p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788229" y="1495283"/>
            <a:ext cx="7329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“Yo dono a los refugios para animales por que me gustan mucho las mascotas y no me gusta verlos sufrir”</a:t>
            </a:r>
          </a:p>
          <a:p>
            <a:endParaRPr lang="es-CO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“Yo dono para las fundaciones con cáncer por que un familiar mío sufre esta enfermedad.”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20483"/>
          <a:stretch/>
        </p:blipFill>
        <p:spPr>
          <a:xfrm>
            <a:off x="556074" y="1239470"/>
            <a:ext cx="3121152" cy="2162629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556074" y="1463500"/>
            <a:ext cx="11113413" cy="1819979"/>
          </a:xfrm>
          <a:prstGeom prst="roundRect">
            <a:avLst/>
          </a:prstGeom>
          <a:noFill/>
          <a:ln w="38100" cmpd="dbl">
            <a:solidFill>
              <a:srgbClr val="F98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derecha 16"/>
          <p:cNvSpPr/>
          <p:nvPr/>
        </p:nvSpPr>
        <p:spPr>
          <a:xfrm>
            <a:off x="3180611" y="2203148"/>
            <a:ext cx="465026" cy="340682"/>
          </a:xfrm>
          <a:prstGeom prst="rightArrow">
            <a:avLst/>
          </a:prstGeom>
          <a:solidFill>
            <a:srgbClr val="F9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334550" y="4172657"/>
            <a:ext cx="553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Stencil" panose="040409050D0802020404" pitchFamily="82" charset="0"/>
              </a:rPr>
              <a:t>¿Cómo?</a:t>
            </a:r>
            <a:endParaRPr lang="es-CO" sz="5400" dirty="0">
              <a:latin typeface="Stencil" panose="040409050D0802020404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87364" y="1057561"/>
            <a:ext cx="10577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Generaremos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empatía involucrándonos en las emociones negativas de las personas, haciendo que nuestra causa se vuelva su causa.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485189" y="150256"/>
            <a:ext cx="553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ESTRATEGIA</a:t>
            </a:r>
            <a:endParaRPr lang="es-CO" sz="5400" u="dbl" dirty="0">
              <a:latin typeface="Stencil" panose="040409050D0802020404" pitchFamily="8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02849" y="2734293"/>
            <a:ext cx="3455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Social </a:t>
            </a:r>
            <a:r>
              <a:rPr lang="es-CO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Vamos a escuchar las conversaciones en redes sociales para encontrar a aquellas personas que expresen sentimientos negativos.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346191" y="2679941"/>
            <a:ext cx="41926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2. Contenido personalizado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Crearemos un mensaje personalizado a la situación y la emoción expresada por los usuarios. Los niños enseñarán a través del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a controlar ese momento, invitando a conocer más en el sitio. Todo cohesionado con la etiqueta #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AyúdameaAyudarte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376332" y="2364960"/>
            <a:ext cx="108857" cy="4163321"/>
            <a:chOff x="3101196" y="1620732"/>
            <a:chExt cx="108857" cy="2123658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3101196" y="1620732"/>
              <a:ext cx="0" cy="2123658"/>
            </a:xfrm>
            <a:prstGeom prst="line">
              <a:avLst/>
            </a:prstGeom>
            <a:ln>
              <a:solidFill>
                <a:srgbClr val="F98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3210053" y="1620732"/>
              <a:ext cx="0" cy="2123658"/>
            </a:xfrm>
            <a:prstGeom prst="line">
              <a:avLst/>
            </a:prstGeom>
            <a:ln>
              <a:solidFill>
                <a:srgbClr val="F98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33" y="3799115"/>
            <a:ext cx="3200553" cy="37356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27536" r="51939" b="53083"/>
          <a:stretch/>
        </p:blipFill>
        <p:spPr>
          <a:xfrm>
            <a:off x="6728678" y="4495823"/>
            <a:ext cx="2140430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506428" y="5109029"/>
            <a:ext cx="11279172" cy="1436914"/>
          </a:xfrm>
          <a:prstGeom prst="roundRect">
            <a:avLst/>
          </a:prstGeom>
          <a:solidFill>
            <a:srgbClr val="F98A2A">
              <a:alpha val="43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1038776" y="5258712"/>
            <a:ext cx="99340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a futuro</a:t>
            </a:r>
          </a:p>
          <a:p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un futuro se desarrollarán planes empresariales de clima laboral a través del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(con los niños y maestros del programa Respira en Educación) y se ofrecerá a grandes empresas. El proyecto viene acompañado con un espacio de visibilidad a las marcas tanto en sitio Web como en las escuelas beneficiadas.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5504" y="1466844"/>
            <a:ext cx="4802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Capitalizando el tráfico:</a:t>
            </a:r>
          </a:p>
          <a:p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nuestra plataforma ofreceremos distintos cursos para el manejo de las emociones a los que se tiene acceso ingresando un donativo. Cada vez se crearán distintos módulos donde cada vez que se completen obtendrán un certificado de experto en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desbloqueando el siguiente.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32957" y="1466844"/>
            <a:ext cx="38614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Generamos confianza en los donativos:</a:t>
            </a:r>
          </a:p>
          <a:p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su vez compartiremos con todos los usuarios donantes, videos con mensajes personalizados dado por los niños donde se evidencie en que se han invertido los recursos otorgados y la ayuda brindada a su educación.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6360478" y="1312956"/>
            <a:ext cx="108857" cy="2123658"/>
            <a:chOff x="3101196" y="1620732"/>
            <a:chExt cx="108857" cy="2123658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3101196" y="1620732"/>
              <a:ext cx="0" cy="2123658"/>
            </a:xfrm>
            <a:prstGeom prst="line">
              <a:avLst/>
            </a:prstGeom>
            <a:ln>
              <a:solidFill>
                <a:srgbClr val="F98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3210053" y="1620732"/>
              <a:ext cx="0" cy="2123658"/>
            </a:xfrm>
            <a:prstGeom prst="line">
              <a:avLst/>
            </a:prstGeom>
            <a:ln>
              <a:solidFill>
                <a:srgbClr val="F98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25"/>
          <p:cNvSpPr txBox="1"/>
          <p:nvPr/>
        </p:nvSpPr>
        <p:spPr>
          <a:xfrm>
            <a:off x="6485189" y="150256"/>
            <a:ext cx="553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ESTRATEGIA</a:t>
            </a:r>
            <a:endParaRPr lang="es-CO" sz="5400" u="dbl" dirty="0">
              <a:latin typeface="Stencil" panose="040409050D0802020404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2" t="26496" r="4368" b="58589"/>
          <a:stretch/>
        </p:blipFill>
        <p:spPr>
          <a:xfrm>
            <a:off x="1254907" y="3642616"/>
            <a:ext cx="1363288" cy="931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58457" r="71752" b="26628"/>
          <a:stretch/>
        </p:blipFill>
        <p:spPr>
          <a:xfrm>
            <a:off x="2443942" y="3469746"/>
            <a:ext cx="1673314" cy="1142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8119" r="58012" b="76966"/>
          <a:stretch/>
        </p:blipFill>
        <p:spPr>
          <a:xfrm>
            <a:off x="3807230" y="3504249"/>
            <a:ext cx="1367032" cy="10693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9" t="58669" r="6764" b="26416"/>
          <a:stretch/>
        </p:blipFill>
        <p:spPr>
          <a:xfrm>
            <a:off x="7667107" y="3436657"/>
            <a:ext cx="1367032" cy="10693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76987" r="5836" b="8098"/>
          <a:stretch/>
        </p:blipFill>
        <p:spPr>
          <a:xfrm>
            <a:off x="8840491" y="3586340"/>
            <a:ext cx="1367032" cy="10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92478482"/>
              </p:ext>
            </p:extLst>
          </p:nvPr>
        </p:nvGraphicFramePr>
        <p:xfrm>
          <a:off x="2019378" y="1088201"/>
          <a:ext cx="8499596" cy="491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122329" y="3680965"/>
            <a:ext cx="3849869" cy="303756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redondeado 18"/>
          <p:cNvSpPr/>
          <p:nvPr/>
        </p:nvSpPr>
        <p:spPr>
          <a:xfrm>
            <a:off x="8476853" y="3834560"/>
            <a:ext cx="3665900" cy="2719525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redondeado 17"/>
          <p:cNvSpPr/>
          <p:nvPr/>
        </p:nvSpPr>
        <p:spPr>
          <a:xfrm>
            <a:off x="8470463" y="255592"/>
            <a:ext cx="3665900" cy="342537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122330" y="246744"/>
            <a:ext cx="3665900" cy="3174201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8644283" y="966249"/>
            <a:ext cx="3417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Actual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En Colombia no existe una cultura de donación, nunca pensamos en el bienestar de los demás sin pensar en recibir un beneficio a cambio. Sólo nos interesamos en las causas sociales cuando nos afectan directamente y tienen una relación fuerte con nuestros gustos.</a:t>
            </a: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las emociones, motivaremos a los usuarios a apropiarse de las causas impulsándolos a ayudar con donativos.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44283" y="4181636"/>
            <a:ext cx="3242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¿A quiénes llegaremos?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Todas las personas que expresen emociones a través de las redes sociales (Foros, Facebook, Twitter) y espacio público.</a:t>
            </a: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les llegaremos?: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del Social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Involucrándonos en estos mensajes, generando empatía con el programa Respira en Educación motivando la donación. Al igual que apropiarnos ciertos espacios públicos.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6038" y="3763161"/>
            <a:ext cx="384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crearemos?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Crearemos una plataforma de contenidos donde los niños y profesores enseñarán las tácticas del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para superar distintos estados emocionales. A su vez, desde aquí aportar recursos para el desarrollo del programa.</a:t>
            </a: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lo vamos a hacer?: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Tácticos</a:t>
            </a:r>
          </a:p>
          <a:p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Mensajes personalizados en social media según red social</a:t>
            </a: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Creando la plataforma de contenidos #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AyúdanosaAyudarte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(página Web, FB, TW,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Guerrilla (Panfletos de ayuda – Hueco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8638" y="373957"/>
            <a:ext cx="3733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Nuestra Meta:</a:t>
            </a: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Principal: </a:t>
            </a: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Dinero obtenido en la plataforma por mes: $50’880.000</a:t>
            </a: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Secundarios: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Donadores promedio mensuales:  16.960 </a:t>
            </a:r>
          </a:p>
          <a:p>
            <a:pPr marL="171450" indent="-171450">
              <a:buFontTx/>
              <a:buChar char="-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mes: 45.000</a:t>
            </a:r>
          </a:p>
          <a:p>
            <a:pPr marL="171450" indent="-171450">
              <a:buFontTx/>
              <a:buChar char="-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4,5%</a:t>
            </a: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Nuestros medios: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Distribuiremos nuestro contenido en plataformas propias gratuitas: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Página Web</a:t>
            </a: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Fan Page Facebook</a:t>
            </a: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 Twitter</a:t>
            </a:r>
          </a:p>
          <a:p>
            <a:pPr marL="171450" indent="-171450">
              <a:buFontTx/>
              <a:buChar char="-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Canal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37962" y="2916869"/>
            <a:ext cx="336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600" b="1">
                <a:latin typeface="Stencil" panose="040409050D0802020404" pitchFamily="82" charset="0"/>
              </a:defRPr>
            </a:lvl1pPr>
          </a:lstStyle>
          <a:p>
            <a:r>
              <a:rPr lang="es-CO" dirty="0"/>
              <a:t>PLATAFORMA ESTRATÉGICA</a:t>
            </a:r>
          </a:p>
        </p:txBody>
      </p:sp>
      <p:sp>
        <p:nvSpPr>
          <p:cNvPr id="11" name="CuadroTexto 10"/>
          <p:cNvSpPr txBox="1"/>
          <p:nvPr/>
        </p:nvSpPr>
        <p:spPr>
          <a:xfrm rot="2636638">
            <a:off x="6897699" y="2154313"/>
            <a:ext cx="143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Oportunidad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 rot="19087757">
            <a:off x="6839381" y="4492806"/>
            <a:ext cx="143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 rot="2494756">
            <a:off x="4489206" y="4690764"/>
            <a:ext cx="143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Ejecución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 rot="18879294">
            <a:off x="4404788" y="2021769"/>
            <a:ext cx="12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Conversión</a:t>
            </a:r>
            <a:endParaRPr lang="es-CO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5" y="255592"/>
            <a:ext cx="2594768" cy="7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588167" y="2229112"/>
            <a:ext cx="5783002" cy="17489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plataforma es un portal de contenido de manejo emocional y autocontrol basado en el </a:t>
            </a:r>
            <a:r>
              <a:rPr lang="es-C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en los que maestros y niños de las escuelas donde se ha implementado el programa Respira en Educación, serán quienes les enseñan a través de e-</a:t>
            </a:r>
            <a:r>
              <a:rPr lang="es-C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los métodos aprendidos en el programa a quienes donen a esta causa.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01196" y="5441131"/>
            <a:ext cx="6539947" cy="13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del portal es obtener una suscripción que será donada a la aplicación de este programa en colegios y a cambio podrán aplicar el programa gestionado por los profesores y tendrán mensajes dados por los mismos estudiantes. </a:t>
            </a:r>
            <a:endParaRPr lang="es-CO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76914" y="150256"/>
            <a:ext cx="804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#AYUDANOSAAYUDARTE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006144" y="1519014"/>
            <a:ext cx="3982240" cy="3263311"/>
            <a:chOff x="6714117" y="1304633"/>
            <a:chExt cx="4872784" cy="399308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4117" y="1304633"/>
              <a:ext cx="4872784" cy="3993082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6714117" y="4147082"/>
              <a:ext cx="4644571" cy="333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¿Cómo manejar un momento de ira? #</a:t>
              </a:r>
              <a:r>
                <a:rPr lang="es-CO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AyúdanosaAyudarte</a:t>
              </a:r>
              <a:endParaRPr lang="es-CO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 t="54009" r="27686" b="26610"/>
          <a:stretch/>
        </p:blipFill>
        <p:spPr>
          <a:xfrm>
            <a:off x="734689" y="4274876"/>
            <a:ext cx="1269016" cy="12050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3" t="52939" r="1034" b="27680"/>
          <a:stretch/>
        </p:blipFill>
        <p:spPr>
          <a:xfrm>
            <a:off x="2003705" y="4250492"/>
            <a:ext cx="1269016" cy="12050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2133" r="77524" b="78486"/>
          <a:stretch/>
        </p:blipFill>
        <p:spPr>
          <a:xfrm>
            <a:off x="3101196" y="4250492"/>
            <a:ext cx="1269016" cy="12050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78342" r="77791" b="2277"/>
          <a:stretch/>
        </p:blipFill>
        <p:spPr>
          <a:xfrm>
            <a:off x="4373642" y="4250492"/>
            <a:ext cx="1269016" cy="12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/>
        </p:nvSpPr>
        <p:spPr>
          <a:xfrm>
            <a:off x="7645505" y="253789"/>
            <a:ext cx="4372976" cy="6339564"/>
          </a:xfrm>
          <a:prstGeom prst="round2DiagRect">
            <a:avLst/>
          </a:prstGeom>
          <a:solidFill>
            <a:srgbClr val="F98A2A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884186" y="1754131"/>
            <a:ext cx="3019624" cy="251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monetizara</a:t>
            </a:r>
            <a:r>
              <a:rPr lang="es-CO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portal generando espacios patrocinados por marcas  relacionadas con el programa</a:t>
            </a:r>
            <a:endParaRPr lang="es-CO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" y="253789"/>
            <a:ext cx="2594768" cy="7162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9729" y="5116025"/>
            <a:ext cx="2975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código de barras que se podrá pagar como cualquier producto en cualquier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almacén de cadena. (Generar alianza)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81831" y="3903345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suscripción por tarjeta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3599730" y="5947022"/>
            <a:ext cx="336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automático en factura del operador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67650" y="369888"/>
            <a:ext cx="272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Stencil" panose="040409050D0802020404" pitchFamily="82" charset="0"/>
              </a:rPr>
              <a:t>Ingreso adicional</a:t>
            </a:r>
            <a:endParaRPr lang="es-CO" sz="5400" dirty="0">
              <a:latin typeface="Stencil" panose="040409050D0802020404" pitchFamily="8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839485" y="4088011"/>
            <a:ext cx="2554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inscribirá el caso en 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aplicar a un subsidio de ayuda que manejan de responsabilidad social y a bonos que ofrecen a proyectos sin animo de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lucro.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88686" y="1153967"/>
            <a:ext cx="644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Stencil" panose="040409050D0802020404" pitchFamily="82" charset="0"/>
              </a:rPr>
              <a:t>SOLUCIONES TECNOLÓGICAS PARA EL PAGO</a:t>
            </a:r>
            <a:endParaRPr lang="es-CO" sz="5400" dirty="0">
              <a:latin typeface="Stencil" panose="040409050D0802020404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4" y="2053689"/>
            <a:ext cx="3237257" cy="31884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76987" r="5836" b="8098"/>
          <a:stretch/>
        </p:blipFill>
        <p:spPr>
          <a:xfrm>
            <a:off x="5592755" y="2674689"/>
            <a:ext cx="1367032" cy="10693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8" t="9047" r="40155" b="76038"/>
          <a:stretch/>
        </p:blipFill>
        <p:spPr>
          <a:xfrm>
            <a:off x="3421332" y="2696263"/>
            <a:ext cx="1367032" cy="10693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2" t="6960" r="23691" b="78125"/>
          <a:stretch/>
        </p:blipFill>
        <p:spPr>
          <a:xfrm>
            <a:off x="4496131" y="2491986"/>
            <a:ext cx="1367032" cy="106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9" t="26670" r="5604" b="58415"/>
          <a:stretch/>
        </p:blipFill>
        <p:spPr>
          <a:xfrm>
            <a:off x="5646157" y="4785297"/>
            <a:ext cx="1367032" cy="10693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60292" r="73315" b="24793"/>
          <a:stretch/>
        </p:blipFill>
        <p:spPr>
          <a:xfrm>
            <a:off x="4598531" y="4785297"/>
            <a:ext cx="1367032" cy="10693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27536" r="51939" b="53083"/>
          <a:stretch/>
        </p:blipFill>
        <p:spPr>
          <a:xfrm>
            <a:off x="3599730" y="4695854"/>
            <a:ext cx="1269016" cy="12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55968" y="440000"/>
            <a:ext cx="2903949" cy="2066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en los </a:t>
            </a:r>
            <a:r>
              <a:rPr lang="es-C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fanpages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contenido emocional y en conversaciones de cargas negativas.</a:t>
            </a:r>
          </a:p>
          <a:p>
            <a:pPr marL="0" indent="0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55968" y="2803818"/>
            <a:ext cx="2391758" cy="191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 en las conversaciones y respuestas con # de emociones y reacciones negativas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55968" y="4947310"/>
            <a:ext cx="2781993" cy="1600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s-CO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 en invitar en los canales y videos de tratamientos de emociones negativas</a:t>
            </a: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6645057" y="2506662"/>
            <a:ext cx="2781993" cy="1600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Guerrilla</a:t>
            </a:r>
            <a:endParaRPr lang="es-CO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Hueco </a:t>
            </a:r>
            <a:r>
              <a:rPr lang="es-CO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Contactar a los motociclistas para que agreguen el #</a:t>
            </a:r>
            <a:r>
              <a:rPr lang="es-CO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ayudanosayudarte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 mensaje pequeño sobre el programa y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autocontrol</a:t>
            </a:r>
          </a:p>
          <a:p>
            <a:pPr marL="0" indent="0">
              <a:buNone/>
            </a:pPr>
            <a:endParaRPr lang="es-CO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Folletos con tiras en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 con </a:t>
            </a:r>
            <a:r>
              <a:rPr lang="es-CO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mensajes </a:t>
            </a:r>
            <a:r>
              <a:rPr lang="es-CO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ejm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Curso de “control de la ira”,  “control del estrés” con la opción de tomar el #</a:t>
            </a:r>
            <a:r>
              <a:rPr lang="es-CO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ayudanosayudarte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CO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65" y="4237586"/>
            <a:ext cx="4229488" cy="6654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4257"/>
          <a:stretch/>
        </p:blipFill>
        <p:spPr>
          <a:xfrm>
            <a:off x="2713085" y="3403904"/>
            <a:ext cx="3787468" cy="8430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92" y="1098888"/>
            <a:ext cx="3244006" cy="20332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996" y="375092"/>
            <a:ext cx="3234598" cy="9008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611" y="5117099"/>
            <a:ext cx="3309022" cy="7043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585" y="5817457"/>
            <a:ext cx="3478771" cy="79166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419" y="1646020"/>
            <a:ext cx="3095475" cy="332216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76914" y="150256"/>
            <a:ext cx="804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Medios que activaremos</a:t>
            </a:r>
          </a:p>
        </p:txBody>
      </p:sp>
      <p:grpSp>
        <p:nvGrpSpPr>
          <p:cNvPr id="4" name="Grupo 3"/>
          <p:cNvGrpSpPr/>
          <p:nvPr/>
        </p:nvGrpSpPr>
        <p:grpSpPr>
          <a:xfrm rot="20914763">
            <a:off x="9810320" y="4094636"/>
            <a:ext cx="1745673" cy="3306227"/>
            <a:chOff x="7121236" y="3241964"/>
            <a:chExt cx="1745673" cy="3306227"/>
          </a:xfrm>
        </p:grpSpPr>
        <p:sp>
          <p:nvSpPr>
            <p:cNvPr id="3" name="Rectángulo 2"/>
            <p:cNvSpPr/>
            <p:nvPr/>
          </p:nvSpPr>
          <p:spPr>
            <a:xfrm>
              <a:off x="7121236" y="3241964"/>
              <a:ext cx="1745673" cy="33062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26" name="Picture 2" descr="https://z-1-scontent-mia1-1.xx.fbcdn.net/hphotos-xpf1/v/t34.0-12/13023160_10153498094307967_2083230063_n.jpg?oh=eb365cceacbc11c086f11038a035e2b9&amp;oe=5716398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3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22" y="3403904"/>
              <a:ext cx="1497300" cy="256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25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dondear rectángulo de esquina diagonal 14"/>
          <p:cNvSpPr/>
          <p:nvPr/>
        </p:nvSpPr>
        <p:spPr>
          <a:xfrm>
            <a:off x="9100457" y="1320800"/>
            <a:ext cx="2918024" cy="4564743"/>
          </a:xfrm>
          <a:prstGeom prst="round2Diag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976914" y="150256"/>
            <a:ext cx="804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u="dbl" dirty="0" smtClean="0">
                <a:latin typeface="Stencil" panose="040409050D0802020404" pitchFamily="82" charset="0"/>
              </a:rPr>
              <a:t>Total media </a:t>
            </a:r>
            <a:r>
              <a:rPr lang="es-CO" sz="5400" b="1" u="dbl" dirty="0" err="1" smtClean="0">
                <a:latin typeface="Stencil" panose="040409050D0802020404" pitchFamily="82" charset="0"/>
              </a:rPr>
              <a:t>cost</a:t>
            </a:r>
            <a:endParaRPr lang="es-CO" sz="5400" b="1" u="dbl" dirty="0" smtClean="0">
              <a:latin typeface="Stencil" panose="040409050D0802020404" pitchFamily="8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09601" y="1422400"/>
            <a:ext cx="3236685" cy="3236685"/>
          </a:xfrm>
          <a:prstGeom prst="ellipse">
            <a:avLst/>
          </a:prstGeom>
          <a:solidFill>
            <a:srgbClr val="F98A2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3098801" y="2648858"/>
            <a:ext cx="3236685" cy="3236685"/>
          </a:xfrm>
          <a:prstGeom prst="ellipse">
            <a:avLst/>
          </a:prstGeom>
          <a:solidFill>
            <a:srgbClr val="F98A2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5471887" y="1143002"/>
            <a:ext cx="3236685" cy="3236685"/>
          </a:xfrm>
          <a:prstGeom prst="ellipse">
            <a:avLst/>
          </a:prstGeom>
          <a:solidFill>
            <a:srgbClr val="F98A2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954316" y="4767943"/>
            <a:ext cx="1799771" cy="718457"/>
          </a:xfrm>
          <a:prstGeom prst="round2DiagRect">
            <a:avLst/>
          </a:prstGeom>
          <a:solidFill>
            <a:srgbClr val="F9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PAID</a:t>
            </a:r>
            <a:endParaRPr lang="es-CO" b="1" dirty="0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3846286" y="6074700"/>
            <a:ext cx="1799771" cy="718457"/>
          </a:xfrm>
          <a:prstGeom prst="round2DiagRect">
            <a:avLst/>
          </a:prstGeom>
          <a:solidFill>
            <a:srgbClr val="F9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OWNED</a:t>
            </a:r>
            <a:endParaRPr lang="es-CO" b="1" dirty="0"/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6393544" y="4511260"/>
            <a:ext cx="1799771" cy="718457"/>
          </a:xfrm>
          <a:prstGeom prst="round2DiagRect">
            <a:avLst/>
          </a:prstGeom>
          <a:solidFill>
            <a:srgbClr val="F98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EARNED</a:t>
            </a:r>
            <a:endParaRPr lang="es-CO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332686" y="15380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DE LA CAMPAÑA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159167" y="2469223"/>
            <a:ext cx="2859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Principal: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Dinero obtenido en la plataforma por mes: $50’880.000</a:t>
            </a: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Secundarios:</a:t>
            </a:r>
          </a:p>
          <a:p>
            <a:pPr marL="171450" indent="-171450">
              <a:buFontTx/>
              <a:buChar char="-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Donadores promedio mensuales:  16.960 </a:t>
            </a:r>
          </a:p>
          <a:p>
            <a:pPr marL="171450" indent="-171450">
              <a:buFontTx/>
              <a:buChar char="-"/>
            </a:pP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mes: 45.000</a:t>
            </a:r>
          </a:p>
          <a:p>
            <a:pPr marL="171450" indent="-171450">
              <a:buFontTx/>
              <a:buChar char="-"/>
            </a:pP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: 4,5%</a:t>
            </a:r>
          </a:p>
          <a:p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54316" y="2040431"/>
            <a:ext cx="23730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 smtClean="0"/>
              <a:t>0$</a:t>
            </a:r>
            <a:endParaRPr lang="es-CO" sz="115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680200" y="5361290"/>
            <a:ext cx="146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$348’923.000</a:t>
            </a:r>
          </a:p>
          <a:p>
            <a:pPr algn="ctr"/>
            <a:r>
              <a:rPr lang="es-CO" b="1" dirty="0" smtClean="0"/>
              <a:t>FREE </a:t>
            </a:r>
            <a:endParaRPr lang="es-CO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51602" r="76992" b="26204"/>
          <a:stretch/>
        </p:blipFill>
        <p:spPr>
          <a:xfrm>
            <a:off x="3386112" y="2962022"/>
            <a:ext cx="1269016" cy="13799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3" t="2953" r="2024" b="78864"/>
          <a:stretch/>
        </p:blipFill>
        <p:spPr>
          <a:xfrm>
            <a:off x="4746171" y="3016727"/>
            <a:ext cx="1130531" cy="11305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t="77272" r="53005" b="534"/>
          <a:stretch/>
        </p:blipFill>
        <p:spPr>
          <a:xfrm>
            <a:off x="3342406" y="3965142"/>
            <a:ext cx="1269016" cy="137991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52404" r="52472" b="25402"/>
          <a:stretch/>
        </p:blipFill>
        <p:spPr>
          <a:xfrm>
            <a:off x="4445494" y="3868916"/>
            <a:ext cx="1269016" cy="137991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2" t="27269" r="235" b="50537"/>
          <a:stretch/>
        </p:blipFill>
        <p:spPr>
          <a:xfrm>
            <a:off x="6144156" y="1494430"/>
            <a:ext cx="1269016" cy="137991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8338" r="78057" b="52281"/>
          <a:stretch/>
        </p:blipFill>
        <p:spPr>
          <a:xfrm>
            <a:off x="7090229" y="1669341"/>
            <a:ext cx="1269016" cy="120500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27536" r="51939" b="53083"/>
          <a:stretch/>
        </p:blipFill>
        <p:spPr>
          <a:xfrm>
            <a:off x="6373247" y="2588527"/>
            <a:ext cx="1269016" cy="12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1138</Words>
  <Application>Microsoft Office PowerPoint</Application>
  <PresentationFormat>Panorámica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Stencil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Huertas</dc:creator>
  <cp:lastModifiedBy>Gonzalo Huertas</cp:lastModifiedBy>
  <cp:revision>38</cp:revision>
  <dcterms:created xsi:type="dcterms:W3CDTF">2016-04-17T20:01:56Z</dcterms:created>
  <dcterms:modified xsi:type="dcterms:W3CDTF">2016-04-17T23:42:18Z</dcterms:modified>
</cp:coreProperties>
</file>