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  <p:sldId id="266" r:id="rId4"/>
    <p:sldId id="262" r:id="rId5"/>
    <p:sldId id="260" r:id="rId6"/>
    <p:sldId id="263" r:id="rId7"/>
    <p:sldId id="270" r:id="rId8"/>
    <p:sldId id="271" r:id="rId9"/>
    <p:sldId id="272" r:id="rId1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los Camargo" initials="CC" lastIdx="1" clrIdx="0">
    <p:extLst>
      <p:ext uri="{19B8F6BF-5375-455C-9EA6-DF929625EA0E}">
        <p15:presenceInfo xmlns:p15="http://schemas.microsoft.com/office/powerpoint/2012/main" userId="S-1-5-21-1294160185-2340748300-3387365238-7025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00"/>
    <a:srgbClr val="065489"/>
    <a:srgbClr val="B2E2F7"/>
    <a:srgbClr val="1174B3"/>
    <a:srgbClr val="FF8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97" d="100"/>
          <a:sy n="97" d="100"/>
        </p:scale>
        <p:origin x="24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4-17T18:39:16.391" idx="1">
    <p:pos x="5796" y="119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68848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5506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894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2982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1834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7684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920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146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73713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8264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19942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4" y="66676"/>
            <a:ext cx="12115712" cy="5965734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CO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2FEB0-6F8B-47ED-8922-912F457326D7}" type="datetimeFigureOut">
              <a:rPr lang="es-CO" smtClean="0"/>
              <a:t>17/04/2016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18401-8BDB-4749-A81A-85EEBB585E7D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38144" y="5819774"/>
            <a:ext cx="8000911" cy="1038225"/>
            <a:chOff x="209013" y="4812311"/>
            <a:chExt cx="11150421" cy="1647499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653" r="5182" b="37778"/>
            <a:stretch/>
          </p:blipFill>
          <p:spPr>
            <a:xfrm>
              <a:off x="209013" y="5129721"/>
              <a:ext cx="5543550" cy="1286477"/>
            </a:xfrm>
            <a:prstGeom prst="rect">
              <a:avLst/>
            </a:prstGeom>
          </p:spPr>
        </p:pic>
        <p:pic>
          <p:nvPicPr>
            <p:cNvPr id="9" name="Imagen 8"/>
            <p:cNvPicPr>
              <a:picLocks noChangeAspect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3035" b="32370" l="2023" r="98555">
                          <a14:foregroundMark x1="77168" y1="12428" x2="77168" y2="12428"/>
                          <a14:foregroundMark x1="84971" y1="26156" x2="84971" y2="26156"/>
                          <a14:foregroundMark x1="86416" y1="25289" x2="86416" y2="25289"/>
                          <a14:foregroundMark x1="61272" y1="13439" x2="61272" y2="13439"/>
                          <a14:foregroundMark x1="61127" y1="25000" x2="61127" y2="25000"/>
                          <a14:foregroundMark x1="62428" y1="24566" x2="62428" y2="24566"/>
                          <a14:foregroundMark x1="64740" y1="25289" x2="64740" y2="25289"/>
                          <a14:foregroundMark x1="60549" y1="26879" x2="60549" y2="26879"/>
                          <a14:foregroundMark x1="59249" y1="28035" x2="59249" y2="28035"/>
                          <a14:foregroundMark x1="34393" y1="9971" x2="34393" y2="9971"/>
                          <a14:foregroundMark x1="38873" y1="18786" x2="38873" y2="18786"/>
                          <a14:foregroundMark x1="33092" y1="19798" x2="33092" y2="19798"/>
                          <a14:foregroundMark x1="42630" y1="19798" x2="42630" y2="19798"/>
                          <a14:foregroundMark x1="42486" y1="21676" x2="42486" y2="21676"/>
                          <a14:foregroundMark x1="12283" y1="13295" x2="12283" y2="13295"/>
                          <a14:foregroundMark x1="14884" y1="23121" x2="14884" y2="23121"/>
                          <a14:foregroundMark x1="64740" y1="30058" x2="64740" y2="30058"/>
                          <a14:foregroundMark x1="72688" y1="30491" x2="72688" y2="30491"/>
                          <a14:foregroundMark x1="83382" y1="30202" x2="83382" y2="30202"/>
                          <a14:backgroundMark x1="13584" y1="26445" x2="13584" y2="26445"/>
                          <a14:backgroundMark x1="83382" y1="19653" x2="83382" y2="19653"/>
                          <a14:backgroundMark x1="88584" y1="18642" x2="88584" y2="1864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79" b="67253"/>
            <a:stretch/>
          </p:blipFill>
          <p:spPr>
            <a:xfrm>
              <a:off x="5739683" y="4812311"/>
              <a:ext cx="5619751" cy="1647499"/>
            </a:xfrm>
            <a:prstGeom prst="rect">
              <a:avLst/>
            </a:prstGeom>
          </p:spPr>
        </p:pic>
      </p:grp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205" y="6032410"/>
            <a:ext cx="2012651" cy="79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4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6.jpeg"/><Relationship Id="rId18" Type="http://schemas.microsoft.com/office/2007/relationships/hdphoto" Target="../media/hdphoto4.wdp"/><Relationship Id="rId3" Type="http://schemas.openxmlformats.org/officeDocument/2006/relationships/image" Target="../media/image27.jpeg"/><Relationship Id="rId21" Type="http://schemas.openxmlformats.org/officeDocument/2006/relationships/comments" Target="../comments/comment1.xml"/><Relationship Id="rId7" Type="http://schemas.openxmlformats.org/officeDocument/2006/relationships/image" Target="../media/image31.jpeg"/><Relationship Id="rId12" Type="http://schemas.openxmlformats.org/officeDocument/2006/relationships/image" Target="../media/image35.jpeg"/><Relationship Id="rId17" Type="http://schemas.openxmlformats.org/officeDocument/2006/relationships/image" Target="../media/image39.png"/><Relationship Id="rId2" Type="http://schemas.openxmlformats.org/officeDocument/2006/relationships/image" Target="../media/image26.jpeg"/><Relationship Id="rId16" Type="http://schemas.openxmlformats.org/officeDocument/2006/relationships/image" Target="../media/image38.jpeg"/><Relationship Id="rId20" Type="http://schemas.microsoft.com/office/2007/relationships/hdphoto" Target="../media/hdphoto5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4.jpeg"/><Relationship Id="rId5" Type="http://schemas.openxmlformats.org/officeDocument/2006/relationships/image" Target="../media/image29.png"/><Relationship Id="rId15" Type="http://schemas.microsoft.com/office/2007/relationships/hdphoto" Target="../media/hdphoto3.wdp"/><Relationship Id="rId10" Type="http://schemas.openxmlformats.org/officeDocument/2006/relationships/image" Target="../media/image33.jpeg"/><Relationship Id="rId19" Type="http://schemas.openxmlformats.org/officeDocument/2006/relationships/image" Target="../media/image40.png"/><Relationship Id="rId4" Type="http://schemas.openxmlformats.org/officeDocument/2006/relationships/image" Target="../media/image28.jpe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81968" y="402197"/>
            <a:ext cx="8414532" cy="1159903"/>
          </a:xfrm>
        </p:spPr>
        <p:txBody>
          <a:bodyPr>
            <a:noAutofit/>
          </a:bodyPr>
          <a:lstStyle/>
          <a:p>
            <a:r>
              <a:rPr lang="es-CO" sz="6600" b="1" dirty="0" smtClean="0">
                <a:solidFill>
                  <a:srgbClr val="FF8700"/>
                </a:solidFill>
              </a:rPr>
              <a:t>LOS OJOS DE LOS NIÑOS </a:t>
            </a:r>
            <a:endParaRPr lang="es-CO" sz="6600" b="1" dirty="0">
              <a:solidFill>
                <a:srgbClr val="FF87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/>
          <a:stretch/>
        </p:blipFill>
        <p:spPr>
          <a:xfrm>
            <a:off x="454219" y="2242250"/>
            <a:ext cx="5161026" cy="2113941"/>
          </a:xfrm>
          <a:prstGeom prst="rect">
            <a:avLst/>
          </a:prstGeom>
          <a:ln w="12700">
            <a:solidFill>
              <a:srgbClr val="065489"/>
            </a:solidFill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03900">
            <a:off x="7262091" y="1965090"/>
            <a:ext cx="1825446" cy="1216964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944">
            <a:off x="9270695" y="2308521"/>
            <a:ext cx="2040344" cy="1981401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48383">
            <a:off x="5965121" y="3132761"/>
            <a:ext cx="1363468" cy="110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9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7" t="41163" r="17597" b="39805"/>
          <a:stretch/>
        </p:blipFill>
        <p:spPr>
          <a:xfrm>
            <a:off x="2190480" y="1629355"/>
            <a:ext cx="2318020" cy="4019183"/>
          </a:xfrm>
          <a:prstGeom prst="rect">
            <a:avLst/>
          </a:prstGeom>
        </p:spPr>
      </p:pic>
      <p:sp>
        <p:nvSpPr>
          <p:cNvPr id="12" name="Llamada rectangular 11"/>
          <p:cNvSpPr/>
          <p:nvPr/>
        </p:nvSpPr>
        <p:spPr>
          <a:xfrm>
            <a:off x="334849" y="489398"/>
            <a:ext cx="2172377" cy="1609857"/>
          </a:xfrm>
          <a:prstGeom prst="wedgeRectCallout">
            <a:avLst>
              <a:gd name="adj1" fmla="val 43887"/>
              <a:gd name="adj2" fmla="val 89216"/>
            </a:avLst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Hola, soy Johan y les </a:t>
            </a:r>
            <a:r>
              <a:rPr lang="es-CO" sz="1600" dirty="0" smtClean="0">
                <a:solidFill>
                  <a:schemeClr val="tx1"/>
                </a:solidFill>
              </a:rPr>
              <a:t>voy a contar mi historia…</a:t>
            </a:r>
            <a:endParaRPr lang="es-CO" sz="1600" dirty="0">
              <a:solidFill>
                <a:schemeClr val="tx1"/>
              </a:solidFill>
            </a:endParaRPr>
          </a:p>
          <a:p>
            <a:pPr algn="ctr"/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13" name="Llamada rectangular 12"/>
          <p:cNvSpPr/>
          <p:nvPr/>
        </p:nvSpPr>
        <p:spPr>
          <a:xfrm>
            <a:off x="6007577" y="1822541"/>
            <a:ext cx="5243850" cy="2121205"/>
          </a:xfrm>
          <a:prstGeom prst="wedgeRectCallout">
            <a:avLst>
              <a:gd name="adj1" fmla="val -79184"/>
              <a:gd name="adj2" fmla="val -2629"/>
            </a:avLst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>
                <a:solidFill>
                  <a:schemeClr val="tx1"/>
                </a:solidFill>
              </a:rPr>
              <a:t>Quiero decirles como era mi vida en un entorno de violencia, donde no me podía relacionar con mis compañeros y no me iba bien en el colegio. Como mejoró en mi vida personal y estudiantil, gracias a </a:t>
            </a:r>
            <a:r>
              <a:rPr lang="es-CO" sz="1600" dirty="0" err="1">
                <a:solidFill>
                  <a:schemeClr val="tx1"/>
                </a:solidFill>
              </a:rPr>
              <a:t>Mindfulness</a:t>
            </a:r>
            <a:r>
              <a:rPr lang="es-CO" sz="1600" dirty="0">
                <a:solidFill>
                  <a:schemeClr val="tx1"/>
                </a:solidFill>
              </a:rPr>
              <a:t> de RESPIRA y porque todos debemos ayudar para que mas niños como yo, puedan tener este cambio en sus vidas.</a:t>
            </a:r>
          </a:p>
        </p:txBody>
      </p:sp>
    </p:spTree>
    <p:extLst>
      <p:ext uri="{BB962C8B-B14F-4D97-AF65-F5344CB8AC3E}">
        <p14:creationId xmlns:p14="http://schemas.microsoft.com/office/powerpoint/2010/main" val="1137157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>
          <a:xfrm>
            <a:off x="1350710" y="264015"/>
            <a:ext cx="8524567" cy="59139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FF8700"/>
                </a:solidFill>
              </a:rPr>
              <a:t>Estuve investigando sobre mi entorno y encontré esto:</a:t>
            </a:r>
            <a:endParaRPr lang="es-CO" sz="2400" b="1" dirty="0">
              <a:solidFill>
                <a:srgbClr val="FF870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24567" y="710479"/>
            <a:ext cx="9454943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Blip>
                <a:blip r:embed="rId2"/>
              </a:buBlip>
            </a:pPr>
            <a:r>
              <a:rPr lang="es-CO" sz="1600" dirty="0" smtClean="0"/>
              <a:t>Mis compatriotas </a:t>
            </a:r>
            <a:r>
              <a:rPr lang="es-CO" sz="1600" b="1" dirty="0" smtClean="0"/>
              <a:t>prefieren </a:t>
            </a:r>
            <a:r>
              <a:rPr lang="es-CO" sz="1600" b="1" dirty="0"/>
              <a:t>ayudar </a:t>
            </a:r>
            <a:r>
              <a:rPr lang="es-CO" sz="1600" b="1" dirty="0" smtClean="0"/>
              <a:t>directamente a </a:t>
            </a:r>
            <a:r>
              <a:rPr lang="es-CO" sz="1600" b="1" dirty="0"/>
              <a:t>las </a:t>
            </a:r>
            <a:r>
              <a:rPr lang="es-CO" sz="1600" b="1" dirty="0" smtClean="0"/>
              <a:t>personas necesitadas </a:t>
            </a:r>
            <a:r>
              <a:rPr lang="es-CO" sz="1600" dirty="0" smtClean="0"/>
              <a:t>que donando o </a:t>
            </a:r>
            <a:r>
              <a:rPr lang="es-CO" sz="1600" dirty="0"/>
              <a:t>hacer </a:t>
            </a:r>
            <a:r>
              <a:rPr lang="es-CO" sz="1600" dirty="0" smtClean="0"/>
              <a:t>voluntariado</a:t>
            </a:r>
            <a:r>
              <a:rPr lang="es-CO" sz="1600" baseline="30000" dirty="0" smtClean="0"/>
              <a:t>1</a:t>
            </a:r>
            <a:r>
              <a:rPr lang="es-CO" sz="1600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es-CO" sz="1600" baseline="30000" dirty="0" smtClean="0"/>
          </a:p>
          <a:p>
            <a:pPr marL="285750" indent="-285750">
              <a:buBlip>
                <a:blip r:embed="rId2"/>
              </a:buBlip>
            </a:pPr>
            <a:r>
              <a:rPr lang="es-CO" sz="1600" dirty="0" smtClean="0"/>
              <a:t>Muchas familias gastan el </a:t>
            </a:r>
            <a:r>
              <a:rPr lang="es-CO" sz="1600" dirty="0"/>
              <a:t>dinero que les queda disponible después </a:t>
            </a:r>
            <a:r>
              <a:rPr lang="es-CO" sz="1600" dirty="0" smtClean="0"/>
              <a:t>de comprar lo necesario para vivir en recreación, descanso y otras cosas, por eso toca </a:t>
            </a:r>
            <a:r>
              <a:rPr lang="es-CO" sz="1600" b="1" dirty="0" smtClean="0"/>
              <a:t>esforzarnos para que la donación sea algo divertido</a:t>
            </a:r>
            <a:r>
              <a:rPr lang="es-CO" sz="1600" baseline="30000" dirty="0" smtClean="0"/>
              <a:t>2</a:t>
            </a:r>
            <a:r>
              <a:rPr lang="es-CO" sz="1600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 smtClean="0"/>
          </a:p>
          <a:p>
            <a:pPr marL="285750" indent="-285750">
              <a:buBlip>
                <a:blip r:embed="rId2"/>
              </a:buBlip>
            </a:pPr>
            <a:r>
              <a:rPr lang="es-CO" sz="1600" dirty="0" smtClean="0"/>
              <a:t>Con el tiempo a los colombianos y colombianitos </a:t>
            </a:r>
            <a:r>
              <a:rPr lang="es-CO" sz="1600" b="1" dirty="0" smtClean="0"/>
              <a:t>les baja el interés por las problemáticas del país </a:t>
            </a:r>
            <a:r>
              <a:rPr lang="es-CO" sz="1600" dirty="0" smtClean="0"/>
              <a:t>y se les olvida que los problemas se mantienen</a:t>
            </a:r>
            <a:r>
              <a:rPr lang="es-CO" sz="1600" baseline="30000" dirty="0" smtClean="0"/>
              <a:t>3</a:t>
            </a:r>
            <a:r>
              <a:rPr lang="es-CO" sz="1600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 smtClean="0"/>
          </a:p>
          <a:p>
            <a:pPr marL="285750" indent="-285750">
              <a:buBlip>
                <a:blip r:embed="rId2"/>
              </a:buBlip>
            </a:pPr>
            <a:r>
              <a:rPr lang="es-CO" sz="1600" dirty="0" smtClean="0"/>
              <a:t>Mis profesores tienen </a:t>
            </a:r>
            <a:r>
              <a:rPr lang="es-CO" sz="1600" b="1" dirty="0" smtClean="0"/>
              <a:t>problemas que les afecta su calidad de vida </a:t>
            </a:r>
            <a:r>
              <a:rPr lang="es-CO" sz="1600" dirty="0" smtClean="0"/>
              <a:t>y finalmente su relación con nosotros en la escuela</a:t>
            </a:r>
            <a:r>
              <a:rPr lang="es-CO" sz="1600" baseline="30000" dirty="0" smtClean="0"/>
              <a:t>4</a:t>
            </a:r>
            <a:r>
              <a:rPr lang="es-CO" sz="1600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 smtClean="0"/>
          </a:p>
          <a:p>
            <a:pPr marL="285750" indent="-285750">
              <a:buBlip>
                <a:blip r:embed="rId2"/>
              </a:buBlip>
            </a:pPr>
            <a:r>
              <a:rPr lang="es-CO" sz="1600" dirty="0" smtClean="0"/>
              <a:t>Me di cuenta que no solo yo sufría de violencia e intolerancia, desde hace mucho tiempo nuestro país figura entre los más violentos del mundo y que en este entorno </a:t>
            </a:r>
            <a:r>
              <a:rPr lang="es-CO" sz="1600" b="1" dirty="0" smtClean="0"/>
              <a:t>mis paisanos no se soportan y se terminan agrediendo muy feo</a:t>
            </a:r>
            <a:r>
              <a:rPr lang="es-CO" sz="1600" baseline="30000" dirty="0" smtClean="0"/>
              <a:t>5</a:t>
            </a:r>
            <a:r>
              <a:rPr lang="es-CO" sz="1600" dirty="0" smtClean="0"/>
              <a:t>.</a:t>
            </a:r>
          </a:p>
          <a:p>
            <a:pPr marL="285750" indent="-285750">
              <a:buBlip>
                <a:blip r:embed="rId2"/>
              </a:buBlip>
            </a:pPr>
            <a:endParaRPr lang="es-CO" sz="1600" dirty="0"/>
          </a:p>
          <a:p>
            <a:pPr marL="285750" indent="-285750">
              <a:buBlip>
                <a:blip r:embed="rId2"/>
              </a:buBlip>
            </a:pPr>
            <a:endParaRPr lang="es-CO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141" b="60547" l="34033" r="45117">
                        <a14:foregroundMark x1="34766" y1="48926" x2="34766" y2="48926"/>
                        <a14:foregroundMark x1="35889" y1="49658" x2="35889" y2="49658"/>
                        <a14:foregroundMark x1="38086" y1="48584" x2="38086" y2="48584"/>
                        <a14:foregroundMark x1="41504" y1="48291" x2="41504" y2="48291"/>
                        <a14:foregroundMark x1="42627" y1="48291" x2="42627" y2="48291"/>
                        <a14:foregroundMark x1="42871" y1="49365" x2="42871" y2="49365"/>
                        <a14:foregroundMark x1="39941" y1="51416" x2="39941" y2="51416"/>
                        <a14:foregroundMark x1="37109" y1="50488" x2="37109" y2="50488"/>
                        <a14:foregroundMark x1="43018" y1="50049" x2="43018" y2="50049"/>
                        <a14:foregroundMark x1="43262" y1="47754" x2="43262" y2="47754"/>
                        <a14:foregroundMark x1="44189" y1="47754" x2="44189" y2="47754"/>
                        <a14:foregroundMark x1="41699" y1="47266" x2="41699" y2="47266"/>
                        <a14:foregroundMark x1="39746" y1="47803" x2="39746" y2="47803"/>
                        <a14:foregroundMark x1="36670" y1="48730" x2="36670" y2="48730"/>
                        <a14:foregroundMark x1="36377" y1="48438" x2="36377" y2="48438"/>
                        <a14:foregroundMark x1="37354" y1="48242" x2="37354" y2="48242"/>
                        <a14:foregroundMark x1="40234" y1="49658" x2="40234" y2="49658"/>
                        <a14:foregroundMark x1="41504" y1="49463" x2="41504" y2="49463"/>
                        <a14:foregroundMark x1="36328" y1="52295" x2="36328" y2="52295"/>
                        <a14:foregroundMark x1="37207" y1="52246" x2="37207" y2="52246"/>
                        <a14:foregroundMark x1="40820" y1="55713" x2="40820" y2="55713"/>
                        <a14:foregroundMark x1="41846" y1="54736" x2="41846" y2="54736"/>
                        <a14:foregroundMark x1="39258" y1="55859" x2="39258" y2="55859"/>
                        <a14:foregroundMark x1="41553" y1="59424" x2="41553" y2="59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3" t="44230" r="54941" b="39465"/>
          <a:stretch/>
        </p:blipFill>
        <p:spPr>
          <a:xfrm>
            <a:off x="117988" y="68243"/>
            <a:ext cx="912668" cy="1355674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897200" y="4428019"/>
            <a:ext cx="4715793" cy="1159903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FF8700"/>
                </a:solidFill>
              </a:rPr>
              <a:t>Y me di cuenta que hay un problema que necesita ser solucionado:</a:t>
            </a:r>
            <a:endParaRPr lang="es-CO" sz="2400" b="1" dirty="0">
              <a:solidFill>
                <a:srgbClr val="FF870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589751" y="4500140"/>
            <a:ext cx="5786172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es-CO" sz="2000" dirty="0" smtClean="0">
                <a:solidFill>
                  <a:srgbClr val="065489"/>
                </a:solidFill>
              </a:rPr>
              <a:t>Las personas </a:t>
            </a:r>
            <a:r>
              <a:rPr lang="es-CO" sz="2000" dirty="0">
                <a:solidFill>
                  <a:srgbClr val="065489"/>
                </a:solidFill>
              </a:rPr>
              <a:t>no tiene paz </a:t>
            </a:r>
            <a:r>
              <a:rPr lang="es-CO" sz="2000" dirty="0" smtClean="0">
                <a:solidFill>
                  <a:srgbClr val="065489"/>
                </a:solidFill>
              </a:rPr>
              <a:t>interior por las situaciones que han vivido y me </a:t>
            </a:r>
            <a:r>
              <a:rPr lang="es-CO" sz="2000" dirty="0">
                <a:solidFill>
                  <a:srgbClr val="065489"/>
                </a:solidFill>
              </a:rPr>
              <a:t>gustaría que </a:t>
            </a:r>
            <a:r>
              <a:rPr lang="es-CO" sz="2000" dirty="0" smtClean="0">
                <a:solidFill>
                  <a:srgbClr val="065489"/>
                </a:solidFill>
              </a:rPr>
              <a:t>conocieran y usaran el</a:t>
            </a:r>
            <a:r>
              <a:rPr lang="es-CO" sz="2000" dirty="0">
                <a:solidFill>
                  <a:srgbClr val="065489"/>
                </a:solidFill>
              </a:rPr>
              <a:t> </a:t>
            </a:r>
            <a:r>
              <a:rPr lang="es-CO" sz="2000" dirty="0" err="1">
                <a:solidFill>
                  <a:srgbClr val="065489"/>
                </a:solidFill>
              </a:rPr>
              <a:t>Mindfulness</a:t>
            </a:r>
            <a:r>
              <a:rPr lang="es-CO" sz="2000" dirty="0">
                <a:solidFill>
                  <a:srgbClr val="065489"/>
                </a:solidFill>
              </a:rPr>
              <a:t> para llegar a esa paz interior.</a:t>
            </a:r>
          </a:p>
        </p:txBody>
      </p:sp>
    </p:spTree>
    <p:extLst>
      <p:ext uri="{BB962C8B-B14F-4D97-AF65-F5344CB8AC3E}">
        <p14:creationId xmlns:p14="http://schemas.microsoft.com/office/powerpoint/2010/main" val="152814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2" t="10574" r="46488" b="70394"/>
          <a:stretch/>
        </p:blipFill>
        <p:spPr>
          <a:xfrm>
            <a:off x="4532671" y="1511375"/>
            <a:ext cx="2625213" cy="4019183"/>
          </a:xfrm>
          <a:prstGeom prst="rect">
            <a:avLst/>
          </a:prstGeom>
        </p:spPr>
      </p:pic>
      <p:sp>
        <p:nvSpPr>
          <p:cNvPr id="6" name="Llamada rectangular 5"/>
          <p:cNvSpPr/>
          <p:nvPr/>
        </p:nvSpPr>
        <p:spPr>
          <a:xfrm>
            <a:off x="7421112" y="2710910"/>
            <a:ext cx="3367118" cy="1369477"/>
          </a:xfrm>
          <a:prstGeom prst="wedgeRectCallout">
            <a:avLst>
              <a:gd name="adj1" fmla="val -78561"/>
              <a:gd name="adj2" fmla="val 4581"/>
            </a:avLst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600" dirty="0" smtClean="0">
                <a:solidFill>
                  <a:schemeClr val="tx1"/>
                </a:solidFill>
              </a:rPr>
              <a:t>Les voy a mostrar a los colombianos y colombianitos lo que siento y veo para que se acuerden de mi y ayuden a más niños como yo</a:t>
            </a:r>
            <a:endParaRPr lang="es-CO" sz="1600" dirty="0">
              <a:solidFill>
                <a:schemeClr val="tx1"/>
              </a:solidFill>
            </a:endParaRPr>
          </a:p>
        </p:txBody>
      </p:sp>
      <p:sp>
        <p:nvSpPr>
          <p:cNvPr id="8" name="Llamada de nube 7"/>
          <p:cNvSpPr/>
          <p:nvPr/>
        </p:nvSpPr>
        <p:spPr>
          <a:xfrm>
            <a:off x="306324" y="963568"/>
            <a:ext cx="4444180" cy="1747342"/>
          </a:xfrm>
          <a:prstGeom prst="cloudCallout">
            <a:avLst>
              <a:gd name="adj1" fmla="val 52101"/>
              <a:gd name="adj2" fmla="val 46211"/>
            </a:avLst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CO" sz="1400" dirty="0">
                <a:solidFill>
                  <a:schemeClr val="tx1"/>
                </a:solidFill>
              </a:rPr>
              <a:t>D</a:t>
            </a:r>
            <a:r>
              <a:rPr lang="es-CO" sz="1400" dirty="0" smtClean="0">
                <a:solidFill>
                  <a:schemeClr val="tx1"/>
                </a:solidFill>
              </a:rPr>
              <a:t>esde </a:t>
            </a:r>
            <a:r>
              <a:rPr lang="es-CO" sz="1400" dirty="0">
                <a:solidFill>
                  <a:schemeClr val="tx1"/>
                </a:solidFill>
              </a:rPr>
              <a:t>pequeños </a:t>
            </a:r>
            <a:r>
              <a:rPr lang="es-CO" sz="1400" dirty="0" smtClean="0">
                <a:solidFill>
                  <a:schemeClr val="tx1"/>
                </a:solidFill>
              </a:rPr>
              <a:t>hemos vivido en un ambiente </a:t>
            </a:r>
            <a:r>
              <a:rPr lang="es-CO" sz="1400" dirty="0">
                <a:solidFill>
                  <a:schemeClr val="tx1"/>
                </a:solidFill>
              </a:rPr>
              <a:t>violento que trasciende </a:t>
            </a:r>
            <a:r>
              <a:rPr lang="es-CO" sz="1400" dirty="0" smtClean="0">
                <a:solidFill>
                  <a:schemeClr val="tx1"/>
                </a:solidFill>
              </a:rPr>
              <a:t>hasta cuando estamos grandes y nunca nos damos cuenta de la </a:t>
            </a:r>
            <a:r>
              <a:rPr lang="es-CO" sz="1400" dirty="0">
                <a:solidFill>
                  <a:schemeClr val="tx1"/>
                </a:solidFill>
              </a:rPr>
              <a:t>importancia de </a:t>
            </a:r>
            <a:r>
              <a:rPr lang="es-CO" sz="1400" dirty="0" smtClean="0">
                <a:solidFill>
                  <a:schemeClr val="tx1"/>
                </a:solidFill>
              </a:rPr>
              <a:t>paz </a:t>
            </a:r>
            <a:r>
              <a:rPr lang="es-CO" sz="1400" dirty="0">
                <a:solidFill>
                  <a:schemeClr val="tx1"/>
                </a:solidFill>
              </a:rPr>
              <a:t>interior</a:t>
            </a:r>
          </a:p>
          <a:p>
            <a:pPr algn="ctr"/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094911" y="0"/>
            <a:ext cx="2867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8700"/>
                </a:solidFill>
              </a:rPr>
              <a:t>Me puse a pensar y me di cuenta que:</a:t>
            </a:r>
            <a:endParaRPr lang="es-CO" sz="2400" b="1" dirty="0"/>
          </a:p>
        </p:txBody>
      </p:sp>
      <p:sp>
        <p:nvSpPr>
          <p:cNvPr id="11" name="Rectángulo 10"/>
          <p:cNvSpPr/>
          <p:nvPr/>
        </p:nvSpPr>
        <p:spPr>
          <a:xfrm>
            <a:off x="7278639" y="1719544"/>
            <a:ext cx="3222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smtClean="0">
                <a:solidFill>
                  <a:srgbClr val="FF8700"/>
                </a:solidFill>
              </a:rPr>
              <a:t>Entonces se me ocurrió esta gran idea: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416442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9" t="75064" r="63387" b="8797"/>
          <a:stretch/>
        </p:blipFill>
        <p:spPr>
          <a:xfrm>
            <a:off x="140986" y="88491"/>
            <a:ext cx="1196793" cy="1435509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350710" y="509821"/>
            <a:ext cx="2660851" cy="5913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8700"/>
                </a:solidFill>
              </a:rPr>
              <a:t>Con la que voy a</a:t>
            </a:r>
            <a:endParaRPr lang="es-CO" sz="2400" b="1" dirty="0">
              <a:solidFill>
                <a:srgbClr val="FF87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4011561" y="297685"/>
            <a:ext cx="72070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065489"/>
                </a:solidFill>
              </a:rPr>
              <a:t>Posicionar mi </a:t>
            </a:r>
            <a:r>
              <a:rPr lang="es-CO" sz="2000" dirty="0" err="1">
                <a:solidFill>
                  <a:srgbClr val="065489"/>
                </a:solidFill>
              </a:rPr>
              <a:t>Mindfulness</a:t>
            </a:r>
            <a:r>
              <a:rPr lang="es-CO" sz="2000" dirty="0">
                <a:solidFill>
                  <a:srgbClr val="065489"/>
                </a:solidFill>
              </a:rPr>
              <a:t> como algo importante para ayudar a los Colombianos y Colombianitos a mejorar su vida al igual que entiendan porque es importante para niños como yo este proyecto.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0284" y="1598484"/>
            <a:ext cx="2660851" cy="5913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8700"/>
                </a:solidFill>
              </a:rPr>
              <a:t>Con la ayuda de:</a:t>
            </a:r>
            <a:endParaRPr lang="es-CO" sz="2400" b="1" dirty="0">
              <a:solidFill>
                <a:srgbClr val="FF8700"/>
              </a:solidFill>
            </a:endParaRPr>
          </a:p>
        </p:txBody>
      </p:sp>
      <p:grpSp>
        <p:nvGrpSpPr>
          <p:cNvPr id="11" name="Group 5"/>
          <p:cNvGrpSpPr/>
          <p:nvPr/>
        </p:nvGrpSpPr>
        <p:grpSpPr>
          <a:xfrm>
            <a:off x="264255" y="2242790"/>
            <a:ext cx="1190920" cy="828657"/>
            <a:chOff x="7993316" y="227611"/>
            <a:chExt cx="2090842" cy="1463077"/>
          </a:xfrm>
        </p:grpSpPr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3316" y="227611"/>
              <a:ext cx="2090842" cy="1463077"/>
            </a:xfrm>
            <a:prstGeom prst="roundRect">
              <a:avLst/>
            </a:prstGeom>
          </p:spPr>
        </p:pic>
        <p:pic>
          <p:nvPicPr>
            <p:cNvPr id="13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4" t="4719" r="3149" b="6543"/>
            <a:stretch/>
          </p:blipFill>
          <p:spPr>
            <a:xfrm>
              <a:off x="8860666" y="941310"/>
              <a:ext cx="360452" cy="62058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4" name="Group 10"/>
          <p:cNvGrpSpPr/>
          <p:nvPr/>
        </p:nvGrpSpPr>
        <p:grpSpPr>
          <a:xfrm>
            <a:off x="332987" y="3235696"/>
            <a:ext cx="1133910" cy="800554"/>
            <a:chOff x="3305148" y="2472742"/>
            <a:chExt cx="2965600" cy="2216362"/>
          </a:xfrm>
        </p:grpSpPr>
        <p:pic>
          <p:nvPicPr>
            <p:cNvPr id="15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48" y="2472743"/>
              <a:ext cx="1434575" cy="122068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6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723" y="2472742"/>
              <a:ext cx="1531024" cy="122068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7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05148" y="3693423"/>
              <a:ext cx="1434575" cy="99568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8" name="Picture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9724" y="3693423"/>
              <a:ext cx="1531024" cy="995681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9" name="Picture 11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9" t="13800" r="21917" b="20854"/>
          <a:stretch/>
        </p:blipFill>
        <p:spPr>
          <a:xfrm>
            <a:off x="332987" y="4319883"/>
            <a:ext cx="1122188" cy="135335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00" y="2370041"/>
            <a:ext cx="828657" cy="828657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1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34" b="10071"/>
          <a:stretch/>
        </p:blipFill>
        <p:spPr>
          <a:xfrm>
            <a:off x="5416700" y="3566846"/>
            <a:ext cx="905443" cy="635514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ángulo 23"/>
          <p:cNvSpPr/>
          <p:nvPr/>
        </p:nvSpPr>
        <p:spPr>
          <a:xfrm>
            <a:off x="1519082" y="2338243"/>
            <a:ext cx="3770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Cada uno de mis amigos del programa RESPIRA dibujará un símbolo y nuestros amigos de RESPIRA </a:t>
            </a:r>
            <a:r>
              <a:rPr lang="es-CO" sz="1200" dirty="0" smtClean="0"/>
              <a:t>escogerán </a:t>
            </a:r>
            <a:r>
              <a:rPr lang="es-CO" sz="1200" dirty="0"/>
              <a:t>el </a:t>
            </a:r>
            <a:r>
              <a:rPr lang="es-CO" sz="1200" dirty="0" smtClean="0"/>
              <a:t>ganador para que represente nuestra causa.</a:t>
            </a:r>
            <a:endParaRPr lang="es-CO" sz="1200" dirty="0"/>
          </a:p>
        </p:txBody>
      </p:sp>
      <p:sp>
        <p:nvSpPr>
          <p:cNvPr id="25" name="Rectángulo 24"/>
          <p:cNvSpPr/>
          <p:nvPr/>
        </p:nvSpPr>
        <p:spPr>
          <a:xfrm>
            <a:off x="1519082" y="3219814"/>
            <a:ext cx="3897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Personas influyentes y lideres </a:t>
            </a:r>
            <a:r>
              <a:rPr lang="es-CO" sz="1200" dirty="0"/>
              <a:t>de </a:t>
            </a:r>
            <a:r>
              <a:rPr lang="es-CO" sz="1200" dirty="0" smtClean="0"/>
              <a:t>opinión recibirán nuestra invitación para que nos apoyen de manera gratuita, </a:t>
            </a:r>
            <a:r>
              <a:rPr lang="es-CO" sz="1200" dirty="0"/>
              <a:t>difundan y abanderen </a:t>
            </a:r>
            <a:r>
              <a:rPr lang="es-CO" sz="1200" dirty="0" smtClean="0"/>
              <a:t>nuestra causa</a:t>
            </a:r>
            <a:r>
              <a:rPr lang="es-CO" sz="1200" dirty="0"/>
              <a:t> </a:t>
            </a:r>
            <a:r>
              <a:rPr lang="es-CO" sz="1200" dirty="0" smtClean="0"/>
              <a:t>en todos los medios que tengan.</a:t>
            </a:r>
            <a:endParaRPr lang="es-CO" sz="1200" dirty="0"/>
          </a:p>
        </p:txBody>
      </p:sp>
      <p:sp>
        <p:nvSpPr>
          <p:cNvPr id="26" name="Rectángulo 25"/>
          <p:cNvSpPr/>
          <p:nvPr/>
        </p:nvSpPr>
        <p:spPr>
          <a:xfrm>
            <a:off x="1519083" y="4536156"/>
            <a:ext cx="35641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Empresas y empresarios que construiremos una amistad solida que </a:t>
            </a:r>
            <a:r>
              <a:rPr lang="es-CO" sz="1200" dirty="0"/>
              <a:t>nos permitan realizar las acciones necesarias de recaudo de donaciones y elementos publicitarios.</a:t>
            </a:r>
          </a:p>
        </p:txBody>
      </p:sp>
      <p:sp>
        <p:nvSpPr>
          <p:cNvPr id="27" name="Rectángulo 26"/>
          <p:cNvSpPr/>
          <p:nvPr/>
        </p:nvSpPr>
        <p:spPr>
          <a:xfrm>
            <a:off x="6322143" y="2276537"/>
            <a:ext cx="489646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Nuestros canales de comunicación digitales que serán de bajo costo para crear y de medios de comunicación que nos apoyen mostrando los momentos claves de la causa, como su lanzamiento. Nos apoyaremos principalmente en radio por su bajo costo y alcance, </a:t>
            </a:r>
            <a:r>
              <a:rPr lang="es-CO" sz="1200" dirty="0" err="1" smtClean="0"/>
              <a:t>print</a:t>
            </a:r>
            <a:r>
              <a:rPr lang="es-CO" sz="1200" dirty="0" smtClean="0"/>
              <a:t> por la afinidad con el target y digital por su agilidad y capacidad de socialización</a:t>
            </a:r>
            <a:endParaRPr lang="es-CO" sz="1200" dirty="0"/>
          </a:p>
        </p:txBody>
      </p:sp>
      <p:sp>
        <p:nvSpPr>
          <p:cNvPr id="28" name="Rectángulo 27"/>
          <p:cNvSpPr/>
          <p:nvPr/>
        </p:nvSpPr>
        <p:spPr>
          <a:xfrm>
            <a:off x="6322143" y="3650516"/>
            <a:ext cx="37706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Otros medios de comunicación que de manera gratuita  nos amplifiquen y mas personas conozcan nuestra causa.</a:t>
            </a:r>
            <a:endParaRPr lang="es-CO" sz="1200" dirty="0"/>
          </a:p>
        </p:txBody>
      </p:sp>
      <p:pic>
        <p:nvPicPr>
          <p:cNvPr id="22" name="Picture 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700" y="4719726"/>
            <a:ext cx="905443" cy="9054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Rectángulo 22"/>
          <p:cNvSpPr/>
          <p:nvPr/>
        </p:nvSpPr>
        <p:spPr>
          <a:xfrm>
            <a:off x="6449088" y="4387617"/>
            <a:ext cx="461220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200" dirty="0" smtClean="0"/>
              <a:t>Las donaciones que realicen las personas que nos vieron y entendieron la importancia de este programa en sus vidas y en las demás niños de Colombia. Las donaciones las pueden realizar en nuestra pagina de </a:t>
            </a:r>
            <a:r>
              <a:rPr lang="es-CO" sz="1200" dirty="0" err="1" smtClean="0"/>
              <a:t>Crowfunding</a:t>
            </a:r>
            <a:r>
              <a:rPr lang="es-CO" sz="1200" dirty="0" smtClean="0"/>
              <a:t>,</a:t>
            </a:r>
            <a:r>
              <a:rPr lang="es-CO" sz="1200" dirty="0" smtClean="0"/>
              <a:t> </a:t>
            </a:r>
            <a:r>
              <a:rPr lang="es-CO" sz="1200" dirty="0" smtClean="0"/>
              <a:t>cuenta bancaria y en la gira de nuestra galería. La transparencia y confianza la ganaremos generando un boletín mensual de la cantidad recolectada, ejecuciones realizadas y testimoniales de los niños ayudados.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20713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1124568" y="283680"/>
            <a:ext cx="2660851" cy="5913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8700"/>
                </a:solidFill>
              </a:rPr>
              <a:t>Y así lo voy a lograr:</a:t>
            </a:r>
            <a:endParaRPr lang="es-CO" sz="2400" b="1" dirty="0">
              <a:solidFill>
                <a:srgbClr val="FF87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4141" b="60547" l="34033" r="45117">
                        <a14:foregroundMark x1="34766" y1="48926" x2="34766" y2="48926"/>
                        <a14:foregroundMark x1="35889" y1="49658" x2="35889" y2="49658"/>
                        <a14:foregroundMark x1="38086" y1="48584" x2="38086" y2="48584"/>
                        <a14:foregroundMark x1="41504" y1="48291" x2="41504" y2="48291"/>
                        <a14:foregroundMark x1="42627" y1="48291" x2="42627" y2="48291"/>
                        <a14:foregroundMark x1="42871" y1="49365" x2="42871" y2="49365"/>
                        <a14:foregroundMark x1="39941" y1="51416" x2="39941" y2="51416"/>
                        <a14:foregroundMark x1="37109" y1="50488" x2="37109" y2="50488"/>
                        <a14:foregroundMark x1="43018" y1="50049" x2="43018" y2="50049"/>
                        <a14:foregroundMark x1="43262" y1="47754" x2="43262" y2="47754"/>
                        <a14:foregroundMark x1="44189" y1="47754" x2="44189" y2="47754"/>
                        <a14:foregroundMark x1="41699" y1="47266" x2="41699" y2="47266"/>
                        <a14:foregroundMark x1="39746" y1="47803" x2="39746" y2="47803"/>
                        <a14:foregroundMark x1="36670" y1="48730" x2="36670" y2="48730"/>
                        <a14:foregroundMark x1="36377" y1="48438" x2="36377" y2="48438"/>
                        <a14:foregroundMark x1="37354" y1="48242" x2="37354" y2="48242"/>
                        <a14:foregroundMark x1="40234" y1="49658" x2="40234" y2="49658"/>
                        <a14:foregroundMark x1="41504" y1="49463" x2="41504" y2="49463"/>
                        <a14:foregroundMark x1="36328" y1="52295" x2="36328" y2="52295"/>
                        <a14:foregroundMark x1="37207" y1="52246" x2="37207" y2="52246"/>
                        <a14:foregroundMark x1="40820" y1="55713" x2="40820" y2="55713"/>
                        <a14:foregroundMark x1="41846" y1="54736" x2="41846" y2="54736"/>
                        <a14:foregroundMark x1="39258" y1="55859" x2="39258" y2="55859"/>
                        <a14:foregroundMark x1="41553" y1="59424" x2="41553" y2="59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083" t="44230" r="54941" b="39465"/>
          <a:stretch/>
        </p:blipFill>
        <p:spPr>
          <a:xfrm>
            <a:off x="117988" y="68243"/>
            <a:ext cx="912668" cy="1355674"/>
          </a:xfrm>
          <a:prstGeom prst="rect">
            <a:avLst/>
          </a:prstGeom>
        </p:spPr>
      </p:pic>
      <p:sp>
        <p:nvSpPr>
          <p:cNvPr id="8" name="Rounded Rectangle 4"/>
          <p:cNvSpPr/>
          <p:nvPr/>
        </p:nvSpPr>
        <p:spPr>
          <a:xfrm>
            <a:off x="177800" y="1282700"/>
            <a:ext cx="5829300" cy="4597400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400" dirty="0">
                <a:solidFill>
                  <a:schemeClr val="tx1"/>
                </a:solidFill>
              </a:rPr>
              <a:t>Las casas de terror me dan </a:t>
            </a:r>
            <a:r>
              <a:rPr lang="es-CO" sz="1400" dirty="0" smtClean="0">
                <a:solidFill>
                  <a:schemeClr val="tx1"/>
                </a:solidFill>
              </a:rPr>
              <a:t>miedo y me acuerdan al sentimiento con el que crecí y estudié, por eso me parecen el sitio ideal para empezar.</a:t>
            </a:r>
            <a:r>
              <a:rPr lang="es-CO" sz="1400" dirty="0">
                <a:solidFill>
                  <a:schemeClr val="tx1"/>
                </a:solidFill>
              </a:rPr>
              <a:t/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es-CO" sz="1400" dirty="0" smtClean="0">
                <a:solidFill>
                  <a:schemeClr val="tx1"/>
                </a:solidFill>
              </a:rPr>
              <a:t>En alianza con nuestros amigos de las empresas transformaremos </a:t>
            </a:r>
            <a:r>
              <a:rPr lang="es-CO" sz="1400" dirty="0">
                <a:solidFill>
                  <a:schemeClr val="tx1"/>
                </a:solidFill>
              </a:rPr>
              <a:t>una casa embrujada </a:t>
            </a:r>
            <a:r>
              <a:rPr lang="es-CO" sz="1400" dirty="0" smtClean="0">
                <a:solidFill>
                  <a:schemeClr val="tx1"/>
                </a:solidFill>
              </a:rPr>
              <a:t>a </a:t>
            </a:r>
            <a:r>
              <a:rPr lang="es-CO" sz="1400" dirty="0">
                <a:solidFill>
                  <a:schemeClr val="tx1"/>
                </a:solidFill>
              </a:rPr>
              <a:t>casa de la esperanza donde </a:t>
            </a:r>
            <a:r>
              <a:rPr lang="es-CO" sz="1400" dirty="0">
                <a:solidFill>
                  <a:schemeClr val="tx1"/>
                </a:solidFill>
              </a:rPr>
              <a:t>cada cuarto simbolice un momento de terror en </a:t>
            </a:r>
            <a:r>
              <a:rPr lang="es-CO" sz="1400" dirty="0" smtClean="0">
                <a:solidFill>
                  <a:schemeClr val="tx1"/>
                </a:solidFill>
              </a:rPr>
              <a:t>mi </a:t>
            </a:r>
            <a:r>
              <a:rPr lang="es-CO" sz="1400" dirty="0">
                <a:solidFill>
                  <a:schemeClr val="tx1"/>
                </a:solidFill>
              </a:rPr>
              <a:t>vida </a:t>
            </a:r>
            <a:r>
              <a:rPr lang="es-CO" sz="1400" dirty="0" smtClean="0">
                <a:solidFill>
                  <a:schemeClr val="tx1"/>
                </a:solidFill>
              </a:rPr>
              <a:t>y </a:t>
            </a:r>
            <a:r>
              <a:rPr lang="es-CO" sz="1400" dirty="0">
                <a:solidFill>
                  <a:schemeClr val="tx1"/>
                </a:solidFill>
              </a:rPr>
              <a:t>como </a:t>
            </a:r>
            <a:r>
              <a:rPr lang="es-CO" sz="1400" dirty="0">
                <a:solidFill>
                  <a:schemeClr val="tx1"/>
                </a:solidFill>
              </a:rPr>
              <a:t>estos comportamientos </a:t>
            </a:r>
            <a:r>
              <a:rPr lang="es-CO" sz="1400" dirty="0" smtClean="0">
                <a:solidFill>
                  <a:schemeClr val="tx1"/>
                </a:solidFill>
              </a:rPr>
              <a:t>afectaron mi </a:t>
            </a:r>
            <a:r>
              <a:rPr lang="es-CO" sz="1400" dirty="0">
                <a:solidFill>
                  <a:schemeClr val="tx1"/>
                </a:solidFill>
              </a:rPr>
              <a:t>educación. </a:t>
            </a:r>
            <a:r>
              <a:rPr lang="es-CO" sz="1400" dirty="0" smtClean="0">
                <a:solidFill>
                  <a:schemeClr val="tx1"/>
                </a:solidFill>
              </a:rPr>
              <a:t>En los </a:t>
            </a:r>
            <a:r>
              <a:rPr lang="es-CO" sz="1400" dirty="0">
                <a:solidFill>
                  <a:schemeClr val="tx1"/>
                </a:solidFill>
              </a:rPr>
              <a:t>últimos cuartos </a:t>
            </a:r>
            <a:r>
              <a:rPr lang="es-CO" sz="1400" dirty="0" smtClean="0">
                <a:solidFill>
                  <a:schemeClr val="tx1"/>
                </a:solidFill>
              </a:rPr>
              <a:t>les mostraremos a la gente el desarrollo y beneficios que tuve gracias al </a:t>
            </a:r>
            <a:r>
              <a:rPr lang="es-CO" sz="1400" dirty="0" err="1" smtClean="0">
                <a:solidFill>
                  <a:schemeClr val="tx1"/>
                </a:solidFill>
              </a:rPr>
              <a:t>Mindfulness</a:t>
            </a:r>
            <a:r>
              <a:rPr lang="es-CO" sz="1400" dirty="0">
                <a:solidFill>
                  <a:schemeClr val="tx1"/>
                </a:solidFill>
              </a:rPr>
              <a:t> </a:t>
            </a:r>
            <a:r>
              <a:rPr lang="es-CO" sz="1400" dirty="0" smtClean="0">
                <a:solidFill>
                  <a:schemeClr val="tx1"/>
                </a:solidFill>
              </a:rPr>
              <a:t>y como les puede beneficiar a ellos y a los demás niños de Colombia. </a:t>
            </a:r>
          </a:p>
          <a:p>
            <a:r>
              <a:rPr lang="es-CO" sz="1400" dirty="0" smtClean="0">
                <a:solidFill>
                  <a:schemeClr val="tx1"/>
                </a:solidFill>
              </a:rPr>
              <a:t>Los primeros en asistir al evento serán mis </a:t>
            </a:r>
            <a:r>
              <a:rPr lang="es-CO" sz="1400" dirty="0">
                <a:solidFill>
                  <a:schemeClr val="tx1"/>
                </a:solidFill>
              </a:rPr>
              <a:t>amigos </a:t>
            </a:r>
            <a:r>
              <a:rPr lang="es-CO" sz="1400" dirty="0" smtClean="0">
                <a:solidFill>
                  <a:schemeClr val="tx1"/>
                </a:solidFill>
              </a:rPr>
              <a:t>famosos </a:t>
            </a:r>
            <a:r>
              <a:rPr lang="es-CO" sz="1400" dirty="0">
                <a:solidFill>
                  <a:schemeClr val="tx1"/>
                </a:solidFill>
              </a:rPr>
              <a:t>y </a:t>
            </a:r>
            <a:r>
              <a:rPr lang="es-CO" sz="1400" dirty="0" smtClean="0">
                <a:solidFill>
                  <a:schemeClr val="tx1"/>
                </a:solidFill>
              </a:rPr>
              <a:t>periodistas, a los que les haremos un video y compartiremos en nuestras redes sociales para que los colombianos y colombianitos lo puedan ver y apoyarnos. La Casa de la esperanza se mantendrá abierta un tiempo para que todos puedan vivir la experiencia y donar.</a:t>
            </a:r>
            <a:r>
              <a:rPr lang="es-CO" sz="1400" dirty="0">
                <a:solidFill>
                  <a:schemeClr val="tx1"/>
                </a:solidFill>
              </a:rPr>
              <a:t/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es-CO" sz="1400" dirty="0">
                <a:solidFill>
                  <a:schemeClr val="tx1"/>
                </a:solidFill>
              </a:rPr>
              <a:t>Esto seria el punto de partida de mi “Galería</a:t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es-CO" sz="1400" dirty="0">
                <a:solidFill>
                  <a:schemeClr val="tx1"/>
                </a:solidFill>
              </a:rPr>
              <a:t>mágica.”</a:t>
            </a:r>
            <a:endParaRPr lang="es-CO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5"/>
          <p:cNvSpPr/>
          <p:nvPr/>
        </p:nvSpPr>
        <p:spPr>
          <a:xfrm>
            <a:off x="6273800" y="1333500"/>
            <a:ext cx="5829300" cy="4597400"/>
          </a:xfrm>
          <a:prstGeom prst="roundRect">
            <a:avLst/>
          </a:prstGeom>
          <a:solidFill>
            <a:schemeClr val="bg1">
              <a:alpha val="46000"/>
            </a:schemeClr>
          </a:solidFill>
          <a:ln w="38100">
            <a:solidFill>
              <a:srgbClr val="1174B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CO" sz="1400" dirty="0">
                <a:solidFill>
                  <a:schemeClr val="tx1"/>
                </a:solidFill>
              </a:rPr>
              <a:t>Después </a:t>
            </a:r>
            <a:r>
              <a:rPr lang="es-CO" sz="1400" dirty="0" smtClean="0">
                <a:solidFill>
                  <a:schemeClr val="tx1"/>
                </a:solidFill>
              </a:rPr>
              <a:t>del lanzamiento </a:t>
            </a:r>
            <a:r>
              <a:rPr lang="es-CO" sz="1400" dirty="0">
                <a:solidFill>
                  <a:schemeClr val="tx1"/>
                </a:solidFill>
              </a:rPr>
              <a:t>de la “Casa de la esperanza”, </a:t>
            </a:r>
            <a:r>
              <a:rPr lang="es-CO" sz="1400" dirty="0" smtClean="0">
                <a:solidFill>
                  <a:schemeClr val="tx1"/>
                </a:solidFill>
              </a:rPr>
              <a:t>nuestra </a:t>
            </a:r>
            <a:r>
              <a:rPr lang="es-CO" sz="1400" dirty="0">
                <a:solidFill>
                  <a:schemeClr val="tx1"/>
                </a:solidFill>
              </a:rPr>
              <a:t>galería empezara a recorrer el país.</a:t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es-CO" sz="1400" dirty="0">
                <a:solidFill>
                  <a:schemeClr val="tx1"/>
                </a:solidFill>
              </a:rPr>
              <a:t>Esta galería estará compuesta de </a:t>
            </a:r>
            <a:r>
              <a:rPr lang="es-CO" sz="1400" dirty="0" smtClean="0">
                <a:solidFill>
                  <a:schemeClr val="tx1"/>
                </a:solidFill>
              </a:rPr>
              <a:t>los dibujos </a:t>
            </a:r>
            <a:r>
              <a:rPr lang="es-CO" sz="1400" dirty="0">
                <a:solidFill>
                  <a:schemeClr val="tx1"/>
                </a:solidFill>
              </a:rPr>
              <a:t>hechos por mis amiguitos, </a:t>
            </a:r>
            <a:r>
              <a:rPr lang="es-CO" sz="1400" dirty="0" smtClean="0">
                <a:solidFill>
                  <a:schemeClr val="tx1"/>
                </a:solidFill>
              </a:rPr>
              <a:t>donde mostramos el </a:t>
            </a:r>
            <a:r>
              <a:rPr lang="es-CO" sz="1400" dirty="0">
                <a:solidFill>
                  <a:schemeClr val="tx1"/>
                </a:solidFill>
              </a:rPr>
              <a:t>sentimiento que tenían antes de utilizar el </a:t>
            </a:r>
            <a:r>
              <a:rPr lang="es-CO" sz="1400" dirty="0" err="1">
                <a:solidFill>
                  <a:schemeClr val="tx1"/>
                </a:solidFill>
              </a:rPr>
              <a:t>Mindfulness</a:t>
            </a:r>
            <a:r>
              <a:rPr lang="es-CO" sz="1400" dirty="0">
                <a:solidFill>
                  <a:schemeClr val="tx1"/>
                </a:solidFill>
              </a:rPr>
              <a:t> </a:t>
            </a:r>
            <a:r>
              <a:rPr lang="es-CO" sz="1400" dirty="0" smtClean="0">
                <a:solidFill>
                  <a:schemeClr val="tx1"/>
                </a:solidFill>
              </a:rPr>
              <a:t>y </a:t>
            </a:r>
            <a:r>
              <a:rPr lang="es-CO" sz="1400" dirty="0">
                <a:solidFill>
                  <a:schemeClr val="tx1"/>
                </a:solidFill>
              </a:rPr>
              <a:t>como </a:t>
            </a:r>
            <a:r>
              <a:rPr lang="es-CO" sz="1400" dirty="0" smtClean="0">
                <a:solidFill>
                  <a:schemeClr val="tx1"/>
                </a:solidFill>
              </a:rPr>
              <a:t>nos sentimos ahora</a:t>
            </a:r>
            <a:r>
              <a:rPr lang="es-CO" sz="1400" dirty="0">
                <a:solidFill>
                  <a:schemeClr val="tx1"/>
                </a:solidFill>
              </a:rPr>
              <a:t>.</a:t>
            </a:r>
            <a:br>
              <a:rPr lang="es-CO" sz="1400" dirty="0">
                <a:solidFill>
                  <a:schemeClr val="tx1"/>
                </a:solidFill>
              </a:rPr>
            </a:br>
            <a:r>
              <a:rPr lang="es-CO" sz="1400" dirty="0">
                <a:solidFill>
                  <a:schemeClr val="tx1"/>
                </a:solidFill>
              </a:rPr>
              <a:t>Nuestros famosos nos </a:t>
            </a:r>
            <a:r>
              <a:rPr lang="es-CO" sz="1400" dirty="0" smtClean="0">
                <a:solidFill>
                  <a:schemeClr val="tx1"/>
                </a:solidFill>
              </a:rPr>
              <a:t>acompañaran cuando estemos dibujando y realizaran una trasmisión en </a:t>
            </a:r>
            <a:r>
              <a:rPr lang="es-CO" sz="1400" dirty="0" err="1" smtClean="0">
                <a:solidFill>
                  <a:schemeClr val="tx1"/>
                </a:solidFill>
              </a:rPr>
              <a:t>Periscope</a:t>
            </a:r>
            <a:r>
              <a:rPr lang="es-CO" sz="1400" dirty="0" smtClean="0">
                <a:solidFill>
                  <a:schemeClr val="tx1"/>
                </a:solidFill>
              </a:rPr>
              <a:t> y Facebook Live. La galería se mostrara en sitios públicos de alto tráfico y en nuestra pagina de Facebook. Durante todo el recorrido subastaremos nuestros cuadros para incrementar nuestros fondos.</a:t>
            </a:r>
            <a:endParaRPr lang="es-CO" sz="1400" dirty="0">
              <a:solidFill>
                <a:schemeClr val="tx1"/>
              </a:solidFill>
            </a:endParaRPr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251"/>
          <a:stretch/>
        </p:blipFill>
        <p:spPr>
          <a:xfrm>
            <a:off x="4817807" y="4544822"/>
            <a:ext cx="1189293" cy="13352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r="33960"/>
          <a:stretch/>
        </p:blipFill>
        <p:spPr>
          <a:xfrm>
            <a:off x="11089134" y="4427204"/>
            <a:ext cx="1013966" cy="14782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ounded Rectangle 9"/>
          <p:cNvSpPr/>
          <p:nvPr/>
        </p:nvSpPr>
        <p:spPr>
          <a:xfrm>
            <a:off x="1338218" y="855406"/>
            <a:ext cx="3500690" cy="643193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>
                <a:latin typeface="Andalus" panose="02020603050405020304" pitchFamily="18" charset="-78"/>
                <a:cs typeface="Andalus" panose="02020603050405020304" pitchFamily="18" charset="-78"/>
              </a:rPr>
              <a:t>La casa de la esperanza.</a:t>
            </a:r>
            <a:endParaRPr lang="es-CO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Rounded Rectangle 10"/>
          <p:cNvSpPr/>
          <p:nvPr/>
        </p:nvSpPr>
        <p:spPr>
          <a:xfrm>
            <a:off x="7438105" y="855406"/>
            <a:ext cx="3500690" cy="643193"/>
          </a:xfrm>
          <a:prstGeom prst="roundRect">
            <a:avLst/>
          </a:prstGeom>
          <a:solidFill>
            <a:srgbClr val="FF7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latin typeface="Andalus" panose="02020603050405020304" pitchFamily="18" charset="-78"/>
                <a:cs typeface="Andalus" panose="02020603050405020304" pitchFamily="18" charset="-78"/>
              </a:rPr>
              <a:t>La tranquila Galería.</a:t>
            </a:r>
            <a:endParaRPr lang="es-CO" sz="2400" b="1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37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lecha curvada hacia la izquierda 43"/>
          <p:cNvSpPr/>
          <p:nvPr/>
        </p:nvSpPr>
        <p:spPr>
          <a:xfrm>
            <a:off x="920034" y="1889627"/>
            <a:ext cx="8281335" cy="2207684"/>
          </a:xfrm>
          <a:prstGeom prst="curvedLeftArrow">
            <a:avLst>
              <a:gd name="adj1" fmla="val 12289"/>
              <a:gd name="adj2" fmla="val 50000"/>
              <a:gd name="adj3" fmla="val 433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42938" y="625475"/>
            <a:ext cx="1114426" cy="1100138"/>
            <a:chOff x="4657724" y="2314574"/>
            <a:chExt cx="2914651" cy="2843213"/>
          </a:xfrm>
        </p:grpSpPr>
        <p:pic>
          <p:nvPicPr>
            <p:cNvPr id="3" name="Picture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59" t="32146" r="26350" b="22306"/>
            <a:stretch/>
          </p:blipFill>
          <p:spPr>
            <a:xfrm>
              <a:off x="4657724" y="2314574"/>
              <a:ext cx="2914651" cy="2843213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4" t="4719" r="3149" b="6543"/>
            <a:stretch/>
          </p:blipFill>
          <p:spPr>
            <a:xfrm>
              <a:off x="6258976" y="3571875"/>
              <a:ext cx="441862" cy="756468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4" t="4719" r="3149" b="6543"/>
            <a:stretch/>
          </p:blipFill>
          <p:spPr>
            <a:xfrm>
              <a:off x="5468401" y="3738563"/>
              <a:ext cx="441862" cy="91916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6" name="Group 11"/>
          <p:cNvGrpSpPr/>
          <p:nvPr/>
        </p:nvGrpSpPr>
        <p:grpSpPr>
          <a:xfrm>
            <a:off x="3586163" y="700945"/>
            <a:ext cx="2180991" cy="951041"/>
            <a:chOff x="2369608" y="542925"/>
            <a:chExt cx="4226221" cy="1843088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69608" y="542925"/>
              <a:ext cx="4226221" cy="184308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4" t="4719" r="3149" b="6543"/>
            <a:stretch/>
          </p:blipFill>
          <p:spPr>
            <a:xfrm>
              <a:off x="3093507" y="1896761"/>
              <a:ext cx="168947" cy="292704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744" t="4719" r="3149" b="6543"/>
            <a:stretch/>
          </p:blipFill>
          <p:spPr>
            <a:xfrm>
              <a:off x="6088550" y="550597"/>
              <a:ext cx="507279" cy="878871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</p:grpSp>
      <p:grpSp>
        <p:nvGrpSpPr>
          <p:cNvPr id="10" name="Group 14"/>
          <p:cNvGrpSpPr/>
          <p:nvPr/>
        </p:nvGrpSpPr>
        <p:grpSpPr>
          <a:xfrm>
            <a:off x="9264877" y="1885118"/>
            <a:ext cx="2333625" cy="1478296"/>
            <a:chOff x="8067675" y="564817"/>
            <a:chExt cx="2785490" cy="1856453"/>
          </a:xfrm>
        </p:grpSpPr>
        <p:pic>
          <p:nvPicPr>
            <p:cNvPr id="11" name="Picture 12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1251"/>
            <a:stretch/>
          </p:blipFill>
          <p:spPr>
            <a:xfrm>
              <a:off x="8067675" y="564817"/>
              <a:ext cx="1571625" cy="18564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99" r="33960"/>
            <a:stretch/>
          </p:blipFill>
          <p:spPr>
            <a:xfrm>
              <a:off x="9642863" y="564817"/>
              <a:ext cx="1210302" cy="185645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13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219" y="4503208"/>
            <a:ext cx="1041400" cy="7217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6" t="9310" r="6258" b="24568"/>
          <a:stretch/>
        </p:blipFill>
        <p:spPr>
          <a:xfrm>
            <a:off x="5867400" y="4912786"/>
            <a:ext cx="805010" cy="624411"/>
          </a:xfrm>
          <a:prstGeom prst="rect">
            <a:avLst/>
          </a:prstGeom>
        </p:spPr>
      </p:pic>
      <p:pic>
        <p:nvPicPr>
          <p:cNvPr id="15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876" y="4027128"/>
            <a:ext cx="1362058" cy="766064"/>
          </a:xfrm>
          <a:prstGeom prst="rect">
            <a:avLst/>
          </a:prstGeom>
        </p:spPr>
      </p:pic>
      <p:pic>
        <p:nvPicPr>
          <p:cNvPr id="16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8" y="3996436"/>
            <a:ext cx="2602992" cy="1735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ight Arrow 22"/>
          <p:cNvSpPr/>
          <p:nvPr/>
        </p:nvSpPr>
        <p:spPr>
          <a:xfrm>
            <a:off x="2080379" y="1008653"/>
            <a:ext cx="1282700" cy="299504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Right Arrow 23"/>
          <p:cNvSpPr/>
          <p:nvPr/>
        </p:nvSpPr>
        <p:spPr>
          <a:xfrm>
            <a:off x="5847754" y="996009"/>
            <a:ext cx="1867026" cy="32997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9" name="Bent-Up Arrow 25"/>
          <p:cNvSpPr/>
          <p:nvPr/>
        </p:nvSpPr>
        <p:spPr>
          <a:xfrm flipV="1">
            <a:off x="8242687" y="1044647"/>
            <a:ext cx="2456995" cy="661062"/>
          </a:xfrm>
          <a:prstGeom prst="bent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0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38" y="700945"/>
            <a:ext cx="1426562" cy="9510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Down Arrow 26"/>
          <p:cNvSpPr/>
          <p:nvPr/>
        </p:nvSpPr>
        <p:spPr>
          <a:xfrm>
            <a:off x="10411326" y="3496563"/>
            <a:ext cx="340449" cy="720341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2" name="Left Arrow 27"/>
          <p:cNvSpPr/>
          <p:nvPr/>
        </p:nvSpPr>
        <p:spPr>
          <a:xfrm>
            <a:off x="9202905" y="4707997"/>
            <a:ext cx="804193" cy="312205"/>
          </a:xfrm>
          <a:prstGeom prst="lef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Left-Up Arrow 28"/>
          <p:cNvSpPr/>
          <p:nvPr/>
        </p:nvSpPr>
        <p:spPr>
          <a:xfrm rot="18586314">
            <a:off x="6787548" y="4492792"/>
            <a:ext cx="1083534" cy="1003300"/>
          </a:xfrm>
          <a:prstGeom prst="leftUp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4" name="Left Arrow Callout 29"/>
          <p:cNvSpPr/>
          <p:nvPr/>
        </p:nvSpPr>
        <p:spPr>
          <a:xfrm>
            <a:off x="3421217" y="4216905"/>
            <a:ext cx="1992374" cy="1280078"/>
          </a:xfrm>
          <a:prstGeom prst="leftArrowCallout">
            <a:avLst>
              <a:gd name="adj1" fmla="val 21439"/>
              <a:gd name="adj2" fmla="val 25000"/>
              <a:gd name="adj3" fmla="val 32122"/>
              <a:gd name="adj4" fmla="val 2061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3653336" y="1532122"/>
            <a:ext cx="403631" cy="402437"/>
          </a:xfrm>
          <a:prstGeom prst="rect">
            <a:avLst/>
          </a:prstGeom>
        </p:spPr>
      </p:pic>
      <p:pic>
        <p:nvPicPr>
          <p:cNvPr id="26" name="Picture 31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7329315" y="1483699"/>
            <a:ext cx="403631" cy="402437"/>
          </a:xfrm>
          <a:prstGeom prst="rect">
            <a:avLst/>
          </a:prstGeom>
        </p:spPr>
      </p:pic>
      <p:pic>
        <p:nvPicPr>
          <p:cNvPr id="27" name="Picture 32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9403185" y="3232641"/>
            <a:ext cx="403631" cy="402437"/>
          </a:xfrm>
          <a:prstGeom prst="rect">
            <a:avLst/>
          </a:prstGeom>
        </p:spPr>
      </p:pic>
      <p:pic>
        <p:nvPicPr>
          <p:cNvPr id="28" name="Picture 33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5914599" y="625475"/>
            <a:ext cx="403631" cy="402437"/>
          </a:xfrm>
          <a:prstGeom prst="rect">
            <a:avLst/>
          </a:prstGeom>
        </p:spPr>
      </p:pic>
      <p:pic>
        <p:nvPicPr>
          <p:cNvPr id="29" name="Picture 34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9201369" y="522035"/>
            <a:ext cx="403631" cy="402437"/>
          </a:xfrm>
          <a:prstGeom prst="rect">
            <a:avLst/>
          </a:prstGeom>
        </p:spPr>
      </p:pic>
      <p:pic>
        <p:nvPicPr>
          <p:cNvPr id="30" name="Picture 35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9426076" y="4962920"/>
            <a:ext cx="403631" cy="402437"/>
          </a:xfrm>
          <a:prstGeom prst="rect">
            <a:avLst/>
          </a:prstGeom>
        </p:spPr>
      </p:pic>
      <p:pic>
        <p:nvPicPr>
          <p:cNvPr id="31" name="Picture 3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8236405" y="4144389"/>
            <a:ext cx="403631" cy="402437"/>
          </a:xfrm>
          <a:prstGeom prst="rect">
            <a:avLst/>
          </a:prstGeom>
        </p:spPr>
      </p:pic>
      <p:pic>
        <p:nvPicPr>
          <p:cNvPr id="32" name="Picture 37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3845111" y="4349766"/>
            <a:ext cx="403631" cy="402437"/>
          </a:xfrm>
          <a:prstGeom prst="rect">
            <a:avLst/>
          </a:prstGeom>
        </p:spPr>
      </p:pic>
      <p:pic>
        <p:nvPicPr>
          <p:cNvPr id="33" name="Picture 38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1996" b="88332" l="19327" r="80805">
                        <a14:foregroundMark x1="22650" y1="25682" x2="22650" y2="25682"/>
                        <a14:foregroundMark x1="27941" y1="17067" x2="27941" y2="17067"/>
                        <a14:foregroundMark x1="59117" y1="21810" x2="59117" y2="21810"/>
                        <a14:foregroundMark x1="57455" y1="50436" x2="57455" y2="50436"/>
                        <a14:foregroundMark x1="57280" y1="60687" x2="57280" y2="60687"/>
                        <a14:foregroundMark x1="57105" y1="76336" x2="55269" y2="56379"/>
                        <a14:foregroundMark x1="54919" y1="54308" x2="58024" y2="34787"/>
                        <a14:foregroundMark x1="61303" y1="31570" x2="68605" y2="29117"/>
                        <a14:foregroundMark x1="57105" y1="77263" x2="57105" y2="87241"/>
                        <a14:foregroundMark x1="57455" y1="87023" x2="58373" y2="881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10" t="11832" r="19210" b="11605"/>
          <a:stretch/>
        </p:blipFill>
        <p:spPr>
          <a:xfrm>
            <a:off x="920034" y="3701891"/>
            <a:ext cx="403631" cy="402437"/>
          </a:xfrm>
          <a:prstGeom prst="rect">
            <a:avLst/>
          </a:prstGeom>
        </p:spPr>
      </p:pic>
      <p:pic>
        <p:nvPicPr>
          <p:cNvPr id="34" name="Picture 4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89" t="3213" r="13096" b="5220"/>
          <a:stretch/>
        </p:blipFill>
        <p:spPr>
          <a:xfrm>
            <a:off x="10135699" y="4336970"/>
            <a:ext cx="1236005" cy="1569967"/>
          </a:xfrm>
          <a:prstGeom prst="rect">
            <a:avLst/>
          </a:prstGeom>
        </p:spPr>
      </p:pic>
      <p:pic>
        <p:nvPicPr>
          <p:cNvPr id="35" name="Picture 41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115" b="85220" l="14381" r="85419">
                        <a14:foregroundMark x1="43076" y1="36551" x2="43076" y2="36551"/>
                        <a14:foregroundMark x1="40613" y1="35353" x2="49201" y2="64248"/>
                        <a14:foregroundMark x1="58123" y1="35153" x2="49800" y2="64048"/>
                        <a14:foregroundMark x1="50599" y1="69507" x2="58722" y2="34154"/>
                        <a14:foregroundMark x1="60586" y1="36352" x2="60586" y2="56525"/>
                        <a14:foregroundMark x1="60586" y1="57324" x2="44075" y2="66245"/>
                        <a14:foregroundMark x1="35353" y1="44274" x2="35353" y2="44274"/>
                        <a14:foregroundMark x1="35353" y1="44274" x2="43276" y2="65246"/>
                        <a14:foregroundMark x1="35153" y1="41278" x2="56325" y2="32490"/>
                        <a14:foregroundMark x1="44740" y1="39214" x2="47337" y2="4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4193" r="14395" b="14600"/>
          <a:stretch/>
        </p:blipFill>
        <p:spPr>
          <a:xfrm>
            <a:off x="10892647" y="4412301"/>
            <a:ext cx="397743" cy="398883"/>
          </a:xfrm>
          <a:prstGeom prst="rect">
            <a:avLst/>
          </a:prstGeom>
        </p:spPr>
      </p:pic>
      <p:pic>
        <p:nvPicPr>
          <p:cNvPr id="36" name="Picture 43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4115" b="85220" l="14381" r="85419">
                        <a14:foregroundMark x1="43076" y1="36551" x2="43076" y2="36551"/>
                        <a14:foregroundMark x1="40613" y1="35353" x2="49201" y2="64248"/>
                        <a14:foregroundMark x1="58123" y1="35153" x2="49800" y2="64048"/>
                        <a14:foregroundMark x1="50599" y1="69507" x2="58722" y2="34154"/>
                        <a14:foregroundMark x1="60586" y1="36352" x2="60586" y2="56525"/>
                        <a14:foregroundMark x1="60586" y1="57324" x2="44075" y2="66245"/>
                        <a14:foregroundMark x1="35353" y1="44274" x2="35353" y2="44274"/>
                        <a14:foregroundMark x1="35353" y1="44274" x2="43276" y2="65246"/>
                        <a14:foregroundMark x1="35153" y1="41278" x2="56325" y2="32490"/>
                        <a14:foregroundMark x1="44740" y1="39214" x2="47337" y2="41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00" t="14193" r="14395" b="14600"/>
          <a:stretch/>
        </p:blipFill>
        <p:spPr>
          <a:xfrm>
            <a:off x="7317037" y="386508"/>
            <a:ext cx="397743" cy="398883"/>
          </a:xfrm>
          <a:prstGeom prst="rect">
            <a:avLst/>
          </a:prstGeom>
        </p:spPr>
      </p:pic>
      <p:sp>
        <p:nvSpPr>
          <p:cNvPr id="37" name="Explosion 2 44"/>
          <p:cNvSpPr/>
          <p:nvPr/>
        </p:nvSpPr>
        <p:spPr>
          <a:xfrm>
            <a:off x="2565400" y="2264562"/>
            <a:ext cx="5921757" cy="1242786"/>
          </a:xfrm>
          <a:prstGeom prst="irregularSeal2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000" dirty="0" smtClean="0"/>
              <a:t>Free </a:t>
            </a:r>
            <a:r>
              <a:rPr lang="es-CO" sz="2000" dirty="0" err="1" smtClean="0"/>
              <a:t>Press</a:t>
            </a:r>
            <a:r>
              <a:rPr lang="es-CO" sz="2000" dirty="0" smtClean="0"/>
              <a:t/>
            </a:r>
            <a:br>
              <a:rPr lang="es-CO" sz="2000" dirty="0" smtClean="0"/>
            </a:br>
            <a:r>
              <a:rPr lang="es-CO" sz="2000" dirty="0" smtClean="0"/>
              <a:t>Periodistas</a:t>
            </a:r>
            <a:endParaRPr lang="es-CO" sz="2000" dirty="0"/>
          </a:p>
        </p:txBody>
      </p:sp>
      <p:pic>
        <p:nvPicPr>
          <p:cNvPr id="38" name="Picture 45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7782911" y="1483699"/>
            <a:ext cx="406616" cy="408901"/>
          </a:xfrm>
          <a:prstGeom prst="rect">
            <a:avLst/>
          </a:prstGeom>
        </p:spPr>
      </p:pic>
      <p:pic>
        <p:nvPicPr>
          <p:cNvPr id="39" name="Picture 46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9714410" y="522753"/>
            <a:ext cx="406616" cy="408901"/>
          </a:xfrm>
          <a:prstGeom prst="rect">
            <a:avLst/>
          </a:prstGeom>
        </p:spPr>
      </p:pic>
      <p:pic>
        <p:nvPicPr>
          <p:cNvPr id="40" name="Picture 4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11412700" y="4402283"/>
            <a:ext cx="406616" cy="408901"/>
          </a:xfrm>
          <a:prstGeom prst="rect">
            <a:avLst/>
          </a:prstGeom>
        </p:spPr>
      </p:pic>
      <p:pic>
        <p:nvPicPr>
          <p:cNvPr id="41" name="Picture 48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8250806" y="5128296"/>
            <a:ext cx="406616" cy="408901"/>
          </a:xfrm>
          <a:prstGeom prst="rect">
            <a:avLst/>
          </a:prstGeom>
        </p:spPr>
      </p:pic>
      <p:pic>
        <p:nvPicPr>
          <p:cNvPr id="42" name="Picture 49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3872212" y="4885064"/>
            <a:ext cx="406616" cy="408901"/>
          </a:xfrm>
          <a:prstGeom prst="rect">
            <a:avLst/>
          </a:prstGeom>
        </p:spPr>
      </p:pic>
      <p:pic>
        <p:nvPicPr>
          <p:cNvPr id="43" name="Picture 50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130" b="90651" l="19742" r="798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119" t="2416" r="20118" b="9320"/>
          <a:stretch/>
        </p:blipFill>
        <p:spPr>
          <a:xfrm>
            <a:off x="2518421" y="3674859"/>
            <a:ext cx="406616" cy="408901"/>
          </a:xfrm>
          <a:prstGeom prst="rect">
            <a:avLst/>
          </a:prstGeom>
        </p:spPr>
      </p:pic>
      <p:sp>
        <p:nvSpPr>
          <p:cNvPr id="45" name="CuadroTexto 44"/>
          <p:cNvSpPr txBox="1"/>
          <p:nvPr/>
        </p:nvSpPr>
        <p:spPr>
          <a:xfrm rot="192434">
            <a:off x="2690535" y="1858665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Famosos hablando</a:t>
            </a:r>
            <a:endParaRPr lang="es-CO" dirty="0"/>
          </a:p>
        </p:txBody>
      </p:sp>
      <p:sp>
        <p:nvSpPr>
          <p:cNvPr id="46" name="CuadroTexto 45"/>
          <p:cNvSpPr txBox="1"/>
          <p:nvPr/>
        </p:nvSpPr>
        <p:spPr>
          <a:xfrm rot="187400">
            <a:off x="4878482" y="1987099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Famosos hablando</a:t>
            </a:r>
            <a:endParaRPr lang="es-CO" dirty="0"/>
          </a:p>
        </p:txBody>
      </p:sp>
      <p:sp>
        <p:nvSpPr>
          <p:cNvPr id="47" name="CuadroTexto 46"/>
          <p:cNvSpPr txBox="1"/>
          <p:nvPr/>
        </p:nvSpPr>
        <p:spPr>
          <a:xfrm rot="21444120">
            <a:off x="1893998" y="3329456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Famosos hablando</a:t>
            </a:r>
            <a:endParaRPr lang="es-CO" dirty="0"/>
          </a:p>
        </p:txBody>
      </p:sp>
      <p:sp>
        <p:nvSpPr>
          <p:cNvPr id="48" name="CuadroTexto 47"/>
          <p:cNvSpPr txBox="1"/>
          <p:nvPr/>
        </p:nvSpPr>
        <p:spPr>
          <a:xfrm rot="21321462">
            <a:off x="5611207" y="3156298"/>
            <a:ext cx="1938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Famosos hablando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08604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/>
        </p:nvCxnSpPr>
        <p:spPr>
          <a:xfrm flipV="1">
            <a:off x="682580" y="5100034"/>
            <a:ext cx="10457645" cy="12879"/>
          </a:xfrm>
          <a:prstGeom prst="line">
            <a:avLst/>
          </a:prstGeom>
          <a:ln w="4445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/>
          <p:cNvCxnSpPr/>
          <p:nvPr/>
        </p:nvCxnSpPr>
        <p:spPr>
          <a:xfrm flipV="1">
            <a:off x="682580" y="4629150"/>
            <a:ext cx="1160508" cy="14288"/>
          </a:xfrm>
          <a:prstGeom prst="line">
            <a:avLst/>
          </a:prstGeom>
          <a:ln w="44450">
            <a:solidFill>
              <a:srgbClr val="FFC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7"/>
          <p:cNvCxnSpPr/>
          <p:nvPr/>
        </p:nvCxnSpPr>
        <p:spPr>
          <a:xfrm flipV="1">
            <a:off x="1805769" y="4172554"/>
            <a:ext cx="1160508" cy="1"/>
          </a:xfrm>
          <a:prstGeom prst="line">
            <a:avLst/>
          </a:prstGeom>
          <a:ln w="44450">
            <a:solidFill>
              <a:srgbClr val="FF000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8"/>
          <p:cNvCxnSpPr/>
          <p:nvPr/>
        </p:nvCxnSpPr>
        <p:spPr>
          <a:xfrm flipH="1">
            <a:off x="3071813" y="3671888"/>
            <a:ext cx="28575" cy="14288"/>
          </a:xfrm>
          <a:prstGeom prst="line">
            <a:avLst/>
          </a:prstGeom>
          <a:ln w="44450">
            <a:solidFill>
              <a:srgbClr val="C00000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2"/>
          <p:cNvCxnSpPr/>
          <p:nvPr/>
        </p:nvCxnSpPr>
        <p:spPr>
          <a:xfrm flipV="1">
            <a:off x="3100388" y="3208148"/>
            <a:ext cx="1160508" cy="1"/>
          </a:xfrm>
          <a:prstGeom prst="line">
            <a:avLst/>
          </a:prstGeom>
          <a:ln w="44450">
            <a:solidFill>
              <a:srgbClr val="00B0F0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/>
          <p:cNvCxnSpPr/>
          <p:nvPr/>
        </p:nvCxnSpPr>
        <p:spPr>
          <a:xfrm>
            <a:off x="4260896" y="2676223"/>
            <a:ext cx="0" cy="2533"/>
          </a:xfrm>
          <a:prstGeom prst="line">
            <a:avLst/>
          </a:prstGeom>
          <a:ln w="44450"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15"/>
          <p:cNvSpPr/>
          <p:nvPr/>
        </p:nvSpPr>
        <p:spPr>
          <a:xfrm>
            <a:off x="2314575" y="4457700"/>
            <a:ext cx="2271713" cy="3571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Definición del símbolo</a:t>
            </a:r>
            <a:endParaRPr lang="es-CO" sz="1600" dirty="0"/>
          </a:p>
        </p:txBody>
      </p:sp>
      <p:sp>
        <p:nvSpPr>
          <p:cNvPr id="9" name="Rounded Rectangle 16"/>
          <p:cNvSpPr/>
          <p:nvPr/>
        </p:nvSpPr>
        <p:spPr>
          <a:xfrm>
            <a:off x="3407569" y="3993960"/>
            <a:ext cx="2271713" cy="3571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Expectativa de símbolo</a:t>
            </a:r>
            <a:endParaRPr lang="es-CO" sz="1600" dirty="0"/>
          </a:p>
        </p:txBody>
      </p:sp>
      <p:sp>
        <p:nvSpPr>
          <p:cNvPr id="10" name="Rounded Rectangle 17"/>
          <p:cNvSpPr/>
          <p:nvPr/>
        </p:nvSpPr>
        <p:spPr>
          <a:xfrm>
            <a:off x="3407568" y="3501645"/>
            <a:ext cx="2271713" cy="357188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Aliados cambian perfil</a:t>
            </a:r>
            <a:endParaRPr lang="es-CO" sz="1600" dirty="0"/>
          </a:p>
        </p:txBody>
      </p:sp>
      <p:sp>
        <p:nvSpPr>
          <p:cNvPr id="11" name="Rounded Rectangle 18"/>
          <p:cNvSpPr/>
          <p:nvPr/>
        </p:nvSpPr>
        <p:spPr>
          <a:xfrm>
            <a:off x="4543424" y="3029554"/>
            <a:ext cx="2271713" cy="357188"/>
          </a:xfrm>
          <a:prstGeom prst="roundRect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Creación de dibujos</a:t>
            </a:r>
            <a:endParaRPr lang="es-CO" sz="1600" dirty="0"/>
          </a:p>
        </p:txBody>
      </p:sp>
      <p:sp>
        <p:nvSpPr>
          <p:cNvPr id="12" name="Rounded Rectangle 19"/>
          <p:cNvSpPr/>
          <p:nvPr/>
        </p:nvSpPr>
        <p:spPr>
          <a:xfrm>
            <a:off x="2213412" y="1984184"/>
            <a:ext cx="1716802" cy="357188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Gira nacional </a:t>
            </a:r>
            <a:endParaRPr lang="es-CO" sz="1600" dirty="0"/>
          </a:p>
        </p:txBody>
      </p:sp>
      <p:sp>
        <p:nvSpPr>
          <p:cNvPr id="13" name="Rounded Rectangle 21"/>
          <p:cNvSpPr/>
          <p:nvPr/>
        </p:nvSpPr>
        <p:spPr>
          <a:xfrm>
            <a:off x="4543423" y="2497629"/>
            <a:ext cx="5686427" cy="357188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600" dirty="0" smtClean="0"/>
              <a:t>Lanzamiento de la galería empezando en el salón de la esperanza</a:t>
            </a:r>
            <a:endParaRPr lang="es-CO" sz="1600" dirty="0"/>
          </a:p>
        </p:txBody>
      </p:sp>
      <p:cxnSp>
        <p:nvCxnSpPr>
          <p:cNvPr id="14" name="Straight Connector 22"/>
          <p:cNvCxnSpPr/>
          <p:nvPr/>
        </p:nvCxnSpPr>
        <p:spPr>
          <a:xfrm>
            <a:off x="4260896" y="2168271"/>
            <a:ext cx="6879329" cy="2540"/>
          </a:xfrm>
          <a:prstGeom prst="line">
            <a:avLst/>
          </a:prstGeom>
          <a:ln w="44450">
            <a:solidFill>
              <a:schemeClr val="accent6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ítulo 1"/>
          <p:cNvSpPr txBox="1">
            <a:spLocks/>
          </p:cNvSpPr>
          <p:nvPr/>
        </p:nvSpPr>
        <p:spPr>
          <a:xfrm>
            <a:off x="0" y="768017"/>
            <a:ext cx="4429125" cy="5913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2400" b="1" dirty="0" smtClean="0">
                <a:solidFill>
                  <a:srgbClr val="FF8700"/>
                </a:solidFill>
              </a:rPr>
              <a:t>A través de estas fases espero llegar a mi propósito</a:t>
            </a:r>
            <a:endParaRPr lang="es-CO" sz="2400" b="1" dirty="0">
              <a:solidFill>
                <a:srgbClr val="FF8700"/>
              </a:solidFill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38567" y="5261014"/>
            <a:ext cx="1288026" cy="2626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200" dirty="0" smtClean="0"/>
              <a:t>Junio 2016</a:t>
            </a:r>
            <a:endParaRPr lang="es-CO" sz="1200" dirty="0"/>
          </a:p>
        </p:txBody>
      </p:sp>
      <p:sp>
        <p:nvSpPr>
          <p:cNvPr id="17" name="Título 1"/>
          <p:cNvSpPr txBox="1">
            <a:spLocks/>
          </p:cNvSpPr>
          <p:nvPr/>
        </p:nvSpPr>
        <p:spPr>
          <a:xfrm>
            <a:off x="10496212" y="5261013"/>
            <a:ext cx="1288026" cy="262619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1200" dirty="0" smtClean="0"/>
              <a:t>Diciembre 2016</a:t>
            </a:r>
            <a:endParaRPr lang="es-CO" sz="1200" dirty="0"/>
          </a:p>
        </p:txBody>
      </p:sp>
    </p:spTree>
    <p:extLst>
      <p:ext uri="{BB962C8B-B14F-4D97-AF65-F5344CB8AC3E}">
        <p14:creationId xmlns:p14="http://schemas.microsoft.com/office/powerpoint/2010/main" val="899292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ndientedemigracion.ucm.es/info/italiano/acd/imag/libro_apert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775664"/>
            <a:ext cx="7264400" cy="502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2" descr="https://pixabay.com/static/uploads/photo/2014/04/02/16/30/book-307476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775664"/>
            <a:ext cx="4203700" cy="487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7"/>
          <p:cNvSpPr/>
          <p:nvPr/>
        </p:nvSpPr>
        <p:spPr>
          <a:xfrm>
            <a:off x="736600" y="1701800"/>
            <a:ext cx="2552700" cy="2501900"/>
          </a:xfrm>
          <a:prstGeom prst="rect">
            <a:avLst/>
          </a:prstGeom>
          <a:solidFill>
            <a:srgbClr val="BF5F00"/>
          </a:solidFill>
          <a:ln>
            <a:solidFill>
              <a:srgbClr val="B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u="sng" dirty="0" smtClean="0">
                <a:latin typeface="Algerian" panose="04020705040A02060702" pitchFamily="82" charset="0"/>
              </a:rPr>
              <a:t>Problemática</a:t>
            </a:r>
            <a:r>
              <a:rPr lang="es-CO" dirty="0" smtClean="0"/>
              <a:t/>
            </a:r>
            <a:br>
              <a:rPr lang="es-CO" dirty="0" smtClean="0"/>
            </a:br>
            <a:endParaRPr lang="es-CO" dirty="0" smtClean="0"/>
          </a:p>
          <a:p>
            <a:r>
              <a:rPr lang="es-CO" dirty="0" smtClean="0">
                <a:solidFill>
                  <a:schemeClr val="tx1"/>
                </a:solidFill>
                <a:latin typeface="Bernard MT Condensed" panose="02050806060905020404" pitchFamily="18" charset="0"/>
              </a:rPr>
              <a:t>Las personas no tienen paz interior por las situaciones que han vivido.</a:t>
            </a:r>
            <a:endParaRPr lang="es-CO" dirty="0">
              <a:solidFill>
                <a:schemeClr val="tx1"/>
              </a:solidFill>
              <a:latin typeface="Bernard MT Condensed" panose="02050806060905020404" pitchFamily="18" charset="0"/>
            </a:endParaRPr>
          </a:p>
          <a:p>
            <a:pPr algn="ctr"/>
            <a:endParaRPr lang="es-CO" dirty="0"/>
          </a:p>
        </p:txBody>
      </p:sp>
      <p:sp>
        <p:nvSpPr>
          <p:cNvPr id="5" name="Rectangle 8"/>
          <p:cNvSpPr/>
          <p:nvPr/>
        </p:nvSpPr>
        <p:spPr>
          <a:xfrm>
            <a:off x="342900" y="5129836"/>
            <a:ext cx="1714500" cy="280364"/>
          </a:xfrm>
          <a:prstGeom prst="rect">
            <a:avLst/>
          </a:prstGeom>
          <a:solidFill>
            <a:srgbClr val="BF5F00"/>
          </a:solidFill>
          <a:ln>
            <a:solidFill>
              <a:srgbClr val="BF5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1200" dirty="0" smtClean="0"/>
              <a:t>Por Johan Robles </a:t>
            </a:r>
            <a:endParaRPr lang="es-CO" sz="1200" dirty="0"/>
          </a:p>
        </p:txBody>
      </p:sp>
      <p:sp>
        <p:nvSpPr>
          <p:cNvPr id="6" name="Rectangle 9"/>
          <p:cNvSpPr/>
          <p:nvPr/>
        </p:nvSpPr>
        <p:spPr>
          <a:xfrm>
            <a:off x="5435600" y="1104900"/>
            <a:ext cx="2730500" cy="2311400"/>
          </a:xfrm>
          <a:prstGeom prst="rect">
            <a:avLst/>
          </a:prstGeom>
          <a:solidFill>
            <a:srgbClr val="F9FBE5"/>
          </a:solidFill>
          <a:ln>
            <a:solidFill>
              <a:srgbClr val="F9F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u="sng" dirty="0" err="1">
                <a:solidFill>
                  <a:schemeClr val="tx1"/>
                </a:solidFill>
                <a:latin typeface="Informal Roman" panose="030604020304060B0204" pitchFamily="66" charset="0"/>
              </a:rPr>
              <a:t>Insights</a:t>
            </a:r>
            <a:r>
              <a:rPr lang="es-CO" sz="2000" b="1" u="sng" dirty="0">
                <a:solidFill>
                  <a:schemeClr val="tx1"/>
                </a:solidFill>
                <a:latin typeface="Informal Roman" panose="030604020304060B0204" pitchFamily="66" charset="0"/>
              </a:rPr>
              <a:t>:</a:t>
            </a:r>
            <a:r>
              <a:rPr lang="es-CO" dirty="0" smtClean="0">
                <a:solidFill>
                  <a:schemeClr val="tx1"/>
                </a:solidFill>
                <a:latin typeface="AR BERKLEY" panose="02000000000000000000" pitchFamily="2" charset="0"/>
              </a:rPr>
              <a:t/>
            </a:r>
            <a:br>
              <a:rPr lang="es-CO" dirty="0" smtClean="0">
                <a:solidFill>
                  <a:schemeClr val="tx1"/>
                </a:solidFill>
                <a:latin typeface="AR BERKLEY" panose="02000000000000000000" pitchFamily="2" charset="0"/>
              </a:rPr>
            </a:br>
            <a:endParaRPr lang="es-CO" dirty="0" smtClean="0">
              <a:solidFill>
                <a:schemeClr val="tx1"/>
              </a:solidFill>
              <a:latin typeface="AR BERKLEY" panose="02000000000000000000" pitchFamily="2" charset="0"/>
            </a:endParaRPr>
          </a:p>
          <a:p>
            <a:r>
              <a:rPr lang="es-CO" sz="1600" dirty="0">
                <a:solidFill>
                  <a:schemeClr val="tx1"/>
                </a:solidFill>
                <a:latin typeface="Informal Roman" panose="030604020304060B0204" pitchFamily="66" charset="0"/>
              </a:rPr>
              <a:t>Desde pequeños hemos vivido en un ambiente violento que trasciende hasta cuando estamos grandes y nunca nos damos cuenta de la importancia de paz interior</a:t>
            </a:r>
          </a:p>
          <a:p>
            <a:endParaRPr lang="es-CO" dirty="0">
              <a:solidFill>
                <a:schemeClr val="tx1"/>
              </a:solidFill>
              <a:latin typeface="AR BERKLEY" panose="02000000000000000000" pitchFamily="2" charset="0"/>
            </a:endParaRPr>
          </a:p>
        </p:txBody>
      </p:sp>
      <p:sp>
        <p:nvSpPr>
          <p:cNvPr id="7" name="Rectangle 15"/>
          <p:cNvSpPr/>
          <p:nvPr/>
        </p:nvSpPr>
        <p:spPr>
          <a:xfrm>
            <a:off x="5435600" y="3212592"/>
            <a:ext cx="2730500" cy="2311400"/>
          </a:xfrm>
          <a:prstGeom prst="rect">
            <a:avLst/>
          </a:prstGeom>
          <a:solidFill>
            <a:srgbClr val="F9FBE5"/>
          </a:solidFill>
          <a:ln>
            <a:solidFill>
              <a:srgbClr val="F9F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u="sng" dirty="0">
                <a:solidFill>
                  <a:schemeClr val="tx1"/>
                </a:solidFill>
                <a:latin typeface="Informal Roman" panose="030604020304060B0204" pitchFamily="66" charset="0"/>
              </a:rPr>
              <a:t>Big Idea:</a:t>
            </a:r>
          </a:p>
          <a:p>
            <a:r>
              <a:rPr lang="es-CO" sz="1600" dirty="0">
                <a:solidFill>
                  <a:schemeClr val="tx1"/>
                </a:solidFill>
                <a:latin typeface="Informal Roman" panose="030604020304060B0204" pitchFamily="66" charset="0"/>
              </a:rPr>
              <a:t/>
            </a:r>
            <a:br>
              <a:rPr lang="es-CO" sz="1600" dirty="0">
                <a:solidFill>
                  <a:schemeClr val="tx1"/>
                </a:solidFill>
                <a:latin typeface="Informal Roman" panose="030604020304060B0204" pitchFamily="66" charset="0"/>
              </a:rPr>
            </a:br>
            <a:r>
              <a:rPr lang="es-CO" sz="1600" dirty="0">
                <a:solidFill>
                  <a:schemeClr val="tx1"/>
                </a:solidFill>
                <a:latin typeface="Informal Roman" panose="030604020304060B0204" pitchFamily="66" charset="0"/>
              </a:rPr>
              <a:t>Les voy a mostrar a los colombianos y colombianitos lo que siento y veo para que se acuerden de mi y ayuden a más niños como yo</a:t>
            </a:r>
          </a:p>
          <a:p>
            <a:endParaRPr lang="es-CO" dirty="0" smtClean="0">
              <a:solidFill>
                <a:schemeClr val="tx1"/>
              </a:solidFill>
              <a:latin typeface="AR BERKLEY" panose="02000000000000000000" pitchFamily="2" charset="0"/>
            </a:endParaRPr>
          </a:p>
          <a:p>
            <a:endParaRPr lang="es-CO" dirty="0">
              <a:solidFill>
                <a:schemeClr val="tx1"/>
              </a:solidFill>
              <a:latin typeface="AR BERKLEY" panose="02000000000000000000" pitchFamily="2" charset="0"/>
            </a:endParaRPr>
          </a:p>
        </p:txBody>
      </p:sp>
      <p:sp>
        <p:nvSpPr>
          <p:cNvPr id="8" name="Rectangle 16"/>
          <p:cNvSpPr/>
          <p:nvPr/>
        </p:nvSpPr>
        <p:spPr>
          <a:xfrm>
            <a:off x="9029700" y="1104900"/>
            <a:ext cx="2730500" cy="3479800"/>
          </a:xfrm>
          <a:prstGeom prst="rect">
            <a:avLst/>
          </a:prstGeom>
          <a:solidFill>
            <a:srgbClr val="F9FBE5"/>
          </a:solidFill>
          <a:ln>
            <a:solidFill>
              <a:srgbClr val="F9F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u="sng" dirty="0" smtClean="0">
                <a:solidFill>
                  <a:schemeClr val="tx1"/>
                </a:solidFill>
                <a:latin typeface="Informal Roman" panose="030604020304060B0204" pitchFamily="66" charset="0"/>
              </a:rPr>
              <a:t>Solución:</a:t>
            </a:r>
            <a:r>
              <a:rPr lang="es-CO" dirty="0" smtClean="0">
                <a:solidFill>
                  <a:schemeClr val="tx1"/>
                </a:solidFill>
                <a:latin typeface="AR BERKLEY" panose="02000000000000000000" pitchFamily="2" charset="0"/>
              </a:rPr>
              <a:t/>
            </a:r>
            <a:br>
              <a:rPr lang="es-CO" dirty="0" smtClean="0">
                <a:solidFill>
                  <a:schemeClr val="tx1"/>
                </a:solidFill>
                <a:latin typeface="AR BERKLEY" panose="02000000000000000000" pitchFamily="2" charset="0"/>
              </a:rPr>
            </a:br>
            <a:endParaRPr lang="es-CO" dirty="0" smtClean="0">
              <a:solidFill>
                <a:schemeClr val="tx1"/>
              </a:solidFill>
              <a:latin typeface="AR BERKLEY" panose="02000000000000000000" pitchFamily="2" charset="0"/>
            </a:endParaRPr>
          </a:p>
          <a:p>
            <a:r>
              <a:rPr lang="es-CO" sz="1600" dirty="0" smtClean="0">
                <a:solidFill>
                  <a:schemeClr val="tx1"/>
                </a:solidFill>
                <a:latin typeface="Informal Roman" panose="030604020304060B0204" pitchFamily="66" charset="0"/>
              </a:rPr>
              <a:t>Crearemos, en conjunto con nuestros patrocinadores, eventos donde los asistentes vivirán los sentimientos y transformaciones de los niños y profesores gracias al </a:t>
            </a:r>
            <a:r>
              <a:rPr lang="es-CO" sz="1600" dirty="0" err="1" smtClean="0">
                <a:solidFill>
                  <a:schemeClr val="tx1"/>
                </a:solidFill>
                <a:latin typeface="Informal Roman" panose="030604020304060B0204" pitchFamily="66" charset="0"/>
              </a:rPr>
              <a:t>Mindfulness</a:t>
            </a:r>
            <a:r>
              <a:rPr lang="es-CO" sz="1600" dirty="0" smtClean="0">
                <a:solidFill>
                  <a:schemeClr val="tx1"/>
                </a:solidFill>
                <a:latin typeface="Informal Roman" panose="030604020304060B0204" pitchFamily="66" charset="0"/>
              </a:rPr>
              <a:t>. Estos eventos viajaran por Colombia para crear una sensibilización a nivel nacional y llegar a la meta de donaciones.</a:t>
            </a:r>
            <a:br>
              <a:rPr lang="es-CO" sz="1600" dirty="0" smtClean="0">
                <a:solidFill>
                  <a:schemeClr val="tx1"/>
                </a:solidFill>
                <a:latin typeface="Informal Roman" panose="030604020304060B0204" pitchFamily="66" charset="0"/>
              </a:rPr>
            </a:br>
            <a:r>
              <a:rPr lang="es-CO" sz="1600" dirty="0" smtClean="0">
                <a:solidFill>
                  <a:schemeClr val="tx1"/>
                </a:solidFill>
                <a:latin typeface="Informal Roman" panose="030604020304060B0204" pitchFamily="66" charset="0"/>
              </a:rPr>
              <a:t>Nuestros famosos serán el eje principal de amplificación.</a:t>
            </a:r>
            <a:endParaRPr lang="es-CO" dirty="0">
              <a:solidFill>
                <a:schemeClr val="tx1"/>
              </a:solidFill>
              <a:latin typeface="AR BERKLEY" panose="02000000000000000000" pitchFamily="2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187325" y="184272"/>
            <a:ext cx="4429125" cy="59139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2400" b="1" dirty="0" smtClean="0">
                <a:solidFill>
                  <a:srgbClr val="FF8700"/>
                </a:solidFill>
              </a:rPr>
              <a:t>Mi resumen de ideas.</a:t>
            </a:r>
            <a:endParaRPr lang="es-CO" sz="2400" b="1" dirty="0">
              <a:solidFill>
                <a:srgbClr val="FF87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409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1601</TotalTime>
  <Words>731</Words>
  <Application>Microsoft Office PowerPoint</Application>
  <PresentationFormat>Panorámica</PresentationFormat>
  <Paragraphs>58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Algerian</vt:lpstr>
      <vt:lpstr>Andalus</vt:lpstr>
      <vt:lpstr>AR BERKLEY</vt:lpstr>
      <vt:lpstr>Arial</vt:lpstr>
      <vt:lpstr>Bernard MT Condensed</vt:lpstr>
      <vt:lpstr>Calibri</vt:lpstr>
      <vt:lpstr>Calibri Light</vt:lpstr>
      <vt:lpstr>Informal Roman</vt:lpstr>
      <vt:lpstr>Tema de Office</vt:lpstr>
      <vt:lpstr>LOS OJOS DE LOS NIÑOS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Estrés y miedo con la realidad</dc:title>
  <dc:creator>Carlos Camargo</dc:creator>
  <cp:lastModifiedBy>Carlos Camargo</cp:lastModifiedBy>
  <cp:revision>121</cp:revision>
  <dcterms:created xsi:type="dcterms:W3CDTF">2016-04-16T18:13:56Z</dcterms:created>
  <dcterms:modified xsi:type="dcterms:W3CDTF">2016-04-17T23:42:12Z</dcterms:modified>
</cp:coreProperties>
</file>