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5" r:id="rId3"/>
    <p:sldId id="284" r:id="rId4"/>
    <p:sldId id="283" r:id="rId5"/>
    <p:sldId id="278" r:id="rId6"/>
    <p:sldId id="274" r:id="rId7"/>
    <p:sldId id="279" r:id="rId8"/>
    <p:sldId id="285" r:id="rId9"/>
    <p:sldId id="270" r:id="rId10"/>
    <p:sldId id="280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6"/>
    <a:srgbClr val="FFFFFF"/>
    <a:srgbClr val="FF9966"/>
    <a:srgbClr val="2B2B2B"/>
    <a:srgbClr val="F6F6F6"/>
    <a:srgbClr val="F7A156"/>
    <a:srgbClr val="FFC000"/>
    <a:srgbClr val="663300"/>
    <a:srgbClr val="499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05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818C-E37E-4550-87FB-3CEB6498AC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E6F4-47E8-43B4-943F-91A86E7F21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46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818C-E37E-4550-87FB-3CEB6498AC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E6F4-47E8-43B4-943F-91A86E7F21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06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818C-E37E-4550-87FB-3CEB6498AC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E6F4-47E8-43B4-943F-91A86E7F21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6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818C-E37E-4550-87FB-3CEB6498AC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E6F4-47E8-43B4-943F-91A86E7F21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818C-E37E-4550-87FB-3CEB6498AC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E6F4-47E8-43B4-943F-91A86E7F21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8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818C-E37E-4550-87FB-3CEB6498AC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E6F4-47E8-43B4-943F-91A86E7F21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7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818C-E37E-4550-87FB-3CEB6498AC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E6F4-47E8-43B4-943F-91A86E7F21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0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818C-E37E-4550-87FB-3CEB6498AC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E6F4-47E8-43B4-943F-91A86E7F21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818C-E37E-4550-87FB-3CEB6498AC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E6F4-47E8-43B4-943F-91A86E7F21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81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818C-E37E-4550-87FB-3CEB6498AC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E6F4-47E8-43B4-943F-91A86E7F21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7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818C-E37E-4550-87FB-3CEB6498AC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E6F4-47E8-43B4-943F-91A86E7F21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3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C818C-E37E-4550-87FB-3CEB6498AC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9E6F4-47E8-43B4-943F-91A86E7F21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0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9295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63" y="2623954"/>
            <a:ext cx="4096074" cy="161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7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7" b="15946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073" y="6060378"/>
            <a:ext cx="1641445" cy="645222"/>
          </a:xfrm>
          <a:prstGeom prst="rect">
            <a:avLst/>
          </a:prstGeom>
        </p:spPr>
      </p:pic>
      <p:pic>
        <p:nvPicPr>
          <p:cNvPr id="5" name="d0099f8f-4ad7-45fa-931b-dcc91235a8e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6855341" y="1793525"/>
            <a:ext cx="5308972" cy="291993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037347" y="802105"/>
            <a:ext cx="372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za" panose="02060807000000020004" pitchFamily="18" charset="0"/>
              </a:rPr>
              <a:t>RESUMEN</a:t>
            </a:r>
            <a:endParaRPr lang="en-US" sz="3200" dirty="0">
              <a:solidFill>
                <a:schemeClr val="bg1"/>
              </a:solidFill>
              <a:latin typeface="Tiza" panose="020608070000000200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13291" y="1543271"/>
            <a:ext cx="7958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D966"/>
                </a:solidFill>
                <a:latin typeface="Tiza" panose="02060807000000020004" pitchFamily="18" charset="0"/>
              </a:rPr>
              <a:t>RETO: </a:t>
            </a:r>
            <a:r>
              <a:rPr lang="en-US" sz="1400" dirty="0" smtClean="0">
                <a:solidFill>
                  <a:schemeClr val="bg1"/>
                </a:solidFill>
                <a:latin typeface="Tiza" panose="02060807000000020004" pitchFamily="18" charset="0"/>
              </a:rPr>
              <a:t>RECOLECTAR FONDOS QUE PERMITAN QUE RESPIRA EN EDUCACIÓN SIGAN FUNCIONANDO. </a:t>
            </a:r>
            <a:endParaRPr lang="en-US" sz="1400" dirty="0">
              <a:solidFill>
                <a:schemeClr val="bg1"/>
              </a:solidFill>
              <a:latin typeface="Tiza" panose="020608070000000200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13291" y="2331145"/>
            <a:ext cx="7958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D966"/>
                </a:solidFill>
                <a:latin typeface="Tiza" panose="02060807000000020004" pitchFamily="18" charset="0"/>
              </a:rPr>
              <a:t>OBJETIVO: </a:t>
            </a:r>
            <a:r>
              <a:rPr lang="en-US" sz="1400" dirty="0" smtClean="0">
                <a:solidFill>
                  <a:schemeClr val="bg1"/>
                </a:solidFill>
                <a:latin typeface="Tiza" panose="02060807000000020004" pitchFamily="18" charset="0"/>
              </a:rPr>
              <a:t>RECAUDAR 300 MILLONES DE PESOS EN LOS PRÓXIMOS 6 MESES.</a:t>
            </a:r>
            <a:endParaRPr lang="en-US" sz="1400" dirty="0">
              <a:solidFill>
                <a:schemeClr val="bg1"/>
              </a:solidFill>
              <a:latin typeface="Tiza" panose="020608070000000200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13291" y="3135343"/>
            <a:ext cx="7958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D966"/>
                </a:solidFill>
                <a:latin typeface="Tiza" panose="02060807000000020004" pitchFamily="18" charset="0"/>
              </a:rPr>
              <a:t>TARGET: </a:t>
            </a:r>
            <a:r>
              <a:rPr lang="en-US" sz="1400" dirty="0" smtClean="0">
                <a:solidFill>
                  <a:schemeClr val="bg1"/>
                </a:solidFill>
                <a:latin typeface="Tiza" panose="02060807000000020004" pitchFamily="18" charset="0"/>
              </a:rPr>
              <a:t>TODAS LAS PERSONAS CON UN BUEN CORAZÓN.</a:t>
            </a:r>
            <a:endParaRPr lang="en-US" sz="1400" dirty="0">
              <a:solidFill>
                <a:schemeClr val="bg1"/>
              </a:solidFill>
              <a:latin typeface="Tiza" panose="020608070000000200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13291" y="3717462"/>
            <a:ext cx="79585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D966"/>
                </a:solidFill>
                <a:latin typeface="Tiza" panose="02060807000000020004" pitchFamily="18" charset="0"/>
              </a:rPr>
              <a:t>INSIGHT: </a:t>
            </a:r>
            <a:r>
              <a:rPr lang="en-US" sz="1400" dirty="0" smtClean="0">
                <a:solidFill>
                  <a:schemeClr val="bg1"/>
                </a:solidFill>
                <a:latin typeface="Tiza" panose="02060807000000020004" pitchFamily="18" charset="0"/>
              </a:rPr>
              <a:t>“ME GUSTARÍA AYUDAR PERO NO TENGO EL TIEMPO PARA HACERLO SOY UNA PERSONA MUY OCUPADA Y MI TIEMPO ES ORO”</a:t>
            </a:r>
            <a:endParaRPr lang="en-US" sz="1400" dirty="0">
              <a:solidFill>
                <a:schemeClr val="bg1"/>
              </a:solidFill>
              <a:latin typeface="Tiza" panose="020608070000000200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13290" y="4561804"/>
            <a:ext cx="7958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D966"/>
                </a:solidFill>
                <a:latin typeface="Tiza" panose="02060807000000020004" pitchFamily="18" charset="0"/>
              </a:rPr>
              <a:t>BIG IDEA: </a:t>
            </a:r>
            <a:r>
              <a:rPr lang="en-US" sz="1400" dirty="0" smtClean="0">
                <a:solidFill>
                  <a:schemeClr val="bg1"/>
                </a:solidFill>
                <a:latin typeface="Tiza" panose="02060807000000020004" pitchFamily="18" charset="0"/>
              </a:rPr>
              <a:t>EL VALOR DEL TIEMPO</a:t>
            </a:r>
            <a:endParaRPr lang="en-US" sz="1400" dirty="0">
              <a:solidFill>
                <a:schemeClr val="bg1"/>
              </a:solidFill>
              <a:latin typeface="Tiza" panose="020608070000000200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13290" y="5036814"/>
            <a:ext cx="7958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D966"/>
                </a:solidFill>
                <a:latin typeface="Tiza" panose="02060807000000020004" pitchFamily="18" charset="0"/>
              </a:rPr>
              <a:t>Resultados: </a:t>
            </a:r>
            <a:r>
              <a:rPr lang="en-US" sz="1400" dirty="0" smtClean="0">
                <a:solidFill>
                  <a:schemeClr val="bg1"/>
                </a:solidFill>
                <a:latin typeface="Tiza" panose="02060807000000020004" pitchFamily="18" charset="0"/>
              </a:rPr>
              <a:t>375 millones recaudados en los primeros 6 meses para respira, una red de </a:t>
            </a:r>
            <a:r>
              <a:rPr lang="en-US" sz="1400" dirty="0" err="1" smtClean="0">
                <a:solidFill>
                  <a:schemeClr val="bg1"/>
                </a:solidFill>
                <a:latin typeface="Tiza" panose="02060807000000020004" pitchFamily="18" charset="0"/>
              </a:rPr>
              <a:t>donadores</a:t>
            </a:r>
            <a:r>
              <a:rPr lang="en-US" sz="1400" dirty="0" smtClean="0">
                <a:solidFill>
                  <a:schemeClr val="bg1"/>
                </a:solidFill>
                <a:latin typeface="Tiza" panose="02060807000000020004" pitchFamily="18" charset="0"/>
              </a:rPr>
              <a:t> que </a:t>
            </a:r>
            <a:r>
              <a:rPr lang="en-US" sz="1400" dirty="0" err="1" smtClean="0">
                <a:solidFill>
                  <a:schemeClr val="bg1"/>
                </a:solidFill>
                <a:latin typeface="Tiza" panose="02060807000000020004" pitchFamily="18" charset="0"/>
              </a:rPr>
              <a:t>ahora</a:t>
            </a:r>
            <a:r>
              <a:rPr lang="en-US" sz="1400" dirty="0" smtClean="0">
                <a:solidFill>
                  <a:schemeClr val="bg1"/>
                </a:solidFill>
                <a:latin typeface="Tiza" panose="02060807000000020004" pitchFamily="18" charset="0"/>
              </a:rPr>
              <a:t> son </a:t>
            </a:r>
            <a:r>
              <a:rPr lang="en-US" sz="1400" dirty="0" err="1" smtClean="0">
                <a:solidFill>
                  <a:schemeClr val="bg1"/>
                </a:solidFill>
                <a:latin typeface="Tiza" panose="02060807000000020004" pitchFamily="18" charset="0"/>
              </a:rPr>
              <a:t>concientes</a:t>
            </a:r>
            <a:r>
              <a:rPr lang="en-US" sz="1400" dirty="0" smtClean="0">
                <a:solidFill>
                  <a:schemeClr val="bg1"/>
                </a:solidFill>
                <a:latin typeface="Tiza" panose="02060807000000020004" pitchFamily="18" charset="0"/>
              </a:rPr>
              <a:t> del valor de </a:t>
            </a:r>
            <a:r>
              <a:rPr lang="en-US" sz="1400" dirty="0" err="1" smtClean="0">
                <a:solidFill>
                  <a:schemeClr val="bg1"/>
                </a:solidFill>
                <a:latin typeface="Tiza" panose="02060807000000020004" pitchFamily="18" charset="0"/>
              </a:rPr>
              <a:t>su</a:t>
            </a:r>
            <a:r>
              <a:rPr lang="en-US" sz="1400" dirty="0" smtClean="0">
                <a:solidFill>
                  <a:schemeClr val="bg1"/>
                </a:solidFill>
                <a:latin typeface="Tiza" panose="02060807000000020004" pitchFamily="18" charset="0"/>
              </a:rPr>
              <a:t> tiempo y que continua </a:t>
            </a:r>
            <a:r>
              <a:rPr lang="en-US" sz="1400" dirty="0" err="1" smtClean="0">
                <a:solidFill>
                  <a:schemeClr val="bg1"/>
                </a:solidFill>
                <a:latin typeface="Tiza" panose="02060807000000020004" pitchFamily="18" charset="0"/>
              </a:rPr>
              <a:t>creciendo</a:t>
            </a:r>
            <a:r>
              <a:rPr lang="en-US" sz="1400" dirty="0" smtClean="0">
                <a:solidFill>
                  <a:schemeClr val="bg1"/>
                </a:solidFill>
                <a:latin typeface="Tiza" panose="02060807000000020004" pitchFamily="18" charset="0"/>
              </a:rPr>
              <a:t>.</a:t>
            </a:r>
            <a:endParaRPr lang="en-US" sz="1400" dirty="0">
              <a:solidFill>
                <a:schemeClr val="bg1"/>
              </a:solidFill>
              <a:latin typeface="Tiza" panose="0206080700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82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7" b="15946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073" y="6060378"/>
            <a:ext cx="1641445" cy="6452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07" y="844530"/>
            <a:ext cx="10393875" cy="140040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08640"/>
            <a:ext cx="12308891" cy="101202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2505" y="3641654"/>
            <a:ext cx="12284505" cy="118272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987" y="4427364"/>
            <a:ext cx="10327519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6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7" b="15946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073" y="6060378"/>
            <a:ext cx="1641445" cy="64522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148509" y="4604740"/>
            <a:ext cx="8874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O" dirty="0">
              <a:solidFill>
                <a:schemeClr val="bg1"/>
              </a:solidFill>
              <a:latin typeface="Tiza" panose="02060807000000020004" pitchFamily="18" charset="0"/>
              <a:cs typeface="Helvetica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16123" r="17827"/>
          <a:stretch/>
        </p:blipFill>
        <p:spPr>
          <a:xfrm>
            <a:off x="375959" y="293045"/>
            <a:ext cx="11122025" cy="97263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4" b="100000" l="9911" r="991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81" y="2375405"/>
            <a:ext cx="2824505" cy="448259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607" y="1768435"/>
            <a:ext cx="10912786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1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7" b="15946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073" y="6060378"/>
            <a:ext cx="1641445" cy="64522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83" y="733954"/>
            <a:ext cx="11004234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6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21790" r="13242" b="9414"/>
          <a:stretch/>
        </p:blipFill>
        <p:spPr>
          <a:xfrm>
            <a:off x="-17724" y="-38100"/>
            <a:ext cx="12209724" cy="68961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-38100"/>
            <a:ext cx="12192000" cy="6896100"/>
          </a:xfrm>
          <a:prstGeom prst="rect">
            <a:avLst/>
          </a:prstGeom>
          <a:solidFill>
            <a:srgbClr val="FFD966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073" y="6060378"/>
            <a:ext cx="1641445" cy="64522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095500" y="4405957"/>
            <a:ext cx="8874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O" dirty="0">
              <a:solidFill>
                <a:schemeClr val="bg1"/>
              </a:solidFill>
              <a:latin typeface="Tiza" panose="02060807000000020004" pitchFamily="18" charset="0"/>
              <a:cs typeface="Helvetica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25" y="1114607"/>
            <a:ext cx="4554107" cy="45906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382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7" b="15946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073" y="6060378"/>
            <a:ext cx="1641445" cy="64522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81857" y="182610"/>
            <a:ext cx="6773243" cy="96325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6895" y="1844386"/>
            <a:ext cx="7718205" cy="95715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429" y="851800"/>
            <a:ext cx="11130263" cy="1246276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224160" y="4871298"/>
            <a:ext cx="1156635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  <a:latin typeface="Tiza" panose="02060807000000020004" pitchFamily="18" charset="0"/>
              </a:rPr>
              <a:t/>
            </a:r>
            <a:br>
              <a:rPr lang="es-CO" sz="1600" dirty="0">
                <a:solidFill>
                  <a:schemeClr val="bg1"/>
                </a:solidFill>
                <a:latin typeface="Tiza" panose="02060807000000020004" pitchFamily="18" charset="0"/>
              </a:rPr>
            </a:br>
            <a:endParaRPr lang="en-US" dirty="0">
              <a:solidFill>
                <a:schemeClr val="bg1"/>
              </a:solidFill>
              <a:latin typeface="Tiza" panose="02060807000000020004" pitchFamily="18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986" y="2796601"/>
            <a:ext cx="9980017" cy="74377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3878" y="3514811"/>
            <a:ext cx="8892385" cy="1771743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6895" y="5290125"/>
            <a:ext cx="8364437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7" b="15946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073" y="6060378"/>
            <a:ext cx="1641445" cy="645222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813" y="1926403"/>
            <a:ext cx="7223941" cy="196406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557" y="3996038"/>
            <a:ext cx="7986452" cy="676715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334" y="4756999"/>
            <a:ext cx="9803218" cy="676715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42733" y="2875264"/>
            <a:ext cx="3255546" cy="3694496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4909" y="1227232"/>
            <a:ext cx="7882811" cy="499915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381" y="18549"/>
            <a:ext cx="10998137" cy="926672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68" l="3662" r="98136">
                        <a14:foregroundMark x1="59254" y1="10719" x2="62051" y2="37750"/>
                        <a14:foregroundMark x1="79827" y1="11518" x2="80093" y2="21305"/>
                        <a14:foregroundMark x1="74434" y1="15379" x2="75965" y2="15646"/>
                        <a14:foregroundMark x1="18375" y1="58522" x2="18908" y2="71105"/>
                        <a14:foregroundMark x1="38149" y1="58522" x2="37949" y2="68043"/>
                        <a14:foregroundMark x1="77230" y1="27430" x2="75166" y2="33622"/>
                        <a14:foregroundMark x1="37683" y1="66511" x2="39947" y2="80360"/>
                        <a14:foregroundMark x1="37417" y1="64980" x2="34554" y2="65513"/>
                        <a14:foregroundMark x1="35619" y1="53129" x2="37949" y2="56258"/>
                        <a14:foregroundMark x1="42277" y1="67044" x2="42277" y2="65513"/>
                        <a14:foregroundMark x1="38415" y1="12051" x2="37949" y2="25366"/>
                        <a14:foregroundMark x1="41545" y1="8189" x2="37683" y2="6125"/>
                        <a14:foregroundMark x1="41012" y1="28961" x2="41278" y2="39281"/>
                        <a14:foregroundMark x1="36152" y1="28961" x2="36352" y2="35686"/>
                        <a14:backgroundMark x1="34554" y1="22037" x2="35353" y2="22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09" t="3243" r="51176" b="49985"/>
          <a:stretch/>
        </p:blipFill>
        <p:spPr>
          <a:xfrm>
            <a:off x="9512156" y="281318"/>
            <a:ext cx="1411705" cy="2919664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68" l="3662" r="98136">
                        <a14:foregroundMark x1="59254" y1="10719" x2="62051" y2="37750"/>
                        <a14:foregroundMark x1="79827" y1="11518" x2="80093" y2="21305"/>
                        <a14:foregroundMark x1="74434" y1="15379" x2="75965" y2="15646"/>
                        <a14:foregroundMark x1="18375" y1="58522" x2="18908" y2="71105"/>
                        <a14:foregroundMark x1="38149" y1="58522" x2="37949" y2="68043"/>
                        <a14:foregroundMark x1="77230" y1="27430" x2="75166" y2="33622"/>
                        <a14:foregroundMark x1="37683" y1="66511" x2="39947" y2="80360"/>
                        <a14:foregroundMark x1="37417" y1="64980" x2="34554" y2="65513"/>
                        <a14:foregroundMark x1="35619" y1="53129" x2="37949" y2="56258"/>
                        <a14:foregroundMark x1="42277" y1="67044" x2="42277" y2="65513"/>
                        <a14:foregroundMark x1="38415" y1="12051" x2="37949" y2="25366"/>
                        <a14:foregroundMark x1="41545" y1="8189" x2="37683" y2="6125"/>
                        <a14:foregroundMark x1="41012" y1="28961" x2="41278" y2="39281"/>
                        <a14:foregroundMark x1="36152" y1="28961" x2="36352" y2="35686"/>
                        <a14:backgroundMark x1="34554" y1="22037" x2="35353" y2="22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03" b="43472"/>
          <a:stretch/>
        </p:blipFill>
        <p:spPr>
          <a:xfrm>
            <a:off x="0" y="0"/>
            <a:ext cx="2109687" cy="3528641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68" l="3662" r="98136">
                        <a14:foregroundMark x1="59254" y1="10719" x2="62051" y2="37750"/>
                        <a14:foregroundMark x1="79827" y1="11518" x2="80093" y2="21305"/>
                        <a14:foregroundMark x1="74434" y1="15379" x2="75965" y2="15646"/>
                        <a14:foregroundMark x1="18375" y1="58522" x2="18908" y2="71105"/>
                        <a14:foregroundMark x1="38149" y1="58522" x2="37949" y2="68043"/>
                        <a14:foregroundMark x1="77230" y1="27430" x2="75166" y2="33622"/>
                        <a14:foregroundMark x1="37683" y1="66511" x2="39947" y2="80360"/>
                        <a14:foregroundMark x1="37417" y1="64980" x2="34554" y2="65513"/>
                        <a14:foregroundMark x1="35619" y1="53129" x2="37949" y2="56258"/>
                        <a14:foregroundMark x1="42277" y1="67044" x2="42277" y2="65513"/>
                        <a14:foregroundMark x1="38415" y1="12051" x2="37949" y2="25366"/>
                        <a14:foregroundMark x1="41545" y1="8189" x2="37683" y2="6125"/>
                        <a14:foregroundMark x1="41012" y1="28961" x2="41278" y2="39281"/>
                        <a14:foregroundMark x1="36152" y1="28961" x2="36352" y2="35686"/>
                        <a14:backgroundMark x1="34554" y1="22037" x2="35353" y2="22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12" r="32087" b="49728"/>
          <a:stretch/>
        </p:blipFill>
        <p:spPr>
          <a:xfrm>
            <a:off x="10479487" y="62825"/>
            <a:ext cx="1379621" cy="3138157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3" b="100000" l="3995" r="28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39" y="-2964656"/>
            <a:ext cx="6242304" cy="6242304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17" b="100000" l="9609" r="93274">
                        <a14:foregroundMark x1="56694" y1="16616" x2="66560" y2="75076"/>
                        <a14:backgroundMark x1="57399" y1="63614" x2="67521" y2="64342"/>
                        <a14:backgroundMark x1="70788" y1="65252" x2="70275" y2="6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906"/>
          <a:stretch/>
        </p:blipFill>
        <p:spPr>
          <a:xfrm>
            <a:off x="627139" y="5363546"/>
            <a:ext cx="1357727" cy="948392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2595" y="5913418"/>
            <a:ext cx="8944378" cy="2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2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7" b="15946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073" y="6060378"/>
            <a:ext cx="1641445" cy="64522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68" y="391922"/>
            <a:ext cx="7227058" cy="349859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4286" y="1670491"/>
            <a:ext cx="2262014" cy="135720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0612" y="753096"/>
            <a:ext cx="3438366" cy="94207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9349" y="3945094"/>
            <a:ext cx="2873640" cy="1529112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2993" y="3252697"/>
            <a:ext cx="2682770" cy="570032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267" y="4575612"/>
            <a:ext cx="6998815" cy="1597290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65" y="6172902"/>
            <a:ext cx="6273328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2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7" b="15946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073" y="6060378"/>
            <a:ext cx="1641445" cy="64522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498" y="385011"/>
            <a:ext cx="9193295" cy="1155031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5"/>
          <a:srcRect r="29005"/>
          <a:stretch/>
        </p:blipFill>
        <p:spPr>
          <a:xfrm>
            <a:off x="6432071" y="3944220"/>
            <a:ext cx="5551382" cy="2071822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1594" y="3282755"/>
            <a:ext cx="6895100" cy="446314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668" y="1291850"/>
            <a:ext cx="10796952" cy="804742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729" y="4952211"/>
            <a:ext cx="6090342" cy="769836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5203" y="2121095"/>
            <a:ext cx="5007881" cy="1028214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0645" y="3729069"/>
            <a:ext cx="9205758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99</Words>
  <Application>Microsoft Office PowerPoint</Application>
  <PresentationFormat>Panorámica</PresentationFormat>
  <Paragraphs>8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Tiza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Laura Rocha</dc:creator>
  <cp:lastModifiedBy>Laura Rocha</cp:lastModifiedBy>
  <cp:revision>61</cp:revision>
  <dcterms:created xsi:type="dcterms:W3CDTF">2016-04-16T21:35:39Z</dcterms:created>
  <dcterms:modified xsi:type="dcterms:W3CDTF">2016-04-18T01:11:47Z</dcterms:modified>
</cp:coreProperties>
</file>