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1" r:id="rId7"/>
    <p:sldId id="262" r:id="rId8"/>
    <p:sldId id="267" r:id="rId9"/>
    <p:sldId id="266" r:id="rId10"/>
    <p:sldId id="264" r:id="rId11"/>
  </p:sldIdLst>
  <p:sldSz cx="10801350" cy="72009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14" y="-102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10101" y="2236948"/>
            <a:ext cx="9181148" cy="154352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20205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56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399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830979" y="288371"/>
            <a:ext cx="2430304" cy="614410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40069" y="288371"/>
            <a:ext cx="7110889" cy="614410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313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579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3232" y="4627247"/>
            <a:ext cx="9181148" cy="143017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3232" y="3052050"/>
            <a:ext cx="9181148" cy="157519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25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0068" y="1680212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90686" y="1680212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357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0068" y="2283618"/>
            <a:ext cx="4772472" cy="41488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486938" y="1611869"/>
            <a:ext cx="4774347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486938" y="2283618"/>
            <a:ext cx="4774347" cy="41488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433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595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431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0068" y="286703"/>
            <a:ext cx="3553570" cy="12201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3030" y="286704"/>
            <a:ext cx="6038255" cy="61457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40068" y="1506857"/>
            <a:ext cx="3553570" cy="49256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364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7140" y="5040630"/>
            <a:ext cx="6480810" cy="595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117140" y="5635705"/>
            <a:ext cx="6480810" cy="845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502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40070" y="288370"/>
            <a:ext cx="9721215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0070" y="1680212"/>
            <a:ext cx="9721215" cy="475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40068" y="6674169"/>
            <a:ext cx="2520315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D16FA-F56E-4709-94B8-DD51D0D5BB5C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690461" y="6674169"/>
            <a:ext cx="3420428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740970" y="6674169"/>
            <a:ext cx="2520315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0C8BE-93EB-4DCD-A159-A4594173AC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11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microsoft.com/office/2007/relationships/hdphoto" Target="../media/hdphoto1.wdp"/><Relationship Id="rId10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6.wdp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magenes\5249742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 bwMode="auto">
          <a:xfrm>
            <a:off x="-12485" y="0"/>
            <a:ext cx="10813835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560990" y="3312417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pPr algn="ctr"/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LIONS</a:t>
            </a:r>
          </a:p>
          <a:p>
            <a:pPr algn="ctr"/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Campaña: A-TENSIÓN</a:t>
            </a:r>
          </a:p>
          <a:p>
            <a:pPr algn="ctr"/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Competitions 2016</a:t>
            </a:r>
          </a:p>
        </p:txBody>
      </p:sp>
      <p:pic>
        <p:nvPicPr>
          <p:cNvPr id="4" name="Picture 6" descr="C:\Users\yeny\Downloads\Logo+RESPIRA_En+Educac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13584" r="4421" b="13381"/>
          <a:stretch/>
        </p:blipFill>
        <p:spPr bwMode="auto">
          <a:xfrm>
            <a:off x="6762977" y="159679"/>
            <a:ext cx="4038373" cy="12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0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2899510" y="316145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 smtClean="0"/>
              <a:t>Y - MA</a:t>
            </a:r>
            <a:endParaRPr lang="es-CO" dirty="0"/>
          </a:p>
          <a:p>
            <a:r>
              <a:rPr lang="es-CO" dirty="0" smtClean="0"/>
              <a:t>Laura </a:t>
            </a:r>
            <a:r>
              <a:rPr lang="es-CO" dirty="0" err="1"/>
              <a:t>Marcerla</a:t>
            </a:r>
            <a:r>
              <a:rPr lang="es-CO" dirty="0"/>
              <a:t> Buitrago.</a:t>
            </a:r>
          </a:p>
          <a:p>
            <a:r>
              <a:rPr lang="es-CO" b="0" dirty="0" err="1"/>
              <a:t>Planner</a:t>
            </a:r>
            <a:r>
              <a:rPr lang="es-CO" b="0" dirty="0"/>
              <a:t> Junior – </a:t>
            </a:r>
            <a:r>
              <a:rPr lang="es-CO" b="0" dirty="0" err="1"/>
              <a:t>Mediacom</a:t>
            </a:r>
            <a:r>
              <a:rPr lang="es-CO" b="0" dirty="0"/>
              <a:t> </a:t>
            </a:r>
            <a:r>
              <a:rPr lang="es-CO" b="0" dirty="0" smtClean="0"/>
              <a:t>Colombia</a:t>
            </a:r>
          </a:p>
          <a:p>
            <a:endParaRPr lang="es-CO" b="0" dirty="0"/>
          </a:p>
          <a:p>
            <a:r>
              <a:rPr lang="es-CO" dirty="0" smtClean="0"/>
              <a:t>Yeny </a:t>
            </a:r>
            <a:r>
              <a:rPr lang="es-CO" dirty="0"/>
              <a:t>Arévalo Naranjo.</a:t>
            </a:r>
          </a:p>
          <a:p>
            <a:r>
              <a:rPr lang="es-CO" b="0" dirty="0"/>
              <a:t>Media </a:t>
            </a:r>
            <a:r>
              <a:rPr lang="es-CO" b="0" dirty="0" err="1"/>
              <a:t>Buying</a:t>
            </a:r>
            <a:r>
              <a:rPr lang="es-CO" b="0" dirty="0"/>
              <a:t> – </a:t>
            </a:r>
            <a:r>
              <a:rPr lang="es-CO" b="0" dirty="0" err="1"/>
              <a:t>Mediacom</a:t>
            </a:r>
            <a:r>
              <a:rPr lang="es-CO" b="0" dirty="0"/>
              <a:t> </a:t>
            </a:r>
            <a:r>
              <a:rPr lang="es-CO" b="0" dirty="0" smtClean="0"/>
              <a:t>Colombia</a:t>
            </a:r>
            <a:endParaRPr lang="es-CO" b="0" dirty="0"/>
          </a:p>
        </p:txBody>
      </p:sp>
      <p:pic>
        <p:nvPicPr>
          <p:cNvPr id="4098" name="Picture 2" descr="C:\Users\yeny\Downloads\21577132_high_res_com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865"/>
            <a:ext cx="3383506" cy="14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yeny\Downloads\Logo+RESPIRA_En+Educac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"/>
            <a:ext cx="5433248" cy="213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74309" y="124272"/>
            <a:ext cx="5954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rPr>
              <a:t>SITUACIÓN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4578" y="1076938"/>
            <a:ext cx="9356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 smtClean="0">
                <a:latin typeface="Futura Md BT" pitchFamily="34" charset="0"/>
                <a:cs typeface="Vani" pitchFamily="34" charset="0"/>
              </a:rPr>
              <a:t>Los niños, niñas y adolecentes son parte fundamental de nuestra comunidad ya que en ellos están los futuros médicos, bomberos, doctores, maestros y padres de nuestra sociedad.</a:t>
            </a:r>
          </a:p>
          <a:p>
            <a:pPr algn="just"/>
            <a:r>
              <a:rPr lang="es-CO" sz="1600" dirty="0" smtClean="0">
                <a:latin typeface="Futura Md BT" pitchFamily="34" charset="0"/>
                <a:cs typeface="Vani" pitchFamily="34" charset="0"/>
              </a:rPr>
              <a:t>Sin no apoyamos, motivamos y alentamos a estos futuros gigantes, viviremos en una nación pobre de esperanza y sueños por vivir.</a:t>
            </a:r>
            <a:endParaRPr lang="es-CO" dirty="0">
              <a:latin typeface="Futura Md BT" pitchFamily="34" charset="0"/>
              <a:cs typeface="Van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58059" y="3406318"/>
            <a:ext cx="6549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Nuestro reto es convencer a los posibles donantes que los aportes que nos harán serán destinados a los colegios y niños de la fundación RESPIRA EN EDUCACIÓN y así promover el programa </a:t>
            </a:r>
            <a:r>
              <a:rPr lang="es-CO" dirty="0" err="1"/>
              <a:t>mindfulness</a:t>
            </a:r>
            <a:r>
              <a:rPr lang="es-CO" dirty="0"/>
              <a:t>.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74445" y="2315107"/>
            <a:ext cx="2721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RETO</a:t>
            </a: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0" y="264162"/>
            <a:ext cx="1140001" cy="78666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19" y="2552598"/>
            <a:ext cx="1140001" cy="786667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3277719" y="5717486"/>
            <a:ext cx="723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Recaudar fondos para asegurar el funcionamiento de los 20 colegios que actualmente están en implementación y así promover y perpetuar el trabajo social de RESPIRA EN EDUCACIÓN.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694900" y="4495387"/>
            <a:ext cx="5784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rPr>
              <a:t>OBJETIVO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55" y="4734578"/>
            <a:ext cx="1140001" cy="7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9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48" y="1496874"/>
            <a:ext cx="6496527" cy="341556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313275" y="193235"/>
            <a:ext cx="484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rPr>
              <a:t>INSIGHT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3938" y="1204486"/>
            <a:ext cx="4933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Por la corrupción sentimos inseguridad </a:t>
            </a:r>
            <a:endParaRPr lang="es-CO" dirty="0" smtClean="0"/>
          </a:p>
          <a:p>
            <a:r>
              <a:rPr lang="es-CO" dirty="0" smtClean="0"/>
              <a:t>de </a:t>
            </a:r>
            <a:r>
              <a:rPr lang="es-CO" dirty="0"/>
              <a:t>brindar esperanza.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531695" y="1728242"/>
            <a:ext cx="423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CONCEPTO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976739" y="2849044"/>
            <a:ext cx="4061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pPr algn="ctr"/>
            <a:r>
              <a:rPr lang="es-CO" sz="2400" dirty="0"/>
              <a:t>No es una obligación,</a:t>
            </a:r>
          </a:p>
          <a:p>
            <a:pPr algn="ctr"/>
            <a:r>
              <a:rPr lang="es-CO" sz="2400" dirty="0"/>
              <a:t> es un pacto de amor.</a:t>
            </a: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7105" y="1167224"/>
            <a:ext cx="1249395" cy="109116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5" y="301444"/>
            <a:ext cx="1140001" cy="786667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24" y="1829996"/>
            <a:ext cx="1140001" cy="786667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212048" y="5074204"/>
            <a:ext cx="9016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pPr algn="ctr"/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(Generar una noticia alrededor de un acontecimiento inesperado)</a:t>
            </a:r>
          </a:p>
          <a:p>
            <a:pPr algn="ctr"/>
            <a:endParaRPr lang="es-CO" dirty="0"/>
          </a:p>
          <a:p>
            <a:pPr algn="ctr"/>
            <a:r>
              <a:rPr lang="es-CO" dirty="0"/>
              <a:t>Simulación de una explosión por medio de sonido envolvente en varios puntos de la ciudad (Bogotá) de forma simultanea, generando expectativa, curiosidad y desprotección.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301151" y="4099699"/>
            <a:ext cx="3643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BIG IDEA</a:t>
            </a: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50" y="4147648"/>
            <a:ext cx="1140001" cy="786667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129">
            <a:off x="7690188" y="4034046"/>
            <a:ext cx="1405569" cy="9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22405" y="1538901"/>
            <a:ext cx="646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sz="2000" b="1" dirty="0"/>
              <a:t>¿QUÉ VAMOS A HACER?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22405" y="2097391"/>
            <a:ext cx="5528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Vamos a dar a conocer a la fundación RESPIRA EN EDUCAIÓN a nivel nacional, generando recordación del trabajo que desarrolla, incentivando el patrocinio, apadrinamiento o donación de todo el país.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19691" y="3641943"/>
            <a:ext cx="4439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2000" b="1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¿CÓMO LO VAMOS A HACER?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736379" y="444872"/>
            <a:ext cx="6464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rPr>
              <a:t>ESTRATEGIA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293">
            <a:off x="926525" y="3221761"/>
            <a:ext cx="3104882" cy="271166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05" y="540719"/>
            <a:ext cx="1140001" cy="786667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4536579" y="4320530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Aprovechando los recursos de medios transversales «medios sombrilla» para convencer y generar credibilidad, alrededor de un acontecimiento inesperado, generando una noticia creíble y que se tome como un hecho «real», buscando que las personas vivan de cerca situaciones ajenas y sensibilizarlos para darnos a conocer a nivel Nacional. Posteriormente, generar un voz a voz e interactividad en redes sociales.</a:t>
            </a:r>
          </a:p>
        </p:txBody>
      </p:sp>
    </p:spTree>
    <p:extLst>
      <p:ext uri="{BB962C8B-B14F-4D97-AF65-F5344CB8AC3E}">
        <p14:creationId xmlns:p14="http://schemas.microsoft.com/office/powerpoint/2010/main" val="35761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21255" y="156913"/>
            <a:ext cx="11449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MEDIOS QUE ACTIVAREMOS</a:t>
            </a:r>
          </a:p>
        </p:txBody>
      </p:sp>
      <p:pic>
        <p:nvPicPr>
          <p:cNvPr id="208" name="20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1758" r="1598" b="26582"/>
          <a:stretch/>
        </p:blipFill>
        <p:spPr>
          <a:xfrm>
            <a:off x="744127" y="4842589"/>
            <a:ext cx="9818456" cy="2358261"/>
          </a:xfrm>
          <a:prstGeom prst="rect">
            <a:avLst/>
          </a:prstGeom>
          <a:noFill/>
        </p:spPr>
      </p:pic>
      <p:sp>
        <p:nvSpPr>
          <p:cNvPr id="205" name="204 CuadroTexto"/>
          <p:cNvSpPr txBox="1"/>
          <p:nvPr/>
        </p:nvSpPr>
        <p:spPr>
          <a:xfrm>
            <a:off x="6984851" y="3468269"/>
            <a:ext cx="357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Digital cumplirá con el rol de viralización e información durante toda la campaña</a:t>
            </a:r>
            <a:r>
              <a:rPr lang="es-CO" dirty="0" smtClean="0"/>
              <a:t>.</a:t>
            </a:r>
          </a:p>
          <a:p>
            <a:r>
              <a:rPr lang="es-CO" dirty="0" smtClean="0"/>
              <a:t>Participación de personajes públicos  y </a:t>
            </a:r>
            <a:r>
              <a:rPr lang="es-CO" dirty="0" err="1" smtClean="0"/>
              <a:t>youtubers</a:t>
            </a:r>
            <a:r>
              <a:rPr lang="es-CO" dirty="0" smtClean="0"/>
              <a:t> para atraer y darle veracidad al tema.</a:t>
            </a:r>
            <a:endParaRPr lang="es-CO" dirty="0"/>
          </a:p>
        </p:txBody>
      </p:sp>
      <p:sp>
        <p:nvSpPr>
          <p:cNvPr id="210" name="209 CuadroTexto"/>
          <p:cNvSpPr txBox="1"/>
          <p:nvPr/>
        </p:nvSpPr>
        <p:spPr>
          <a:xfrm>
            <a:off x="744127" y="3744466"/>
            <a:ext cx="5952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Televisión y radio serán los principales medios de difusión de la noticia, ya que sin ellos mismos saberlo serán las principales fuentes de información (noticias último minuto).</a:t>
            </a: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1" y="225244"/>
            <a:ext cx="1140001" cy="786667"/>
          </a:xfrm>
          <a:prstGeom prst="rect">
            <a:avLst/>
          </a:prstGeom>
        </p:spPr>
      </p:pic>
      <p:pic>
        <p:nvPicPr>
          <p:cNvPr id="3074" name="Picture 2" descr="C:\Users\yeny\Downloads\19973537_high_res_co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88" b="93045" l="0" r="9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0" y="1440714"/>
            <a:ext cx="2359732" cy="202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eny\Downloads\12997948_high_res_com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31" y="724831"/>
            <a:ext cx="3203159" cy="320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yeny\Downloads\42011793_high_res_comp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943" b="99821" l="4187" r="55463">
                        <a14:foregroundMark x1="6898" y1="28050" x2="14314" y2="99282"/>
                        <a14:foregroundMark x1="30263" y1="97249" x2="30263" y2="99821"/>
                        <a14:foregroundMark x1="8772" y1="61065" x2="5542" y2="29785"/>
                        <a14:foregroundMark x1="5941" y1="29785" x2="9171" y2="26615"/>
                        <a14:foregroundMark x1="5941" y1="28050" x2="7097" y2="26615"/>
                        <a14:foregroundMark x1="5742" y1="28648" x2="8612" y2="24641"/>
                        <a14:foregroundMark x1="8612" y1="24641" x2="35008" y2="18959"/>
                        <a14:foregroundMark x1="35167" y1="18959" x2="36882" y2="20335"/>
                        <a14:foregroundMark x1="37281" y1="20933" x2="38796" y2="23206"/>
                        <a14:foregroundMark x1="38796" y1="23206" x2="54745" y2="98684"/>
                        <a14:foregroundMark x1="31778" y1="44258" x2="34809" y2="52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350"/>
          <a:stretch/>
        </p:blipFill>
        <p:spPr bwMode="auto">
          <a:xfrm>
            <a:off x="7846465" y="886718"/>
            <a:ext cx="2162722" cy="237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584251" y="5773465"/>
            <a:ext cx="813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Futura Md BT" pitchFamily="34" charset="0"/>
                <a:cs typeface="Vani" pitchFamily="34" charset="0"/>
              </a:defRPr>
            </a:lvl1pPr>
          </a:lstStyle>
          <a:p>
            <a:pPr algn="ctr"/>
            <a:r>
              <a:rPr lang="es-CO" sz="1800" dirty="0"/>
              <a:t>«El miedo que usted sintió en ese momento es el mismo que siente un niño cuando vive abusos psicológicos, emocionales y de conflicto armado. (vulnerables)»</a:t>
            </a:r>
          </a:p>
        </p:txBody>
      </p:sp>
    </p:spTree>
    <p:extLst>
      <p:ext uri="{BB962C8B-B14F-4D97-AF65-F5344CB8AC3E}">
        <p14:creationId xmlns:p14="http://schemas.microsoft.com/office/powerpoint/2010/main" val="11826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5" grpId="0"/>
      <p:bldP spid="2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76 CuadroTexto"/>
          <p:cNvSpPr txBox="1"/>
          <p:nvPr/>
        </p:nvSpPr>
        <p:spPr>
          <a:xfrm>
            <a:off x="620944" y="1224186"/>
            <a:ext cx="54005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Televisión Nacional - Alcance y Recordación</a:t>
            </a:r>
          </a:p>
          <a:p>
            <a:r>
              <a:rPr lang="es-CO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- </a:t>
            </a:r>
            <a:r>
              <a:rPr lang="es-CO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Cobertura</a:t>
            </a:r>
            <a:endParaRPr lang="es-CO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CO" sz="1600" dirty="0"/>
              <a:t>Vamos a aprovechar el alcance, la cobertura y la inmediatez de la televisión y </a:t>
            </a:r>
            <a:r>
              <a:rPr lang="es-CO" sz="1600" dirty="0" smtClean="0"/>
              <a:t>radio (</a:t>
            </a:r>
            <a:r>
              <a:rPr lang="es-CO" sz="1600" dirty="0"/>
              <a:t>noticas ultimo minuto 12:30pm), para cubrir «los 3 lugares de los hechos» (explosiones - sonido), generando polémica y ocasionando confusión, expectativa y atrayendo la atención del país.</a:t>
            </a:r>
          </a:p>
          <a:p>
            <a:pPr algn="just"/>
            <a:r>
              <a:rPr lang="es-CO" sz="1600" dirty="0"/>
              <a:t> </a:t>
            </a:r>
          </a:p>
          <a:p>
            <a:pPr algn="just"/>
            <a:r>
              <a:rPr lang="es-CO" sz="1600" dirty="0"/>
              <a:t>Para el </a:t>
            </a:r>
            <a:r>
              <a:rPr lang="es-CO" sz="1600" dirty="0" smtClean="0"/>
              <a:t>noticiero/programa prime </a:t>
            </a:r>
            <a:r>
              <a:rPr lang="es-CO" sz="1600" dirty="0"/>
              <a:t>7:00pM, representantes de la fundación estarán en los medios brindando la información oficial de la noticia (aclarando lo sucedido) y explicando el fin de la campaña para aprovechar el espacio y dar a conocer fundación RESPIRA EN EDUCACIÓN e invitarlos a apoyar la causa.</a:t>
            </a:r>
          </a:p>
        </p:txBody>
      </p:sp>
      <p:sp>
        <p:nvSpPr>
          <p:cNvPr id="84" name="83 CuadroTexto"/>
          <p:cNvSpPr txBox="1"/>
          <p:nvPr/>
        </p:nvSpPr>
        <p:spPr>
          <a:xfrm>
            <a:off x="6652714" y="2808362"/>
            <a:ext cx="39604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Digital. Interacción e involucramiento.</a:t>
            </a:r>
          </a:p>
          <a:p>
            <a:pPr algn="l"/>
            <a:r>
              <a:rPr lang="es-CO" b="0" u="sng" dirty="0">
                <a:effectLst/>
              </a:rPr>
              <a:t>Primera Fase:</a:t>
            </a:r>
          </a:p>
          <a:p>
            <a:pPr algn="l"/>
            <a:r>
              <a:rPr lang="es-CO" b="0" dirty="0">
                <a:effectLst/>
              </a:rPr>
              <a:t>Difundir información a cerca de los acontecimientos</a:t>
            </a:r>
          </a:p>
          <a:p>
            <a:pPr algn="l"/>
            <a:endParaRPr lang="es-CO" b="0" dirty="0">
              <a:effectLst/>
            </a:endParaRPr>
          </a:p>
          <a:p>
            <a:pPr algn="l"/>
            <a:r>
              <a:rPr lang="es-CO" b="0" u="sng" dirty="0">
                <a:effectLst/>
              </a:rPr>
              <a:t>Segunda Fase</a:t>
            </a:r>
            <a:r>
              <a:rPr lang="es-CO" b="0" dirty="0">
                <a:effectLst/>
              </a:rPr>
              <a:t>: Explicar el propósito de la campaña.</a:t>
            </a:r>
          </a:p>
          <a:p>
            <a:pPr algn="l"/>
            <a:endParaRPr lang="es-CO" b="0" dirty="0">
              <a:effectLst/>
            </a:endParaRPr>
          </a:p>
          <a:p>
            <a:pPr algn="l"/>
            <a:r>
              <a:rPr lang="es-CO" b="0" u="sng" dirty="0">
                <a:effectLst/>
              </a:rPr>
              <a:t>Tercera fase: </a:t>
            </a:r>
            <a:r>
              <a:rPr lang="es-CO" b="0" dirty="0">
                <a:effectLst/>
              </a:rPr>
              <a:t>Mostrar el trabajo que hace la fundación e incentivar el apoyo y participación. </a:t>
            </a:r>
          </a:p>
          <a:p>
            <a:pPr algn="l"/>
            <a:endParaRPr lang="es-CO" b="0" dirty="0">
              <a:effectLst/>
            </a:endParaRPr>
          </a:p>
          <a:p>
            <a:pPr algn="l"/>
            <a:r>
              <a:rPr lang="es-CO" b="0" dirty="0">
                <a:effectLst/>
              </a:rPr>
              <a:t>Los nuevos seguidores se encargarán de viralizar el mensaje.</a:t>
            </a:r>
          </a:p>
          <a:p>
            <a:endParaRPr lang="es-CO" dirty="0"/>
          </a:p>
        </p:txBody>
      </p:sp>
      <p:sp>
        <p:nvSpPr>
          <p:cNvPr id="113" name="112 CuadroTexto"/>
          <p:cNvSpPr txBox="1"/>
          <p:nvPr/>
        </p:nvSpPr>
        <p:spPr>
          <a:xfrm>
            <a:off x="1852481" y="178704"/>
            <a:ext cx="8444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ACCIONES EN MEDIOS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6" y="247036"/>
            <a:ext cx="1140001" cy="786667"/>
          </a:xfrm>
          <a:prstGeom prst="rect">
            <a:avLst/>
          </a:prstGeom>
        </p:spPr>
      </p:pic>
      <p:pic>
        <p:nvPicPr>
          <p:cNvPr id="2051" name="Picture 3" descr="C:\Users\yeny\Downloads\8406772_high_res_com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4" y="5329130"/>
            <a:ext cx="973823" cy="1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yeny\Downloads\9917243_high_res_com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42" y="5180105"/>
            <a:ext cx="1719391" cy="15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yeny\Downloads\36340349_high_res_com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92" b="100000" l="863" r="99856">
                        <a14:foregroundMark x1="22542" y1="51541" x2="34053" y2="54871"/>
                        <a14:foregroundMark x1="20240" y1="42942" x2="28969" y2="46322"/>
                        <a14:foregroundMark x1="61679" y1="12922" x2="54772" y2="20080"/>
                        <a14:foregroundMark x1="56163" y1="23410" x2="57986" y2="35785"/>
                        <a14:foregroundMark x1="51079" y1="23857" x2="65372" y2="23410"/>
                        <a14:foregroundMark x1="58897" y1="12922" x2="62590" y2="9095"/>
                        <a14:foregroundMark x1="88825" y1="58698" x2="82830" y2="57753"/>
                        <a14:foregroundMark x1="82830" y1="59642" x2="79137" y2="63966"/>
                        <a14:foregroundMark x1="79137" y1="63966" x2="69496" y2="57753"/>
                        <a14:foregroundMark x1="75492" y1="60139" x2="76835" y2="65408"/>
                        <a14:foregroundMark x1="76835" y1="66352" x2="77314" y2="69185"/>
                        <a14:foregroundMark x1="79137" y1="69682" x2="71799" y2="70626"/>
                        <a14:backgroundMark x1="40984" y1="67705" x2="28415" y2="75071"/>
                        <a14:backgroundMark x1="45355" y1="74221" x2="50820" y2="91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94" y="1648937"/>
            <a:ext cx="1521279" cy="146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nal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0669" y="5197456"/>
            <a:ext cx="1581148" cy="15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" grpId="0"/>
      <p:bldP spid="84" grpId="0"/>
      <p:bldP spid="1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76 CuadroTexto"/>
          <p:cNvSpPr txBox="1"/>
          <p:nvPr/>
        </p:nvSpPr>
        <p:spPr>
          <a:xfrm>
            <a:off x="3682005" y="1634051"/>
            <a:ext cx="6627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pPr algn="l"/>
            <a:r>
              <a:rPr lang="es-CO" dirty="0">
                <a:effectLst/>
              </a:rPr>
              <a:t>Cercanía y </a:t>
            </a:r>
            <a:r>
              <a:rPr lang="es-CO" dirty="0" err="1">
                <a:effectLst/>
              </a:rPr>
              <a:t>Awareness</a:t>
            </a:r>
            <a:r>
              <a:rPr lang="es-CO" dirty="0" smtClean="0">
                <a:effectLst/>
              </a:rPr>
              <a:t>.</a:t>
            </a:r>
          </a:p>
          <a:p>
            <a:pPr algn="l"/>
            <a:endParaRPr lang="es-CO" dirty="0">
              <a:effectLst/>
            </a:endParaRPr>
          </a:p>
          <a:p>
            <a:pPr algn="just"/>
            <a:r>
              <a:rPr lang="es-CO" b="0" dirty="0">
                <a:effectLst/>
              </a:rPr>
              <a:t>Lograr alianzas con los principales medios de comunicación del país por medio del marketing social para incrementar el Top of </a:t>
            </a:r>
            <a:r>
              <a:rPr lang="es-CO" b="0" dirty="0" err="1">
                <a:effectLst/>
              </a:rPr>
              <a:t>Mind</a:t>
            </a:r>
            <a:r>
              <a:rPr lang="es-CO" b="0" dirty="0">
                <a:effectLst/>
              </a:rPr>
              <a:t> y Top of </a:t>
            </a:r>
            <a:r>
              <a:rPr lang="es-CO" b="0" dirty="0" err="1">
                <a:effectLst/>
              </a:rPr>
              <a:t>Heart</a:t>
            </a:r>
            <a:r>
              <a:rPr lang="es-CO" b="0" dirty="0">
                <a:effectLst/>
              </a:rPr>
              <a:t> de nuestro target, aquellos que tienen más posibilidad de apoya nuestra labor.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799503" y="345944"/>
            <a:ext cx="7736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ROL DE LOS MEDIOS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872538" y="5546407"/>
            <a:ext cx="500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latin typeface="vincHand" pitchFamily="2" charset="0"/>
                <a:cs typeface="Vani" pitchFamily="34" charset="0"/>
              </a:rPr>
              <a:t>INVERSIÓN=AHORRO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344891" y="6131763"/>
            <a:ext cx="263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b="1" dirty="0" smtClean="0">
                <a:latin typeface="DINPro-Light" pitchFamily="50" charset="0"/>
                <a:cs typeface="Vani" pitchFamily="34" charset="0"/>
              </a:rPr>
              <a:t>Presupuesto: $0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01749" y="5454073"/>
            <a:ext cx="4440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pPr algn="ctr"/>
            <a:r>
              <a:rPr lang="es-CO" sz="2000" b="0" dirty="0"/>
              <a:t>Los medios serán los encargados de generar un voz a voz por medio de la noticia.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112643" y="3854727"/>
            <a:ext cx="404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Los </a:t>
            </a:r>
            <a:r>
              <a:rPr lang="es-CO" dirty="0" smtClean="0"/>
              <a:t>KPI´S </a:t>
            </a:r>
            <a:r>
              <a:rPr lang="es-CO" dirty="0"/>
              <a:t>de la campaña en digital se medirán por la cantidad de nuevos seguidores.</a:t>
            </a: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0" y="343937"/>
            <a:ext cx="1140001" cy="786667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9465">
            <a:off x="5150961" y="5373932"/>
            <a:ext cx="1249395" cy="1091166"/>
          </a:xfrm>
          <a:prstGeom prst="rect">
            <a:avLst/>
          </a:prstGeom>
        </p:spPr>
      </p:pic>
      <p:pic>
        <p:nvPicPr>
          <p:cNvPr id="32" name="Picture 3" descr="C:\Users\yeny\Downloads\8406772_high_res_co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31" y="2692807"/>
            <a:ext cx="973823" cy="1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yeny\Downloads\9917243_high_res_com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73" y="2623687"/>
            <a:ext cx="1719391" cy="15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yeny\Downloads\36340349_high_res_com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100000" l="863" r="99856">
                        <a14:foregroundMark x1="22542" y1="51541" x2="34053" y2="54871"/>
                        <a14:foregroundMark x1="20240" y1="42942" x2="28969" y2="46322"/>
                        <a14:foregroundMark x1="61679" y1="12922" x2="54772" y2="20080"/>
                        <a14:foregroundMark x1="56163" y1="23410" x2="57986" y2="35785"/>
                        <a14:foregroundMark x1="51079" y1="23857" x2="65372" y2="23410"/>
                        <a14:foregroundMark x1="58897" y1="12922" x2="62590" y2="9095"/>
                        <a14:foregroundMark x1="88825" y1="58698" x2="82830" y2="57753"/>
                        <a14:foregroundMark x1="82830" y1="59642" x2="79137" y2="63966"/>
                        <a14:foregroundMark x1="79137" y1="63966" x2="69496" y2="57753"/>
                        <a14:foregroundMark x1="75492" y1="60139" x2="76835" y2="65408"/>
                        <a14:foregroundMark x1="76835" y1="66352" x2="77314" y2="69185"/>
                        <a14:foregroundMark x1="79137" y1="69682" x2="71799" y2="70626"/>
                        <a14:backgroundMark x1="40984" y1="67705" x2="28415" y2="75071"/>
                        <a14:backgroundMark x1="45355" y1="74221" x2="50820" y2="91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87" y="4148599"/>
            <a:ext cx="1521279" cy="146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de nube"/>
          <p:cNvSpPr/>
          <p:nvPr/>
        </p:nvSpPr>
        <p:spPr>
          <a:xfrm>
            <a:off x="812561" y="1447720"/>
            <a:ext cx="2101587" cy="989636"/>
          </a:xfrm>
          <a:prstGeom prst="cloud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cHand" pitchFamily="2" charset="0"/>
                <a:cs typeface="Vani" pitchFamily="34" charset="0"/>
              </a:rPr>
              <a:t>IDEA</a:t>
            </a:r>
            <a:endParaRPr lang="es-CO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62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28" grpId="0"/>
      <p:bldP spid="14" grpId="0"/>
      <p:bldP spid="15" grpId="0"/>
      <p:bldP spid="17" grpId="0"/>
      <p:bldP spid="18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:\Users\yeny\Downloads\46407154_high_res_com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5740913" y="1008162"/>
            <a:ext cx="5060362" cy="6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218" y="792138"/>
            <a:ext cx="4320798" cy="383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videncia del insig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610" y="1509188"/>
            <a:ext cx="3029639" cy="173122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88107" y="98269"/>
            <a:ext cx="457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sz="4000" dirty="0" smtClean="0"/>
              <a:t>EVIDENCIAS</a:t>
            </a:r>
            <a:endParaRPr lang="es-CO" sz="40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34" y="72058"/>
            <a:ext cx="1140001" cy="786667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59735" y="858725"/>
            <a:ext cx="2630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rPr>
              <a:t>INSIGTH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Md BT" pitchFamily="34" charset="0"/>
              <a:cs typeface="Van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637627" y="144066"/>
            <a:ext cx="398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rPr>
              <a:t>REDES SOCIALES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27" y="668856"/>
            <a:ext cx="3965592" cy="263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87" y="473573"/>
            <a:ext cx="1790550" cy="284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43" y="3899640"/>
            <a:ext cx="2427570" cy="323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57" y="3393731"/>
            <a:ext cx="6467562" cy="361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8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yeny\Downloads\32161433_high_res_com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86" b="48633" l="75732" r="95801">
                        <a14:foregroundMark x1="82031" y1="32031" x2="84424" y2="30957"/>
                        <a14:foregroundMark x1="79248" y1="34717" x2="79639" y2="37549"/>
                        <a14:foregroundMark x1="80664" y1="41748" x2="82080" y2="43896"/>
                        <a14:foregroundMark x1="88135" y1="44873" x2="90039" y2="42969"/>
                        <a14:foregroundMark x1="92236" y1="40186" x2="92920" y2="38770"/>
                        <a14:foregroundMark x1="92139" y1="37744" x2="90820" y2="39844"/>
                        <a14:foregroundMark x1="93652" y1="36621" x2="93848" y2="40918"/>
                        <a14:foregroundMark x1="93408" y1="34619" x2="92529" y2="36865"/>
                        <a14:foregroundMark x1="92529" y1="36865" x2="90088" y2="36523"/>
                        <a14:foregroundMark x1="90137" y1="36523" x2="90381" y2="39453"/>
                        <a14:foregroundMark x1="90137" y1="39307" x2="89502" y2="38916"/>
                        <a14:foregroundMark x1="89600" y1="38818" x2="91016" y2="41797"/>
                        <a14:foregroundMark x1="86914" y1="42334" x2="85547" y2="44971"/>
                        <a14:foregroundMark x1="90967" y1="41943" x2="93994" y2="41504"/>
                        <a14:foregroundMark x1="77002" y1="34521" x2="80078" y2="34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26393" r="2702" b="51112"/>
          <a:stretch/>
        </p:blipFill>
        <p:spPr bwMode="auto">
          <a:xfrm>
            <a:off x="3313233" y="1588961"/>
            <a:ext cx="4542784" cy="428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48828" y="1359232"/>
            <a:ext cx="350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0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sz="1800" b="1" dirty="0"/>
              <a:t>Reto</a:t>
            </a:r>
          </a:p>
          <a:p>
            <a:r>
              <a:rPr lang="es-CO" sz="1800" dirty="0"/>
              <a:t>Convencer a posibles donantes</a:t>
            </a:r>
          </a:p>
          <a:p>
            <a:r>
              <a:rPr lang="es-CO" sz="1800" dirty="0"/>
              <a:t>que los recursos son para </a:t>
            </a:r>
          </a:p>
          <a:p>
            <a:r>
              <a:rPr lang="es-CO" sz="1800" dirty="0"/>
              <a:t>casusa que se define.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298472" y="3252108"/>
            <a:ext cx="2636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Insigth</a:t>
            </a:r>
          </a:p>
          <a:p>
            <a:r>
              <a:rPr lang="es-CO" b="0" dirty="0"/>
              <a:t>Por la corrupción</a:t>
            </a:r>
          </a:p>
          <a:p>
            <a:r>
              <a:rPr lang="es-CO" b="0" dirty="0"/>
              <a:t>sentimos inseguridad</a:t>
            </a:r>
          </a:p>
          <a:p>
            <a:r>
              <a:rPr lang="es-CO" b="0" dirty="0"/>
              <a:t>de brindar esperanza.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465450" y="5015394"/>
            <a:ext cx="3181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Concepto</a:t>
            </a:r>
          </a:p>
          <a:p>
            <a:r>
              <a:rPr lang="es-CO" b="0" dirty="0"/>
              <a:t>No es una obligación,</a:t>
            </a:r>
          </a:p>
          <a:p>
            <a:r>
              <a:rPr lang="es-CO" b="0" dirty="0"/>
              <a:t>es un pacto de amor.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618096" y="5112618"/>
            <a:ext cx="3541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Estrategia</a:t>
            </a:r>
          </a:p>
          <a:p>
            <a:r>
              <a:rPr lang="es-CO" b="0" dirty="0"/>
              <a:t>Usar los medios como recurso de nuestra comunicación.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14513" y="3096394"/>
            <a:ext cx="161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Flow chart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2" y="3480541"/>
            <a:ext cx="2902287" cy="86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151709" y="1522382"/>
            <a:ext cx="373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effectLst/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sz="2000" dirty="0"/>
              <a:t>OBJETIVO</a:t>
            </a:r>
          </a:p>
          <a:p>
            <a:r>
              <a:rPr lang="es-CO" sz="2000" dirty="0"/>
              <a:t>$300´000.000</a:t>
            </a:r>
          </a:p>
        </p:txBody>
      </p:sp>
      <p:pic>
        <p:nvPicPr>
          <p:cNvPr id="4101" name="Picture 5" descr="C:\Users\yeny\Downloads\13995498_high_res_com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96" y="1604260"/>
            <a:ext cx="939012" cy="62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yeny\Downloads\Logo+RESPIRA_En+Educaci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68" y="5993493"/>
            <a:ext cx="3066926" cy="12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2424255" y="343569"/>
            <a:ext cx="6464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  <a:cs typeface="Vani" pitchFamily="34" charset="0"/>
              </a:defRPr>
            </a:lvl1pPr>
          </a:lstStyle>
          <a:p>
            <a:r>
              <a:rPr lang="es-CO" dirty="0"/>
              <a:t>RESUMEN</a:t>
            </a: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32" y="411900"/>
            <a:ext cx="1140001" cy="786667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96619" y="3600450"/>
            <a:ext cx="150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Futura Md BT" pitchFamily="34" charset="0"/>
                <a:cs typeface="Vani" pitchFamily="34" charset="0"/>
              </a:rPr>
              <a:t>A-TENSIÓN</a:t>
            </a:r>
          </a:p>
        </p:txBody>
      </p:sp>
    </p:spTree>
    <p:extLst>
      <p:ext uri="{BB962C8B-B14F-4D97-AF65-F5344CB8AC3E}">
        <p14:creationId xmlns:p14="http://schemas.microsoft.com/office/powerpoint/2010/main" val="26739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  <p:bldP spid="19" grpId="0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733</Words>
  <Application>Microsoft Office PowerPoint</Application>
  <PresentationFormat>Personalizado</PresentationFormat>
  <Paragraphs>81</Paragraphs>
  <Slides>10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Poveda</dc:creator>
  <cp:lastModifiedBy>Luffi</cp:lastModifiedBy>
  <cp:revision>129</cp:revision>
  <dcterms:created xsi:type="dcterms:W3CDTF">2014-08-31T23:30:49Z</dcterms:created>
  <dcterms:modified xsi:type="dcterms:W3CDTF">2016-04-17T19:17:54Z</dcterms:modified>
</cp:coreProperties>
</file>