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0" r:id="rId5"/>
    <p:sldId id="263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7300"/>
    <a:srgbClr val="055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527-DAF0-420D-A5D9-12DB3C5AF9CF}" type="datetimeFigureOut">
              <a:rPr lang="es-ES" smtClean="0"/>
              <a:t>17/04/2016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537B-35C3-4473-AAE2-66753B699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61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527-DAF0-420D-A5D9-12DB3C5AF9CF}" type="datetimeFigureOut">
              <a:rPr lang="es-ES" smtClean="0"/>
              <a:t>17/04/2016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537B-35C3-4473-AAE2-66753B699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34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527-DAF0-420D-A5D9-12DB3C5AF9CF}" type="datetimeFigureOut">
              <a:rPr lang="es-ES" smtClean="0"/>
              <a:t>17/04/2016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537B-35C3-4473-AAE2-66753B699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14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527-DAF0-420D-A5D9-12DB3C5AF9CF}" type="datetimeFigureOut">
              <a:rPr lang="es-ES" smtClean="0"/>
              <a:t>17/04/2016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537B-35C3-4473-AAE2-66753B699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14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527-DAF0-420D-A5D9-12DB3C5AF9CF}" type="datetimeFigureOut">
              <a:rPr lang="es-ES" smtClean="0"/>
              <a:t>17/04/2016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537B-35C3-4473-AAE2-66753B699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28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527-DAF0-420D-A5D9-12DB3C5AF9CF}" type="datetimeFigureOut">
              <a:rPr lang="es-ES" smtClean="0"/>
              <a:t>17/04/2016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537B-35C3-4473-AAE2-66753B699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90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527-DAF0-420D-A5D9-12DB3C5AF9CF}" type="datetimeFigureOut">
              <a:rPr lang="es-ES" smtClean="0"/>
              <a:t>17/04/2016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537B-35C3-4473-AAE2-66753B699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72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527-DAF0-420D-A5D9-12DB3C5AF9CF}" type="datetimeFigureOut">
              <a:rPr lang="es-ES" smtClean="0"/>
              <a:t>17/04/2016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537B-35C3-4473-AAE2-66753B699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26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527-DAF0-420D-A5D9-12DB3C5AF9CF}" type="datetimeFigureOut">
              <a:rPr lang="es-ES" smtClean="0"/>
              <a:t>17/04/2016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537B-35C3-4473-AAE2-66753B699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22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527-DAF0-420D-A5D9-12DB3C5AF9CF}" type="datetimeFigureOut">
              <a:rPr lang="es-ES" smtClean="0"/>
              <a:t>17/04/2016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537B-35C3-4473-AAE2-66753B699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80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527-DAF0-420D-A5D9-12DB3C5AF9CF}" type="datetimeFigureOut">
              <a:rPr lang="es-ES" smtClean="0"/>
              <a:t>17/04/2016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537B-35C3-4473-AAE2-66753B699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10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76527-DAF0-420D-A5D9-12DB3C5AF9CF}" type="datetimeFigureOut">
              <a:rPr lang="es-ES" smtClean="0"/>
              <a:t>17/04/2016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9537B-35C3-4473-AAE2-66753B699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9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33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5621" y="3387700"/>
            <a:ext cx="8025055" cy="2675907"/>
          </a:xfrm>
        </p:spPr>
        <p:txBody>
          <a:bodyPr>
            <a:noAutofit/>
          </a:bodyPr>
          <a:lstStyle/>
          <a:p>
            <a:pPr algn="just"/>
            <a:r>
              <a:rPr lang="es-ES" sz="2800" dirty="0" smtClean="0">
                <a:latin typeface="Calisto MT" panose="02040603050505030304" pitchFamily="18" charset="0"/>
              </a:rPr>
              <a:t>Es un programa pedagógico innovador que busca llevar la práctica de </a:t>
            </a:r>
            <a:r>
              <a:rPr lang="es-ES" sz="2800" i="1" dirty="0" err="1" smtClean="0">
                <a:latin typeface="Calisto MT" panose="02040603050505030304" pitchFamily="18" charset="0"/>
              </a:rPr>
              <a:t>Mindfulness</a:t>
            </a:r>
            <a:r>
              <a:rPr lang="es-ES" sz="2800" i="1" dirty="0" smtClean="0">
                <a:latin typeface="Calisto MT" panose="02040603050505030304" pitchFamily="18" charset="0"/>
              </a:rPr>
              <a:t> </a:t>
            </a:r>
            <a:r>
              <a:rPr lang="es-ES" sz="2800" dirty="0" smtClean="0">
                <a:latin typeface="Calisto MT" panose="02040603050505030304" pitchFamily="18" charset="0"/>
              </a:rPr>
              <a:t>a los colegios públicos de Colombia.</a:t>
            </a:r>
          </a:p>
          <a:p>
            <a:pPr algn="just"/>
            <a:r>
              <a:rPr lang="es-ES" sz="2800" dirty="0" smtClean="0">
                <a:latin typeface="Calisto MT" panose="02040603050505030304" pitchFamily="18" charset="0"/>
              </a:rPr>
              <a:t>Esto es aplicado tanto a docentes como </a:t>
            </a:r>
            <a:r>
              <a:rPr lang="es-ES" sz="2800" dirty="0" smtClean="0">
                <a:latin typeface="Calisto MT" panose="02040603050505030304" pitchFamily="18" charset="0"/>
              </a:rPr>
              <a:t>estudiantes.</a:t>
            </a:r>
            <a:endParaRPr lang="es-ES" sz="2800" dirty="0">
              <a:latin typeface="Calisto MT" panose="02040603050505030304" pitchFamily="18" charset="0"/>
            </a:endParaRPr>
          </a:p>
          <a:p>
            <a:pPr algn="just"/>
            <a:r>
              <a:rPr lang="es-ES" sz="2800" dirty="0" smtClean="0">
                <a:latin typeface="Calisto MT" panose="02040603050505030304" pitchFamily="18" charset="0"/>
              </a:rPr>
              <a:t>Consiste en ejercicios </a:t>
            </a:r>
            <a:r>
              <a:rPr lang="es-ES" sz="2800" dirty="0" smtClean="0">
                <a:latin typeface="Calisto MT" panose="02040603050505030304" pitchFamily="18" charset="0"/>
              </a:rPr>
              <a:t>profundos</a:t>
            </a:r>
            <a:r>
              <a:rPr lang="es-ES" sz="2800" dirty="0" smtClean="0">
                <a:latin typeface="Calisto MT" panose="02040603050505030304" pitchFamily="18" charset="0"/>
              </a:rPr>
              <a:t> </a:t>
            </a:r>
            <a:r>
              <a:rPr lang="es-ES" sz="2800" dirty="0" smtClean="0">
                <a:latin typeface="Calisto MT" panose="02040603050505030304" pitchFamily="18" charset="0"/>
              </a:rPr>
              <a:t>para calmar la agitación y promover auto-consciencia y auto-dominio estimulando a crear escenarios de paz</a:t>
            </a:r>
            <a:r>
              <a:rPr lang="es-ES" sz="2800" dirty="0" smtClean="0">
                <a:latin typeface="Calisto MT" panose="02040603050505030304" pitchFamily="18" charset="0"/>
              </a:rPr>
              <a:t>. </a:t>
            </a:r>
            <a:endParaRPr lang="es-ES" sz="1200" dirty="0">
              <a:solidFill>
                <a:srgbClr val="C00000"/>
              </a:solidFill>
              <a:latin typeface="Calisto MT" panose="0204060305050503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1" y="433922"/>
            <a:ext cx="5124450" cy="20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214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25666"/>
            <a:ext cx="9144000" cy="1212495"/>
          </a:xfrm>
        </p:spPr>
        <p:txBody>
          <a:bodyPr/>
          <a:lstStyle/>
          <a:p>
            <a:r>
              <a:rPr lang="es-ES" dirty="0" smtClean="0">
                <a:latin typeface="Futura" panose="020B0806020204030204" pitchFamily="34" charset="0"/>
              </a:rPr>
              <a:t>¿CÓMO FUNCIONA?</a:t>
            </a:r>
            <a:endParaRPr lang="es-ES" dirty="0">
              <a:latin typeface="Futura" panose="020B080602020403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41562" y="4474053"/>
            <a:ext cx="455482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latin typeface="Futura-Condensed-Normal" pitchFamily="2" charset="0"/>
              </a:rPr>
              <a:t>LA META PARA 2016</a:t>
            </a:r>
            <a:r>
              <a:rPr lang="es-ES" dirty="0" smtClean="0">
                <a:latin typeface="Futura-Condensed-Normal" pitchFamily="2" charset="0"/>
              </a:rPr>
              <a:t>:</a:t>
            </a:r>
            <a:endParaRPr lang="es-ES" dirty="0" smtClean="0">
              <a:latin typeface="Futura-Condensed-Normal" pitchFamily="2" charset="0"/>
            </a:endParaRPr>
          </a:p>
          <a:p>
            <a:r>
              <a:rPr lang="es-ES" dirty="0" smtClean="0">
                <a:latin typeface="Calisto MT" panose="02040603050505030304" pitchFamily="18" charset="0"/>
              </a:rPr>
              <a:t>Es importante apalancar el tema de </a:t>
            </a:r>
            <a:r>
              <a:rPr lang="es-ES" i="1" dirty="0" err="1" smtClean="0">
                <a:latin typeface="Calisto MT" panose="02040603050505030304" pitchFamily="18" charset="0"/>
              </a:rPr>
              <a:t>fundrising</a:t>
            </a:r>
            <a:r>
              <a:rPr lang="es-ES" dirty="0" smtClean="0">
                <a:latin typeface="Calisto MT" panose="02040603050505030304" pitchFamily="18" charset="0"/>
              </a:rPr>
              <a:t> para atraer nuevos donantes.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0010" y="2025202"/>
            <a:ext cx="4554828" cy="165576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Futura-Condensed-Normal" pitchFamily="2" charset="0"/>
              </a:rPr>
              <a:t>DONANTES: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Calisto MT" panose="02040603050505030304" pitchFamily="18" charset="0"/>
              </a:rPr>
              <a:t>Fundaciones </a:t>
            </a:r>
            <a:endParaRPr lang="es-ES" sz="2800" dirty="0" smtClean="0">
              <a:latin typeface="Calisto MT" panose="02040603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Calisto MT" panose="02040603050505030304" pitchFamily="18" charset="0"/>
              </a:rPr>
              <a:t>ONG en su mayoría</a:t>
            </a:r>
            <a:endParaRPr lang="es-ES" sz="2800" dirty="0">
              <a:latin typeface="Calisto MT" panose="0204060305050503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383627" y="6325626"/>
            <a:ext cx="9669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Calisto MT" panose="02040603050505030304" pitchFamily="18" charset="0"/>
              </a:rPr>
              <a:t>       *300.000.000 </a:t>
            </a:r>
            <a:r>
              <a:rPr lang="es-ES" dirty="0">
                <a:latin typeface="Calisto MT" panose="02040603050505030304" pitchFamily="18" charset="0"/>
              </a:rPr>
              <a:t>en 6 meses asegurando funcionamiento de los 20 </a:t>
            </a:r>
            <a:r>
              <a:rPr lang="es-ES" dirty="0" smtClean="0">
                <a:latin typeface="Calisto MT" panose="02040603050505030304" pitchFamily="18" charset="0"/>
              </a:rPr>
              <a:t>colegios a nivel nacional.</a:t>
            </a:r>
            <a:endParaRPr lang="es-ES" dirty="0">
              <a:latin typeface="Calisto MT" panose="02040603050505030304" pitchFamily="18" charset="0"/>
            </a:endParaRPr>
          </a:p>
        </p:txBody>
      </p:sp>
      <p:sp>
        <p:nvSpPr>
          <p:cNvPr id="13" name="Flecha abajo 12"/>
          <p:cNvSpPr/>
          <p:nvPr/>
        </p:nvSpPr>
        <p:spPr>
          <a:xfrm>
            <a:off x="2424545" y="3563002"/>
            <a:ext cx="708560" cy="863756"/>
          </a:xfrm>
          <a:prstGeom prst="down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>
            <a:off x="5044838" y="4578228"/>
            <a:ext cx="2600285" cy="728567"/>
          </a:xfrm>
          <a:prstGeom prst="right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7598975" y="3331277"/>
            <a:ext cx="2586695" cy="297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Objetivo de medios:</a:t>
            </a:r>
          </a:p>
          <a:p>
            <a:pPr algn="ctr"/>
            <a:endParaRPr lang="es-ES" sz="1400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sz="1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Generar una estrategia de medios para cumplir con el objetivo de la marca.</a:t>
            </a:r>
            <a:endParaRPr lang="es-ES" sz="1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9663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7758176" y="3877048"/>
            <a:ext cx="2873059" cy="653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>
                <a:latin typeface="Futura-Condensed-Normal" pitchFamily="2" charset="0"/>
              </a:rPr>
              <a:t>Priorización </a:t>
            </a:r>
          </a:p>
          <a:p>
            <a:pPr algn="ctr"/>
            <a:endParaRPr lang="es-ES" dirty="0" smtClean="0">
              <a:latin typeface="Futura-Condensed-Normal" pitchFamily="2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21082323">
            <a:off x="2160485" y="1731334"/>
            <a:ext cx="2873059" cy="653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>
                <a:latin typeface="Futura" panose="020B0806020204030204" pitchFamily="34" charset="0"/>
              </a:rPr>
              <a:t>TARGET</a:t>
            </a:r>
          </a:p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731460" y="1099812"/>
            <a:ext cx="5181600" cy="194278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latin typeface="Calisto MT" panose="02040603050505030304" pitchFamily="18" charset="0"/>
              </a:rPr>
              <a:t>Inversionistas privados</a:t>
            </a:r>
          </a:p>
          <a:p>
            <a:r>
              <a:rPr lang="es-ES" dirty="0" smtClean="0">
                <a:latin typeface="Calisto MT" panose="02040603050505030304" pitchFamily="18" charset="0"/>
              </a:rPr>
              <a:t>Empresas </a:t>
            </a:r>
          </a:p>
          <a:p>
            <a:r>
              <a:rPr lang="es-ES" dirty="0" smtClean="0">
                <a:latin typeface="Calisto MT" panose="02040603050505030304" pitchFamily="18" charset="0"/>
              </a:rPr>
              <a:t>Fundaciones y </a:t>
            </a:r>
            <a:r>
              <a:rPr lang="es-ES" dirty="0" err="1" smtClean="0">
                <a:latin typeface="Calisto MT" panose="02040603050505030304" pitchFamily="18" charset="0"/>
              </a:rPr>
              <a:t>ONG’s</a:t>
            </a:r>
            <a:endParaRPr lang="es-ES" dirty="0" smtClean="0">
              <a:latin typeface="Calisto MT" panose="02040603050505030304" pitchFamily="18" charset="0"/>
            </a:endParaRPr>
          </a:p>
          <a:p>
            <a:r>
              <a:rPr lang="es-ES" dirty="0" smtClean="0">
                <a:latin typeface="Calisto MT" panose="02040603050505030304" pitchFamily="18" charset="0"/>
              </a:rPr>
              <a:t>Eventos</a:t>
            </a:r>
          </a:p>
          <a:p>
            <a:r>
              <a:rPr lang="es-ES" dirty="0" smtClean="0">
                <a:latin typeface="Calisto MT" panose="02040603050505030304" pitchFamily="18" charset="0"/>
              </a:rPr>
              <a:t>Organizaciones multilaterales</a:t>
            </a:r>
          </a:p>
          <a:p>
            <a:endParaRPr lang="es-ES" dirty="0" smtClean="0">
              <a:latin typeface="Calisto MT" panose="02040603050505030304" pitchFamily="18" charset="0"/>
            </a:endParaRPr>
          </a:p>
          <a:p>
            <a:endParaRPr lang="es-ES" dirty="0" smtClean="0">
              <a:latin typeface="Calisto MT" panose="02040603050505030304" pitchFamily="18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553222" y="4519257"/>
            <a:ext cx="5181600" cy="1510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latin typeface="Calisto MT" panose="02040603050505030304" pitchFamily="18" charset="0"/>
              </a:rPr>
              <a:t>Inversionistas privados</a:t>
            </a:r>
          </a:p>
          <a:p>
            <a:r>
              <a:rPr lang="es-ES" sz="2400" b="1" dirty="0" smtClean="0">
                <a:latin typeface="Calisto MT" panose="02040603050505030304" pitchFamily="18" charset="0"/>
              </a:rPr>
              <a:t>Empresas</a:t>
            </a:r>
            <a:r>
              <a:rPr lang="es-ES" b="1" dirty="0" smtClean="0">
                <a:latin typeface="Calisto MT" panose="02040603050505030304" pitchFamily="18" charset="0"/>
              </a:rPr>
              <a:t> </a:t>
            </a:r>
          </a:p>
          <a:p>
            <a:r>
              <a:rPr lang="es-ES" sz="2000" dirty="0" smtClean="0">
                <a:latin typeface="Calisto MT" panose="02040603050505030304" pitchFamily="18" charset="0"/>
              </a:rPr>
              <a:t>Fundaciones y </a:t>
            </a:r>
            <a:r>
              <a:rPr lang="es-ES" sz="2000" dirty="0" err="1" smtClean="0">
                <a:latin typeface="Calisto MT" panose="02040603050505030304" pitchFamily="18" charset="0"/>
              </a:rPr>
              <a:t>ONG’s</a:t>
            </a:r>
            <a:endParaRPr lang="es-ES" sz="2000" dirty="0" smtClean="0">
              <a:latin typeface="Calisto MT" panose="02040603050505030304" pitchFamily="18" charset="0"/>
            </a:endParaRPr>
          </a:p>
          <a:p>
            <a:endParaRPr lang="es-ES" dirty="0" smtClean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-138548"/>
            <a:ext cx="12302836" cy="699654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62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Futura" panose="020B0806020204030204" pitchFamily="34" charset="0"/>
              </a:rPr>
              <a:t>ENTORNO…</a:t>
            </a:r>
            <a:endParaRPr lang="es-ES" dirty="0">
              <a:solidFill>
                <a:schemeClr val="bg1"/>
              </a:solidFill>
              <a:latin typeface="Futura" panose="020B080602020403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77982" y="1367909"/>
            <a:ext cx="3865418" cy="1523567"/>
          </a:xfrm>
          <a:prstGeom prst="roundRect">
            <a:avLst/>
          </a:prstGeom>
          <a:solidFill>
            <a:schemeClr val="bg1"/>
          </a:solidFill>
          <a:ln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42,4% de las personas en Colombia genera un ingreso mensual entre: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1 S.M.M.L.V y 3 Millones de Pesos.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519544" y="3570778"/>
            <a:ext cx="3865418" cy="1523567"/>
          </a:xfrm>
          <a:prstGeom prst="roundRect">
            <a:avLst/>
          </a:prstGeom>
          <a:solidFill>
            <a:schemeClr val="bg1"/>
          </a:solidFill>
          <a:ln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Encontramos una oportunidad para la ampliación de nuestra base de donantes en las personas con ingresos medios. 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2175164" y="2960747"/>
            <a:ext cx="498763" cy="521565"/>
          </a:xfrm>
          <a:prstGeom prst="downArrow">
            <a:avLst/>
          </a:prstGeom>
          <a:solidFill>
            <a:srgbClr val="FF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abajo 8"/>
          <p:cNvSpPr/>
          <p:nvPr/>
        </p:nvSpPr>
        <p:spPr>
          <a:xfrm>
            <a:off x="2202869" y="5163627"/>
            <a:ext cx="498763" cy="521565"/>
          </a:xfrm>
          <a:prstGeom prst="downArrow">
            <a:avLst/>
          </a:prstGeom>
          <a:solidFill>
            <a:srgbClr val="FF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637308" y="5702671"/>
            <a:ext cx="3678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¡TENSIÒN!</a:t>
            </a:r>
            <a:endParaRPr lang="es-ES" sz="28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6481" y="6170471"/>
            <a:ext cx="369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¿Cómo genero nuevas donaciones? </a:t>
            </a:r>
            <a:r>
              <a:rPr lang="es-ES" dirty="0">
                <a:solidFill>
                  <a:schemeClr val="bg1"/>
                </a:solidFill>
                <a:latin typeface="Calisto MT" panose="02040603050505030304" pitchFamily="18" charset="0"/>
              </a:rPr>
              <a:t>¡</a:t>
            </a:r>
            <a:r>
              <a:rPr lang="es-ES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Ampliando la base!</a:t>
            </a:r>
            <a:endParaRPr lang="es-ES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836110" y="4663747"/>
            <a:ext cx="2937163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Futura-Condensed-Normal" pitchFamily="2" charset="0"/>
              </a:rPr>
              <a:t>Hallazgo</a:t>
            </a:r>
            <a:r>
              <a:rPr lang="es-ES" sz="1600" dirty="0" smtClean="0">
                <a:latin typeface="Calisto MT" panose="02040603050505030304" pitchFamily="18" charset="0"/>
              </a:rPr>
              <a:t>: Ayudar a los demás </a:t>
            </a:r>
            <a:br>
              <a:rPr lang="es-ES" sz="1600" dirty="0" smtClean="0">
                <a:latin typeface="Calisto MT" panose="02040603050505030304" pitchFamily="18" charset="0"/>
              </a:rPr>
            </a:br>
            <a:r>
              <a:rPr lang="es-ES" sz="1600" dirty="0" smtClean="0">
                <a:latin typeface="Calisto MT" panose="02040603050505030304" pitchFamily="18" charset="0"/>
              </a:rPr>
              <a:t>te hace sentir bien. (Estudio de UCLA)</a:t>
            </a:r>
            <a:endParaRPr lang="es-ES" sz="1600" dirty="0">
              <a:latin typeface="Calisto MT" panose="0204060305050503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43400" y="6567418"/>
            <a:ext cx="843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Futura-Condensed-Normal" pitchFamily="2" charset="0"/>
              </a:rPr>
              <a:t>Fuente</a:t>
            </a:r>
            <a:r>
              <a:rPr lang="es-ES" sz="1200" dirty="0">
                <a:latin typeface="Futura-Condensed-Normal" pitchFamily="2" charset="0"/>
              </a:rPr>
              <a:t>: </a:t>
            </a:r>
            <a:r>
              <a:rPr lang="es-ES" sz="1200" dirty="0">
                <a:latin typeface="Calisto MT" panose="02040603050505030304" pitchFamily="18" charset="0"/>
              </a:rPr>
              <a:t>http://www.tendencias21.net/Ayudar-a-los-demas-activa-las-regiones-cerebrales-de-recompensa_a8553.html</a:t>
            </a:r>
          </a:p>
          <a:p>
            <a:r>
              <a:rPr lang="es-ES" sz="1200" dirty="0" smtClean="0"/>
              <a:t>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881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63156" y="4598150"/>
            <a:ext cx="5537905" cy="831273"/>
          </a:xfrm>
        </p:spPr>
        <p:txBody>
          <a:bodyPr>
            <a:noAutofit/>
          </a:bodyPr>
          <a:lstStyle/>
          <a:p>
            <a:r>
              <a:rPr lang="es-ES" sz="4800" dirty="0" smtClean="0">
                <a:latin typeface="Calisto MT" panose="02040603050505030304" pitchFamily="18" charset="0"/>
              </a:rPr>
              <a:t>#</a:t>
            </a:r>
            <a:r>
              <a:rPr lang="es-ES" sz="4800" dirty="0" smtClean="0">
                <a:latin typeface="Calisto MT" panose="02040603050505030304" pitchFamily="18" charset="0"/>
              </a:rPr>
              <a:t>RespirandoAyudas</a:t>
            </a:r>
            <a:endParaRPr lang="es-ES" sz="4800" dirty="0">
              <a:latin typeface="Calisto MT" panose="0204060305050503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096000" y="2446137"/>
            <a:ext cx="570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alisto MT" panose="02040603050505030304" pitchFamily="18" charset="0"/>
              </a:rPr>
              <a:t> ¡Cuando ayudas, bien te sientes!</a:t>
            </a:r>
            <a:endParaRPr lang="es-ES" sz="1400" dirty="0">
              <a:latin typeface="Calisto MT" panose="0204060305050503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63156" y="2011964"/>
            <a:ext cx="326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Futura" panose="020B0806020204030204" pitchFamily="34" charset="0"/>
              </a:rPr>
              <a:t>INSIGHT…</a:t>
            </a:r>
            <a:endParaRPr lang="es-ES" sz="2800" dirty="0">
              <a:latin typeface="Futura" panose="020B0806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15556" y="4106256"/>
            <a:ext cx="326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Futura" panose="020B0806020204030204" pitchFamily="34" charset="0"/>
              </a:rPr>
              <a:t>BIG IDEA…</a:t>
            </a:r>
            <a:endParaRPr lang="es-ES" sz="2800" dirty="0">
              <a:latin typeface="Futura" panose="020B0806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83"/>
            <a:ext cx="12192000" cy="68643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0891" y="397332"/>
            <a:ext cx="11790218" cy="781191"/>
          </a:xfrm>
        </p:spPr>
        <p:txBody>
          <a:bodyPr>
            <a:normAutofit fontScale="90000"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Futura" panose="020B0806020204030204" pitchFamily="34" charset="0"/>
              </a:rPr>
              <a:t>CONTACTAR</a:t>
            </a:r>
            <a:r>
              <a:rPr lang="es-ES" sz="3200" dirty="0" smtClean="0">
                <a:solidFill>
                  <a:schemeClr val="bg1"/>
                </a:solidFill>
                <a:latin typeface="Futura" panose="020B0806020204030204" pitchFamily="34" charset="0"/>
              </a:rPr>
              <a:t> INVERSIONISTAS PRIVADOS, EMPRESAS Y FUNDACIONES, </a:t>
            </a:r>
            <a:r>
              <a:rPr lang="es-ES" sz="3200" dirty="0" smtClean="0">
                <a:solidFill>
                  <a:srgbClr val="FF7300"/>
                </a:solidFill>
                <a:latin typeface="Futura" panose="020B0806020204030204" pitchFamily="34" charset="0"/>
              </a:rPr>
              <a:t>¿CÓMO LO VAMOS HACER? </a:t>
            </a:r>
            <a:endParaRPr lang="es-ES" sz="3200" dirty="0">
              <a:solidFill>
                <a:srgbClr val="FF7300"/>
              </a:solidFill>
              <a:latin typeface="Futura" panose="020B080602020403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15297" y="1283171"/>
            <a:ext cx="4193415" cy="1729409"/>
          </a:xfrm>
          <a:prstGeom prst="roundRect">
            <a:avLst/>
          </a:prstGeom>
          <a:solidFill>
            <a:schemeClr val="bg1"/>
          </a:solidFill>
          <a:ln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Futura-Condensed-Normal" pitchFamily="2" charset="0"/>
              </a:rPr>
              <a:t>BANCOLOMBIA (20% DEL MERCADO BANCARIO, ACTUALMENTE ES EL BANCO MAS GRANDE DE COLOMBIA)</a:t>
            </a:r>
          </a:p>
          <a:p>
            <a:pPr algn="ctr"/>
            <a:r>
              <a:rPr lang="es-ES" sz="1400" dirty="0" smtClean="0">
                <a:solidFill>
                  <a:schemeClr val="tx1"/>
                </a:solidFill>
                <a:latin typeface="Futura-Condensed-Normal" pitchFamily="2" charset="0"/>
              </a:rPr>
              <a:t>*Tiene proyectos de responsabilidad social en conjunto con alianzas.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7334490" y="1696052"/>
            <a:ext cx="3865418" cy="903646"/>
          </a:xfrm>
          <a:prstGeom prst="roundRect">
            <a:avLst/>
          </a:prstGeom>
          <a:solidFill>
            <a:schemeClr val="bg1"/>
          </a:solidFill>
          <a:ln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Futura-Condensed-Normal" pitchFamily="2" charset="0"/>
              </a:rPr>
              <a:t>MINISTERIO DE EDUCACIÓN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915298" y="3181186"/>
            <a:ext cx="4193415" cy="2187063"/>
          </a:xfrm>
          <a:prstGeom prst="roundRect">
            <a:avLst/>
          </a:prstGeom>
          <a:solidFill>
            <a:schemeClr val="bg1"/>
          </a:solidFill>
          <a:ln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B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ase de datos.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S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egmentación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N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uevos donantes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M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edios propios del banco, como redes sociales y su </a:t>
            </a:r>
            <a:r>
              <a:rPr lang="es-ES" dirty="0" err="1" smtClean="0">
                <a:solidFill>
                  <a:schemeClr val="tx1"/>
                </a:solidFill>
                <a:latin typeface="Calisto MT" panose="02040603050505030304" pitchFamily="18" charset="0"/>
              </a:rPr>
              <a:t>Website</a:t>
            </a:r>
            <a:endParaRPr lang="es-ES" dirty="0" smtClean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Participación en sus contenidos de medios masivos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239437" y="5970327"/>
            <a:ext cx="6817346" cy="4770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PROPUESTA DE APORTES: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Costos de transacción en cajeros = donación.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Calisto MT" panose="02040603050505030304" pitchFamily="18" charset="0"/>
              </a:rPr>
              <a:t>N</a:t>
            </a:r>
            <a:r>
              <a:rPr lang="es-ES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otificación y contacto x </a:t>
            </a:r>
            <a:r>
              <a:rPr lang="es-ES" sz="2000" dirty="0" err="1" smtClean="0">
                <a:solidFill>
                  <a:schemeClr val="bg1"/>
                </a:solidFill>
                <a:latin typeface="Calisto MT" panose="02040603050505030304" pitchFamily="18" charset="0"/>
              </a:rPr>
              <a:t>sms</a:t>
            </a:r>
            <a:r>
              <a:rPr lang="es-ES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 a usuarios.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Donaciones cuentas corporativas.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7170492" y="3181185"/>
            <a:ext cx="4193415" cy="2187063"/>
          </a:xfrm>
          <a:prstGeom prst="roundRect">
            <a:avLst/>
          </a:prstGeom>
          <a:solidFill>
            <a:schemeClr val="bg1"/>
          </a:solidFill>
          <a:ln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Amplificación de mensaje y contenidos a través de redes propias.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Formularios en la </a:t>
            </a:r>
            <a:r>
              <a:rPr lang="es-ES" dirty="0" err="1" smtClean="0">
                <a:solidFill>
                  <a:schemeClr val="tx1"/>
                </a:solidFill>
                <a:latin typeface="Calisto MT" panose="02040603050505030304" pitchFamily="18" charset="0"/>
              </a:rPr>
              <a:t>Website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para realizar donaciones.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Cubrimiento de contenido en medios masivos (TV Nacional).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6824173" y="5970327"/>
            <a:ext cx="6817346" cy="4770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PROPUESTA DE APORTES: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Alcance orgánico a fundaciones y </a:t>
            </a:r>
            <a:r>
              <a:rPr lang="es-ES" sz="2000" dirty="0" err="1" smtClean="0">
                <a:solidFill>
                  <a:schemeClr val="bg1"/>
                </a:solidFill>
                <a:latin typeface="Calisto MT" panose="02040603050505030304" pitchFamily="18" charset="0"/>
              </a:rPr>
              <a:t>ONG’s</a:t>
            </a:r>
            <a:r>
              <a:rPr lang="es-ES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.</a:t>
            </a:r>
          </a:p>
          <a:p>
            <a:endParaRPr lang="es-ES" sz="2000" dirty="0" smtClean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544" y="506138"/>
            <a:ext cx="8209808" cy="968644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Futura" panose="020B0806020204030204" pitchFamily="34" charset="0"/>
              </a:rPr>
              <a:t>EVENTO AUSPICIADO… </a:t>
            </a:r>
            <a:endParaRPr lang="es-ES" b="1" dirty="0">
              <a:solidFill>
                <a:schemeClr val="bg1"/>
              </a:solidFill>
              <a:latin typeface="Futura" panose="020B080602020403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70938" y="3360091"/>
            <a:ext cx="4295655" cy="2006916"/>
          </a:xfrm>
          <a:prstGeom prst="roundRect">
            <a:avLst/>
          </a:prstGeom>
          <a:noFill/>
          <a:ln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Propuesta a Coca-Cola de hacer un evento para recaudar donaciones con el cual ellos apadrinan el programa y refuerzan sus valores sociales.</a:t>
            </a:r>
            <a:endParaRPr lang="es-ES" sz="1400" dirty="0" smtClean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sp>
        <p:nvSpPr>
          <p:cNvPr id="7" name="Flecha curvada hacia arriba 6"/>
          <p:cNvSpPr/>
          <p:nvPr/>
        </p:nvSpPr>
        <p:spPr>
          <a:xfrm>
            <a:off x="1340069" y="5644057"/>
            <a:ext cx="2270234" cy="945932"/>
          </a:xfrm>
          <a:prstGeom prst="curved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Flecha curvada hacia arriba 7"/>
          <p:cNvSpPr/>
          <p:nvPr/>
        </p:nvSpPr>
        <p:spPr>
          <a:xfrm rot="10800000">
            <a:off x="1240218" y="2154619"/>
            <a:ext cx="2270234" cy="945932"/>
          </a:xfrm>
          <a:prstGeom prst="curvedUpArrow">
            <a:avLst/>
          </a:prstGeom>
          <a:solidFill>
            <a:srgbClr val="FF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46" y="1405647"/>
            <a:ext cx="6413941" cy="1085303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Futura" panose="020B0806020204030204" pitchFamily="34" charset="0"/>
              </a:rPr>
              <a:t>TIMING SOSTENIBLE…</a:t>
            </a:r>
            <a:endParaRPr lang="es-ES" sz="3200" dirty="0">
              <a:latin typeface="Futura" panose="020B0806020204030204" pitchFamily="34" charset="0"/>
            </a:endParaRP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343807"/>
              </p:ext>
            </p:extLst>
          </p:nvPr>
        </p:nvGraphicFramePr>
        <p:xfrm>
          <a:off x="2916621" y="2238706"/>
          <a:ext cx="6968357" cy="3090037"/>
        </p:xfrm>
        <a:graphic>
          <a:graphicData uri="http://schemas.openxmlformats.org/drawingml/2006/table">
            <a:tbl>
              <a:tblPr/>
              <a:tblGrid>
                <a:gridCol w="1453521"/>
                <a:gridCol w="1282520"/>
                <a:gridCol w="705386"/>
                <a:gridCol w="705386"/>
                <a:gridCol w="705386"/>
                <a:gridCol w="705386"/>
                <a:gridCol w="705386"/>
                <a:gridCol w="705386"/>
              </a:tblGrid>
              <a:tr h="304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40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Bancolombia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Tv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40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40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Educación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Tv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56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Coca-Cola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6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Donaciones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" name="Conector 21"/>
          <p:cNvSpPr/>
          <p:nvPr/>
        </p:nvSpPr>
        <p:spPr>
          <a:xfrm>
            <a:off x="5864061" y="3211527"/>
            <a:ext cx="320630" cy="319252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23" name="Conector 22"/>
          <p:cNvSpPr/>
          <p:nvPr/>
        </p:nvSpPr>
        <p:spPr>
          <a:xfrm>
            <a:off x="8706450" y="3211527"/>
            <a:ext cx="320630" cy="319252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24" name="Conector 23"/>
          <p:cNvSpPr/>
          <p:nvPr/>
        </p:nvSpPr>
        <p:spPr>
          <a:xfrm>
            <a:off x="7285029" y="3211527"/>
            <a:ext cx="320630" cy="319252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25" name="Conector 24"/>
          <p:cNvSpPr/>
          <p:nvPr/>
        </p:nvSpPr>
        <p:spPr>
          <a:xfrm>
            <a:off x="6520343" y="3898691"/>
            <a:ext cx="320630" cy="319252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26" name="Conector 25"/>
          <p:cNvSpPr/>
          <p:nvPr/>
        </p:nvSpPr>
        <p:spPr>
          <a:xfrm>
            <a:off x="9398779" y="3893030"/>
            <a:ext cx="320630" cy="319252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27" name="Conector 26"/>
          <p:cNvSpPr/>
          <p:nvPr/>
        </p:nvSpPr>
        <p:spPr>
          <a:xfrm>
            <a:off x="7959561" y="3917982"/>
            <a:ext cx="320630" cy="319252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28" name="Conector 27"/>
          <p:cNvSpPr/>
          <p:nvPr/>
        </p:nvSpPr>
        <p:spPr>
          <a:xfrm>
            <a:off x="9397114" y="4938067"/>
            <a:ext cx="320630" cy="319252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29" name="Conector 28"/>
          <p:cNvSpPr/>
          <p:nvPr/>
        </p:nvSpPr>
        <p:spPr>
          <a:xfrm>
            <a:off x="7285029" y="4514849"/>
            <a:ext cx="320630" cy="319252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30" name="Conector 29"/>
          <p:cNvSpPr/>
          <p:nvPr/>
        </p:nvSpPr>
        <p:spPr>
          <a:xfrm>
            <a:off x="8706450" y="4949157"/>
            <a:ext cx="320630" cy="319252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31" name="Conector 30"/>
          <p:cNvSpPr/>
          <p:nvPr/>
        </p:nvSpPr>
        <p:spPr>
          <a:xfrm>
            <a:off x="7975693" y="4964922"/>
            <a:ext cx="320630" cy="319252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32" name="Conector 31"/>
          <p:cNvSpPr/>
          <p:nvPr/>
        </p:nvSpPr>
        <p:spPr>
          <a:xfrm>
            <a:off x="7285029" y="4964922"/>
            <a:ext cx="320630" cy="319252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33" name="Conector 32"/>
          <p:cNvSpPr/>
          <p:nvPr/>
        </p:nvSpPr>
        <p:spPr>
          <a:xfrm>
            <a:off x="6571833" y="4983103"/>
            <a:ext cx="320630" cy="319252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34" name="Conector 33"/>
          <p:cNvSpPr/>
          <p:nvPr/>
        </p:nvSpPr>
        <p:spPr>
          <a:xfrm>
            <a:off x="5864061" y="5003854"/>
            <a:ext cx="320630" cy="319252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</p:spTree>
    <p:extLst>
      <p:ext uri="{BB962C8B-B14F-4D97-AF65-F5344CB8AC3E}">
        <p14:creationId xmlns:p14="http://schemas.microsoft.com/office/powerpoint/2010/main" val="37691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66460" y="293873"/>
            <a:ext cx="6334496" cy="964911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Proyección de resultados…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87117" y="2958550"/>
            <a:ext cx="10795134" cy="1487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dirty="0" smtClean="0">
                <a:latin typeface="Futura" panose="020B0806020204030204" pitchFamily="34" charset="0"/>
              </a:rPr>
              <a:t>#RespirandoAyudas</a:t>
            </a:r>
            <a:endParaRPr lang="es-ES" sz="8800" dirty="0">
              <a:latin typeface="Futura" panose="020B0806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1" y="293873"/>
            <a:ext cx="2446373" cy="96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402</Words>
  <Application>Microsoft Office PowerPoint</Application>
  <PresentationFormat>Panorámica</PresentationFormat>
  <Paragraphs>96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Calisto MT</vt:lpstr>
      <vt:lpstr>Futura</vt:lpstr>
      <vt:lpstr>Futura-Condensed-Normal</vt:lpstr>
      <vt:lpstr>Tema de Office</vt:lpstr>
      <vt:lpstr>Presentación de PowerPoint</vt:lpstr>
      <vt:lpstr>¿CÓMO FUNCIONA?</vt:lpstr>
      <vt:lpstr>Presentación de PowerPoint</vt:lpstr>
      <vt:lpstr>ENTORNO…</vt:lpstr>
      <vt:lpstr>#RespirandoAyudas</vt:lpstr>
      <vt:lpstr>CONTACTAR INVERSIONISTAS PRIVADOS, EMPRESAS Y FUNDACIONES, ¿CÓMO LO VAMOS HACER? </vt:lpstr>
      <vt:lpstr>EVENTO AUSPICIADO… </vt:lpstr>
      <vt:lpstr>TIMING SOSTENIBLE…</vt:lpstr>
      <vt:lpstr>Proyección de resultados…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</dc:creator>
  <cp:lastModifiedBy>OLGA</cp:lastModifiedBy>
  <cp:revision>42</cp:revision>
  <dcterms:created xsi:type="dcterms:W3CDTF">2016-04-16T20:03:08Z</dcterms:created>
  <dcterms:modified xsi:type="dcterms:W3CDTF">2016-04-17T21:11:16Z</dcterms:modified>
</cp:coreProperties>
</file>