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7"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F1195"/>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2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74158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189039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236896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116145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86955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339124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260494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127819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230524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379774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F0DF2-A516-4986-9981-7B78229E5B4D}" type="datetimeFigureOut">
              <a:rPr lang="en-US" smtClean="0"/>
              <a:t>4/13/2014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A742642-5074-4422-9280-9A69DF0B3620}" type="slidenum">
              <a:rPr lang="en-US" smtClean="0"/>
              <a:t>‹Nº›</a:t>
            </a:fld>
            <a:endParaRPr lang="en-US"/>
          </a:p>
        </p:txBody>
      </p:sp>
    </p:spTree>
    <p:extLst>
      <p:ext uri="{BB962C8B-B14F-4D97-AF65-F5344CB8AC3E}">
        <p14:creationId xmlns:p14="http://schemas.microsoft.com/office/powerpoint/2010/main" val="311275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F0DF2-A516-4986-9981-7B78229E5B4D}" type="datetimeFigureOut">
              <a:rPr lang="en-US" smtClean="0"/>
              <a:t>4/13/2014</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42642-5074-4422-9280-9A69DF0B3620}" type="slidenum">
              <a:rPr lang="en-US" smtClean="0"/>
              <a:t>‹Nº›</a:t>
            </a:fld>
            <a:endParaRPr lang="en-US"/>
          </a:p>
        </p:txBody>
      </p:sp>
    </p:spTree>
    <p:extLst>
      <p:ext uri="{BB962C8B-B14F-4D97-AF65-F5344CB8AC3E}">
        <p14:creationId xmlns:p14="http://schemas.microsoft.com/office/powerpoint/2010/main" val="36435935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52320" y="0"/>
            <a:ext cx="1691680"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Subtítulo"/>
          <p:cNvSpPr>
            <a:spLocks noGrp="1"/>
          </p:cNvSpPr>
          <p:nvPr>
            <p:ph type="subTitle" idx="1"/>
          </p:nvPr>
        </p:nvSpPr>
        <p:spPr>
          <a:xfrm>
            <a:off x="283212" y="4437112"/>
            <a:ext cx="6400800" cy="1752600"/>
          </a:xfrm>
        </p:spPr>
        <p:txBody>
          <a:bodyPr>
            <a:normAutofit/>
          </a:bodyPr>
          <a:lstStyle/>
          <a:p>
            <a:pPr algn="l"/>
            <a:r>
              <a:rPr lang="es-CO" sz="2000" dirty="0" smtClean="0">
                <a:latin typeface="Arial" pitchFamily="34" charset="0"/>
                <a:cs typeface="Arial" pitchFamily="34" charset="0"/>
              </a:rPr>
              <a:t>Kelly Mejia y Daniela García.</a:t>
            </a:r>
          </a:p>
          <a:p>
            <a:pPr algn="l"/>
            <a:r>
              <a:rPr lang="es-CO" sz="2000" dirty="0" err="1" smtClean="0">
                <a:latin typeface="Arial" pitchFamily="34" charset="0"/>
                <a:cs typeface="Arial" pitchFamily="34" charset="0"/>
              </a:rPr>
              <a:t>Geometry</a:t>
            </a:r>
            <a:r>
              <a:rPr lang="es-CO" sz="2000" dirty="0" smtClean="0">
                <a:latin typeface="Arial" pitchFamily="34" charset="0"/>
                <a:cs typeface="Arial" pitchFamily="34" charset="0"/>
              </a:rPr>
              <a:t> Global</a:t>
            </a:r>
          </a:p>
          <a:p>
            <a:pPr algn="l"/>
            <a:r>
              <a:rPr lang="es-CO" sz="2000" dirty="0" smtClean="0">
                <a:latin typeface="Arial" pitchFamily="34" charset="0"/>
                <a:cs typeface="Arial" pitchFamily="34" charset="0"/>
              </a:rPr>
              <a:t>13 de abril de 2014</a:t>
            </a:r>
            <a:endParaRPr lang="en-US" sz="2000" dirty="0">
              <a:latin typeface="Arial" pitchFamily="34" charset="0"/>
              <a:cs typeface="Arial" pitchFamily="34" charset="0"/>
            </a:endParaRPr>
          </a:p>
        </p:txBody>
      </p:sp>
      <p:sp>
        <p:nvSpPr>
          <p:cNvPr id="7" name="1 Título"/>
          <p:cNvSpPr txBox="1">
            <a:spLocks/>
          </p:cNvSpPr>
          <p:nvPr/>
        </p:nvSpPr>
        <p:spPr>
          <a:xfrm>
            <a:off x="323528" y="126876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5000" dirty="0" smtClean="0">
                <a:latin typeface="Arial" pitchFamily="34" charset="0"/>
                <a:cs typeface="Arial" pitchFamily="34" charset="0"/>
              </a:rPr>
              <a:t>Comparte y alcanza </a:t>
            </a:r>
          </a:p>
          <a:p>
            <a:pPr algn="l"/>
            <a:r>
              <a:rPr lang="es-CO" sz="5000" dirty="0" smtClean="0">
                <a:latin typeface="Arial" pitchFamily="34" charset="0"/>
                <a:cs typeface="Arial" pitchFamily="34" charset="0"/>
              </a:rPr>
              <a:t>con un </a:t>
            </a:r>
            <a:r>
              <a:rPr lang="es-CO" sz="5000" dirty="0" err="1" smtClean="0">
                <a:latin typeface="Arial" pitchFamily="34" charset="0"/>
                <a:cs typeface="Arial" pitchFamily="34" charset="0"/>
              </a:rPr>
              <a:t>click</a:t>
            </a:r>
            <a:r>
              <a:rPr lang="es-CO" sz="5000" dirty="0" smtClean="0">
                <a:latin typeface="Arial" pitchFamily="34" charset="0"/>
                <a:cs typeface="Arial" pitchFamily="34" charset="0"/>
              </a:rPr>
              <a:t>.</a:t>
            </a:r>
            <a:endParaRPr lang="en-US" sz="5000" dirty="0">
              <a:latin typeface="Arial" pitchFamily="34" charset="0"/>
              <a:cs typeface="Arial"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355930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4664"/>
            <a:ext cx="9144000" cy="6059897"/>
          </a:xfr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217836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Rectángulo"/>
          <p:cNvSpPr/>
          <p:nvPr/>
        </p:nvSpPr>
        <p:spPr>
          <a:xfrm>
            <a:off x="623549" y="6320016"/>
            <a:ext cx="2304256" cy="39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29 Rectángulo"/>
          <p:cNvSpPr/>
          <p:nvPr/>
        </p:nvSpPr>
        <p:spPr>
          <a:xfrm>
            <a:off x="7452320" y="0"/>
            <a:ext cx="1691680"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p:cNvSpPr/>
          <p:nvPr/>
        </p:nvSpPr>
        <p:spPr>
          <a:xfrm>
            <a:off x="2339752" y="3284984"/>
            <a:ext cx="30243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36512" y="-27384"/>
            <a:ext cx="5328592" cy="648072"/>
          </a:xfrm>
        </p:spPr>
        <p:txBody>
          <a:bodyPr>
            <a:normAutofit/>
          </a:bodyPr>
          <a:lstStyle/>
          <a:p>
            <a:pPr algn="l"/>
            <a:r>
              <a:rPr lang="es-CO" sz="3200" dirty="0" smtClean="0"/>
              <a:t>Resumen del Proyecto</a:t>
            </a:r>
            <a:endParaRPr lang="en-US" sz="3200" dirty="0"/>
          </a:p>
        </p:txBody>
      </p:sp>
      <p:sp>
        <p:nvSpPr>
          <p:cNvPr id="5" name="4 Rectángulo"/>
          <p:cNvSpPr/>
          <p:nvPr/>
        </p:nvSpPr>
        <p:spPr>
          <a:xfrm>
            <a:off x="2051720" y="684091"/>
            <a:ext cx="367318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2051720" y="1432087"/>
            <a:ext cx="36731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775703" y="2313681"/>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4860032" y="2348880"/>
            <a:ext cx="2304256" cy="39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CuadroTexto"/>
          <p:cNvSpPr txBox="1"/>
          <p:nvPr/>
        </p:nvSpPr>
        <p:spPr>
          <a:xfrm>
            <a:off x="2051720" y="620688"/>
            <a:ext cx="3673188" cy="523220"/>
          </a:xfrm>
          <a:prstGeom prst="rect">
            <a:avLst/>
          </a:prstGeom>
          <a:noFill/>
        </p:spPr>
        <p:txBody>
          <a:bodyPr wrap="square" rtlCol="0">
            <a:spAutoFit/>
          </a:bodyPr>
          <a:lstStyle/>
          <a:p>
            <a:pPr algn="ctr"/>
            <a:r>
              <a:rPr lang="es-CO" sz="1400" dirty="0" smtClean="0">
                <a:solidFill>
                  <a:schemeClr val="bg1"/>
                </a:solidFill>
              </a:rPr>
              <a:t>Convertir a los colombianos en personas mas tolerantes.</a:t>
            </a:r>
            <a:endParaRPr lang="en-US" sz="1400" dirty="0">
              <a:solidFill>
                <a:schemeClr val="bg1"/>
              </a:solidFill>
            </a:endParaRPr>
          </a:p>
        </p:txBody>
      </p:sp>
      <p:sp>
        <p:nvSpPr>
          <p:cNvPr id="10" name="9 CuadroTexto"/>
          <p:cNvSpPr txBox="1"/>
          <p:nvPr/>
        </p:nvSpPr>
        <p:spPr>
          <a:xfrm>
            <a:off x="775703" y="2276872"/>
            <a:ext cx="2088231" cy="523220"/>
          </a:xfrm>
          <a:prstGeom prst="rect">
            <a:avLst/>
          </a:prstGeom>
          <a:noFill/>
        </p:spPr>
        <p:txBody>
          <a:bodyPr wrap="square" rtlCol="0">
            <a:spAutoFit/>
          </a:bodyPr>
          <a:lstStyle/>
          <a:p>
            <a:pPr algn="ctr"/>
            <a:r>
              <a:rPr lang="es-CO" sz="1400" dirty="0" smtClean="0">
                <a:solidFill>
                  <a:schemeClr val="bg1"/>
                </a:solidFill>
              </a:rPr>
              <a:t>Falta de respeto por los demás</a:t>
            </a:r>
            <a:endParaRPr lang="en-US" sz="1400" dirty="0">
              <a:solidFill>
                <a:schemeClr val="bg1"/>
              </a:solidFill>
            </a:endParaRPr>
          </a:p>
        </p:txBody>
      </p:sp>
      <p:sp>
        <p:nvSpPr>
          <p:cNvPr id="11" name="10 CuadroTexto"/>
          <p:cNvSpPr txBox="1"/>
          <p:nvPr/>
        </p:nvSpPr>
        <p:spPr>
          <a:xfrm>
            <a:off x="2051720" y="1393612"/>
            <a:ext cx="3673189" cy="523220"/>
          </a:xfrm>
          <a:prstGeom prst="rect">
            <a:avLst/>
          </a:prstGeom>
          <a:noFill/>
        </p:spPr>
        <p:txBody>
          <a:bodyPr wrap="square" rtlCol="0">
            <a:spAutoFit/>
          </a:bodyPr>
          <a:lstStyle/>
          <a:p>
            <a:pPr algn="ctr"/>
            <a:r>
              <a:rPr lang="es-CO" sz="1400" dirty="0" smtClean="0">
                <a:solidFill>
                  <a:schemeClr val="bg1"/>
                </a:solidFill>
              </a:rPr>
              <a:t>Personas agresivas e intolerantes con problemas personales.</a:t>
            </a:r>
            <a:endParaRPr lang="en-US" sz="1400" dirty="0">
              <a:solidFill>
                <a:schemeClr val="bg1"/>
              </a:solidFill>
            </a:endParaRPr>
          </a:p>
        </p:txBody>
      </p:sp>
      <p:sp>
        <p:nvSpPr>
          <p:cNvPr id="12" name="11 CuadroTexto"/>
          <p:cNvSpPr txBox="1"/>
          <p:nvPr/>
        </p:nvSpPr>
        <p:spPr>
          <a:xfrm>
            <a:off x="2339752" y="3265820"/>
            <a:ext cx="3168352" cy="523220"/>
          </a:xfrm>
          <a:prstGeom prst="rect">
            <a:avLst/>
          </a:prstGeom>
          <a:noFill/>
        </p:spPr>
        <p:txBody>
          <a:bodyPr wrap="square" rtlCol="0">
            <a:spAutoFit/>
          </a:bodyPr>
          <a:lstStyle/>
          <a:p>
            <a:pPr algn="ctr"/>
            <a:r>
              <a:rPr lang="es-CO" sz="1400" dirty="0" smtClean="0">
                <a:solidFill>
                  <a:schemeClr val="bg1"/>
                </a:solidFill>
              </a:rPr>
              <a:t>Trabajando en equipo logramos un mismo objetivo.</a:t>
            </a:r>
            <a:endParaRPr lang="en-US" sz="1400" dirty="0">
              <a:solidFill>
                <a:schemeClr val="bg1"/>
              </a:solidFill>
            </a:endParaRPr>
          </a:p>
        </p:txBody>
      </p:sp>
      <p:sp>
        <p:nvSpPr>
          <p:cNvPr id="14" name="13 Rectángulo"/>
          <p:cNvSpPr/>
          <p:nvPr/>
        </p:nvSpPr>
        <p:spPr>
          <a:xfrm>
            <a:off x="1187624" y="4005064"/>
            <a:ext cx="5472608" cy="530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Rectángulo"/>
          <p:cNvSpPr/>
          <p:nvPr/>
        </p:nvSpPr>
        <p:spPr>
          <a:xfrm>
            <a:off x="1187624" y="4869160"/>
            <a:ext cx="54726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Rectángulo"/>
          <p:cNvSpPr/>
          <p:nvPr/>
        </p:nvSpPr>
        <p:spPr>
          <a:xfrm>
            <a:off x="2339752" y="5661248"/>
            <a:ext cx="30243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CuadroTexto"/>
          <p:cNvSpPr txBox="1"/>
          <p:nvPr/>
        </p:nvSpPr>
        <p:spPr>
          <a:xfrm>
            <a:off x="4784932" y="2276872"/>
            <a:ext cx="2379356" cy="523220"/>
          </a:xfrm>
          <a:prstGeom prst="rect">
            <a:avLst/>
          </a:prstGeom>
          <a:noFill/>
        </p:spPr>
        <p:txBody>
          <a:bodyPr wrap="square" rtlCol="0">
            <a:spAutoFit/>
          </a:bodyPr>
          <a:lstStyle/>
          <a:p>
            <a:pPr algn="ctr"/>
            <a:r>
              <a:rPr lang="es-CO" sz="1400" dirty="0" smtClean="0">
                <a:solidFill>
                  <a:schemeClr val="bg1"/>
                </a:solidFill>
              </a:rPr>
              <a:t>Colombianos trabajando en equipo</a:t>
            </a:r>
            <a:endParaRPr lang="en-US" sz="1400" dirty="0">
              <a:solidFill>
                <a:schemeClr val="bg1"/>
              </a:solidFill>
            </a:endParaRPr>
          </a:p>
        </p:txBody>
      </p:sp>
      <p:sp>
        <p:nvSpPr>
          <p:cNvPr id="18" name="17 CuadroTexto"/>
          <p:cNvSpPr txBox="1"/>
          <p:nvPr/>
        </p:nvSpPr>
        <p:spPr>
          <a:xfrm>
            <a:off x="1187624" y="4849996"/>
            <a:ext cx="5616624" cy="523220"/>
          </a:xfrm>
          <a:prstGeom prst="rect">
            <a:avLst/>
          </a:prstGeom>
          <a:noFill/>
        </p:spPr>
        <p:txBody>
          <a:bodyPr wrap="square" rtlCol="0">
            <a:spAutoFit/>
          </a:bodyPr>
          <a:lstStyle/>
          <a:p>
            <a:r>
              <a:rPr lang="es-CO" sz="1400" dirty="0" smtClean="0">
                <a:solidFill>
                  <a:schemeClr val="bg1"/>
                </a:solidFill>
              </a:rPr>
              <a:t>Basados en entender que siempre va a haber alguien para el otro, buscar un medio que nos permita llegar a todos dentro de ambientes comunes.</a:t>
            </a:r>
            <a:endParaRPr lang="en-US" sz="1400" dirty="0">
              <a:solidFill>
                <a:schemeClr val="bg1"/>
              </a:solidFill>
            </a:endParaRPr>
          </a:p>
        </p:txBody>
      </p:sp>
      <p:sp>
        <p:nvSpPr>
          <p:cNvPr id="19" name="18 CuadroTexto"/>
          <p:cNvSpPr txBox="1"/>
          <p:nvPr/>
        </p:nvSpPr>
        <p:spPr>
          <a:xfrm>
            <a:off x="1187624" y="3992115"/>
            <a:ext cx="5472608" cy="523220"/>
          </a:xfrm>
          <a:prstGeom prst="rect">
            <a:avLst/>
          </a:prstGeom>
          <a:noFill/>
        </p:spPr>
        <p:txBody>
          <a:bodyPr wrap="square" rtlCol="0">
            <a:spAutoFit/>
          </a:bodyPr>
          <a:lstStyle/>
          <a:p>
            <a:pPr algn="ctr"/>
            <a:r>
              <a:rPr lang="es-CO" sz="1400" dirty="0" smtClean="0">
                <a:solidFill>
                  <a:schemeClr val="bg1"/>
                </a:solidFill>
              </a:rPr>
              <a:t>Dejar de pensar en sacar ventaja de las situaciones y preocuparme más de tener una sociedad bien consolidada.</a:t>
            </a:r>
            <a:endParaRPr lang="en-US" sz="1400" dirty="0">
              <a:solidFill>
                <a:schemeClr val="bg1"/>
              </a:solidFill>
            </a:endParaRPr>
          </a:p>
        </p:txBody>
      </p:sp>
      <p:sp>
        <p:nvSpPr>
          <p:cNvPr id="20" name="19 CuadroTexto"/>
          <p:cNvSpPr txBox="1"/>
          <p:nvPr/>
        </p:nvSpPr>
        <p:spPr>
          <a:xfrm>
            <a:off x="2483768" y="5692606"/>
            <a:ext cx="3024335" cy="369332"/>
          </a:xfrm>
          <a:prstGeom prst="rect">
            <a:avLst/>
          </a:prstGeom>
          <a:noFill/>
        </p:spPr>
        <p:txBody>
          <a:bodyPr wrap="square" rtlCol="0">
            <a:spAutoFit/>
          </a:bodyPr>
          <a:lstStyle/>
          <a:p>
            <a:r>
              <a:rPr lang="es-CO" dirty="0" smtClean="0">
                <a:solidFill>
                  <a:schemeClr val="bg1"/>
                </a:solidFill>
              </a:rPr>
              <a:t>Idea: Comparte con un </a:t>
            </a:r>
            <a:r>
              <a:rPr lang="es-CO" dirty="0" err="1" smtClean="0">
                <a:solidFill>
                  <a:schemeClr val="bg1"/>
                </a:solidFill>
              </a:rPr>
              <a:t>click</a:t>
            </a:r>
            <a:endParaRPr lang="en-US" dirty="0">
              <a:solidFill>
                <a:schemeClr val="bg1"/>
              </a:solidFill>
            </a:endParaRPr>
          </a:p>
        </p:txBody>
      </p:sp>
      <p:cxnSp>
        <p:nvCxnSpPr>
          <p:cNvPr id="32" name="31 Conector recto de flecha"/>
          <p:cNvCxnSpPr/>
          <p:nvPr/>
        </p:nvCxnSpPr>
        <p:spPr>
          <a:xfrm>
            <a:off x="3923928" y="1143908"/>
            <a:ext cx="0" cy="2881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3899400" y="1960924"/>
            <a:ext cx="888624" cy="3159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2863935" y="1960924"/>
            <a:ext cx="987985" cy="3159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H="1">
            <a:off x="4078008" y="2800092"/>
            <a:ext cx="710016" cy="3887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a:off x="2863935" y="2800092"/>
            <a:ext cx="784225" cy="3887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3851920" y="3717032"/>
            <a:ext cx="0" cy="2881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3851920" y="4580981"/>
            <a:ext cx="0" cy="2881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a:off x="3835687" y="5373216"/>
            <a:ext cx="0" cy="2881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flipH="1">
            <a:off x="2915816" y="6165304"/>
            <a:ext cx="971754" cy="1440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3887570" y="6165304"/>
            <a:ext cx="900454" cy="1440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2" name="61 CuadroTexto"/>
          <p:cNvSpPr txBox="1"/>
          <p:nvPr/>
        </p:nvSpPr>
        <p:spPr>
          <a:xfrm>
            <a:off x="703695" y="6280385"/>
            <a:ext cx="2088231" cy="523220"/>
          </a:xfrm>
          <a:prstGeom prst="rect">
            <a:avLst/>
          </a:prstGeom>
          <a:noFill/>
        </p:spPr>
        <p:txBody>
          <a:bodyPr wrap="square" rtlCol="0">
            <a:spAutoFit/>
          </a:bodyPr>
          <a:lstStyle/>
          <a:p>
            <a:pPr algn="ctr"/>
            <a:r>
              <a:rPr lang="es-CO" sz="1400" dirty="0" smtClean="0">
                <a:solidFill>
                  <a:schemeClr val="bg1"/>
                </a:solidFill>
              </a:rPr>
              <a:t>Comparte tu pasión: Estadios.</a:t>
            </a:r>
            <a:endParaRPr lang="en-US" sz="1400" dirty="0">
              <a:solidFill>
                <a:schemeClr val="bg1"/>
              </a:solidFill>
            </a:endParaRPr>
          </a:p>
        </p:txBody>
      </p:sp>
      <p:sp>
        <p:nvSpPr>
          <p:cNvPr id="64" name="63 Rectángulo"/>
          <p:cNvSpPr/>
          <p:nvPr/>
        </p:nvSpPr>
        <p:spPr>
          <a:xfrm>
            <a:off x="4784932" y="6344519"/>
            <a:ext cx="2304256" cy="39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2 CuadroTexto"/>
          <p:cNvSpPr txBox="1"/>
          <p:nvPr/>
        </p:nvSpPr>
        <p:spPr>
          <a:xfrm>
            <a:off x="4716016" y="6280385"/>
            <a:ext cx="2376264" cy="523220"/>
          </a:xfrm>
          <a:prstGeom prst="rect">
            <a:avLst/>
          </a:prstGeom>
          <a:noFill/>
        </p:spPr>
        <p:txBody>
          <a:bodyPr wrap="square" rtlCol="0">
            <a:spAutoFit/>
          </a:bodyPr>
          <a:lstStyle/>
          <a:p>
            <a:pPr algn="ctr"/>
            <a:r>
              <a:rPr lang="es-CO" sz="1400" dirty="0" smtClean="0">
                <a:solidFill>
                  <a:schemeClr val="bg1"/>
                </a:solidFill>
              </a:rPr>
              <a:t>Cruza la calle: Cruces peatonales.</a:t>
            </a:r>
            <a:endParaRPr lang="en-US" sz="1400" dirty="0">
              <a:solidFill>
                <a:schemeClr val="bg1"/>
              </a:solidFill>
            </a:endParaRPr>
          </a:p>
        </p:txBody>
      </p:sp>
      <p:pic>
        <p:nvPicPr>
          <p:cNvPr id="66" name="6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15940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4000663"/>
            <a:ext cx="9144001" cy="28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7452320" y="0"/>
            <a:ext cx="1691680"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82415" y="764704"/>
            <a:ext cx="8229600" cy="1143000"/>
          </a:xfrm>
        </p:spPr>
        <p:txBody>
          <a:bodyPr/>
          <a:lstStyle/>
          <a:p>
            <a:r>
              <a:rPr lang="es-CO" dirty="0" smtClean="0">
                <a:latin typeface="Comic Sans MS" pitchFamily="66" charset="0"/>
              </a:rPr>
              <a:t>Brief Line.</a:t>
            </a:r>
            <a:endParaRPr lang="en-US" dirty="0">
              <a:latin typeface="Comic Sans MS" pitchFamily="66" charset="0"/>
            </a:endParaRPr>
          </a:p>
        </p:txBody>
      </p:sp>
      <p:sp>
        <p:nvSpPr>
          <p:cNvPr id="3" name="2 Marcador de contenido"/>
          <p:cNvSpPr>
            <a:spLocks noGrp="1"/>
          </p:cNvSpPr>
          <p:nvPr>
            <p:ph idx="1"/>
          </p:nvPr>
        </p:nvSpPr>
        <p:spPr>
          <a:xfrm>
            <a:off x="467544" y="2060848"/>
            <a:ext cx="5328592" cy="2736304"/>
          </a:xfrm>
        </p:spPr>
        <p:txBody>
          <a:bodyPr>
            <a:normAutofit/>
          </a:bodyPr>
          <a:lstStyle/>
          <a:p>
            <a:pPr marL="0" indent="0">
              <a:buNone/>
            </a:pPr>
            <a:r>
              <a:rPr lang="es-CO" sz="2400" dirty="0" smtClean="0">
                <a:latin typeface="Comic Sans MS" pitchFamily="66" charset="0"/>
              </a:rPr>
              <a:t>Concientizar a los colombianos para que sean más tolerantes y no dejen que las diferencias de pensamientos nublen sus acciones frente a los demás.</a:t>
            </a:r>
            <a:endParaRPr lang="en-US" sz="2400" dirty="0">
              <a:latin typeface="Comic Sans MS" pitchFamily="66"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106183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6446"/>
            <a:ext cx="9144000" cy="685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7452320" y="0"/>
            <a:ext cx="1691680"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57200" y="188640"/>
            <a:ext cx="8229600" cy="1143000"/>
          </a:xfrm>
        </p:spPr>
        <p:txBody>
          <a:bodyPr/>
          <a:lstStyle/>
          <a:p>
            <a:pPr algn="l"/>
            <a:r>
              <a:rPr lang="es-CO" dirty="0" smtClean="0">
                <a:latin typeface="Comic Sans MS" pitchFamily="66" charset="0"/>
              </a:rPr>
              <a:t>Público Objetivo</a:t>
            </a:r>
            <a:endParaRPr lang="en-US" dirty="0">
              <a:latin typeface="Comic Sans MS" pitchFamily="66" charset="0"/>
            </a:endParaRPr>
          </a:p>
        </p:txBody>
      </p:sp>
      <p:sp>
        <p:nvSpPr>
          <p:cNvPr id="3" name="2 Marcador de contenido"/>
          <p:cNvSpPr>
            <a:spLocks noGrp="1"/>
          </p:cNvSpPr>
          <p:nvPr>
            <p:ph idx="1"/>
          </p:nvPr>
        </p:nvSpPr>
        <p:spPr>
          <a:xfrm>
            <a:off x="251520" y="2132856"/>
            <a:ext cx="2592288" cy="2260847"/>
          </a:xfrm>
        </p:spPr>
        <p:txBody>
          <a:bodyPr>
            <a:noAutofit/>
          </a:bodyPr>
          <a:lstStyle/>
          <a:p>
            <a:pPr marL="0" indent="0">
              <a:buNone/>
            </a:pPr>
            <a:r>
              <a:rPr lang="es-CO" sz="1400" dirty="0" smtClean="0">
                <a:latin typeface="Comic Sans MS" pitchFamily="66" charset="0"/>
              </a:rPr>
              <a:t>Son personas territoriales, que buscan demostrar que el más fuerte gana, que sus puntos de vista son los correctos y los demás están equivocados. Se desquitan de sus problemas personales con los mas débiles. A estas personas no les importa el bien común.</a:t>
            </a:r>
          </a:p>
          <a:p>
            <a:pPr marL="0" indent="0">
              <a:buNone/>
            </a:pPr>
            <a:endParaRPr lang="en-US" sz="1400" dirty="0">
              <a:latin typeface="Comic Sans MS" pitchFamily="66"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154662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860032" y="0"/>
            <a:ext cx="4283968"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251520" y="332656"/>
            <a:ext cx="3456384" cy="792088"/>
          </a:xfrm>
        </p:spPr>
        <p:txBody>
          <a:bodyPr/>
          <a:lstStyle/>
          <a:p>
            <a:r>
              <a:rPr lang="es-CO" dirty="0" smtClean="0">
                <a:latin typeface="Comic Sans MS" pitchFamily="66" charset="0"/>
              </a:rPr>
              <a:t>Problema</a:t>
            </a:r>
            <a:endParaRPr lang="en-US" dirty="0">
              <a:latin typeface="Comic Sans MS" pitchFamily="66" charset="0"/>
            </a:endParaRPr>
          </a:p>
        </p:txBody>
      </p:sp>
      <p:sp>
        <p:nvSpPr>
          <p:cNvPr id="3" name="2 Marcador de contenido"/>
          <p:cNvSpPr>
            <a:spLocks noGrp="1"/>
          </p:cNvSpPr>
          <p:nvPr>
            <p:ph idx="1"/>
          </p:nvPr>
        </p:nvSpPr>
        <p:spPr>
          <a:xfrm>
            <a:off x="323528" y="1451917"/>
            <a:ext cx="3384376" cy="3273227"/>
          </a:xfrm>
        </p:spPr>
        <p:txBody>
          <a:bodyPr>
            <a:normAutofit lnSpcReduction="10000"/>
          </a:bodyPr>
          <a:lstStyle/>
          <a:p>
            <a:pPr marL="0" indent="0" algn="ctr">
              <a:buNone/>
            </a:pPr>
            <a:r>
              <a:rPr lang="es-CO" sz="2400" dirty="0" smtClean="0">
                <a:latin typeface="Comic Sans MS" pitchFamily="66" charset="0"/>
              </a:rPr>
              <a:t>En Colombia las personas no respetan el espacio ni el pensamiento de los demás y actúan de manera agresiva e intolerante para lograr su propio beneficio. </a:t>
            </a:r>
            <a:endParaRPr lang="en-US" sz="2400" dirty="0">
              <a:latin typeface="Comic Sans MS" pitchFamily="66" charset="0"/>
            </a:endParaRPr>
          </a:p>
        </p:txBody>
      </p:sp>
      <p:sp>
        <p:nvSpPr>
          <p:cNvPr id="7" name="1 Título"/>
          <p:cNvSpPr txBox="1">
            <a:spLocks/>
          </p:cNvSpPr>
          <p:nvPr/>
        </p:nvSpPr>
        <p:spPr>
          <a:xfrm>
            <a:off x="5004048" y="2924944"/>
            <a:ext cx="381642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dirty="0" smtClean="0">
                <a:latin typeface="Comic Sans MS" pitchFamily="66" charset="0"/>
              </a:rPr>
              <a:t>¿Dónde queremos estar?</a:t>
            </a:r>
            <a:endParaRPr lang="en-US" sz="3600" dirty="0">
              <a:latin typeface="Comic Sans MS" pitchFamily="66" charset="0"/>
            </a:endParaRPr>
          </a:p>
        </p:txBody>
      </p:sp>
      <p:sp>
        <p:nvSpPr>
          <p:cNvPr id="8" name="2 Marcador de contenido"/>
          <p:cNvSpPr txBox="1">
            <a:spLocks/>
          </p:cNvSpPr>
          <p:nvPr/>
        </p:nvSpPr>
        <p:spPr>
          <a:xfrm>
            <a:off x="4644008" y="4365104"/>
            <a:ext cx="4536504"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sz="2400" dirty="0" smtClean="0">
                <a:latin typeface="Comic Sans MS" pitchFamily="66" charset="0"/>
              </a:rPr>
              <a:t>Colombianos trabajando en equipo para lograr construir un mejor país.</a:t>
            </a:r>
            <a:endParaRPr lang="en-US" sz="2400" dirty="0">
              <a:latin typeface="Comic Sans MS" pitchFamily="66" charset="0"/>
            </a:endParaRPr>
          </a:p>
        </p:txBody>
      </p:sp>
      <p:sp>
        <p:nvSpPr>
          <p:cNvPr id="10" name="9 Flecha izquierda y arriba"/>
          <p:cNvSpPr/>
          <p:nvPr/>
        </p:nvSpPr>
        <p:spPr>
          <a:xfrm rot="14579944">
            <a:off x="3411748" y="1623130"/>
            <a:ext cx="2437324" cy="990427"/>
          </a:xfrm>
          <a:prstGeom prst="leftUpArrow">
            <a:avLst>
              <a:gd name="adj1" fmla="val 25000"/>
              <a:gd name="adj2" fmla="val 25000"/>
              <a:gd name="adj3" fmla="val 31049"/>
            </a:avLst>
          </a:prstGeom>
          <a:solidFill>
            <a:srgbClr val="FF66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1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226147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8000"/>
                    </a14:imgEffect>
                    <a14:imgEffect>
                      <a14:colorTemperature colorTemp="5050"/>
                    </a14:imgEffect>
                    <a14:imgEffect>
                      <a14:brightnessContrast bright="-31000" contrast="32000"/>
                    </a14:imgEffect>
                  </a14:imgLayer>
                </a14:imgProps>
              </a:ext>
              <a:ext uri="{28A0092B-C50C-407E-A947-70E740481C1C}">
                <a14:useLocalDpi xmlns:a14="http://schemas.microsoft.com/office/drawing/2010/main" val="0"/>
              </a:ext>
            </a:extLst>
          </a:blip>
          <a:srcRect/>
          <a:stretch/>
        </p:blipFill>
        <p:spPr bwMode="auto">
          <a:xfrm>
            <a:off x="9453" y="-9330"/>
            <a:ext cx="6692079" cy="684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292080" y="0"/>
            <a:ext cx="3851920"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79512" y="548680"/>
            <a:ext cx="3973697" cy="1143000"/>
          </a:xfrm>
        </p:spPr>
        <p:txBody>
          <a:bodyPr>
            <a:normAutofit fontScale="90000"/>
          </a:bodyPr>
          <a:lstStyle/>
          <a:p>
            <a:pPr algn="l"/>
            <a:r>
              <a:rPr lang="es-CO" dirty="0" err="1" smtClean="0"/>
              <a:t>Insight</a:t>
            </a:r>
            <a:r>
              <a:rPr lang="es-CO" dirty="0" smtClean="0"/>
              <a:t>: </a:t>
            </a:r>
            <a:r>
              <a:rPr lang="es-CO" sz="2200" dirty="0" smtClean="0"/>
              <a:t>Los colombianos somos indiferentes a los problemas de los demás.</a:t>
            </a:r>
            <a:r>
              <a:rPr lang="en-US" dirty="0" smtClean="0"/>
              <a:t/>
            </a:r>
            <a:br>
              <a:rPr lang="en-US" dirty="0" smtClean="0"/>
            </a:br>
            <a:endParaRPr lang="en-US" dirty="0"/>
          </a:p>
        </p:txBody>
      </p:sp>
      <p:cxnSp>
        <p:nvCxnSpPr>
          <p:cNvPr id="7" name="6 Conector recto de flecha"/>
          <p:cNvCxnSpPr/>
          <p:nvPr/>
        </p:nvCxnSpPr>
        <p:spPr>
          <a:xfrm>
            <a:off x="2699792" y="1700808"/>
            <a:ext cx="3456384" cy="1944216"/>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9" name="1 Título"/>
          <p:cNvSpPr txBox="1">
            <a:spLocks/>
          </p:cNvSpPr>
          <p:nvPr/>
        </p:nvSpPr>
        <p:spPr>
          <a:xfrm>
            <a:off x="5292080" y="3435927"/>
            <a:ext cx="3690156" cy="114300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0000" dirty="0" smtClean="0"/>
              <a:t>Que</a:t>
            </a:r>
          </a:p>
          <a:p>
            <a:endParaRPr lang="es-CO" dirty="0"/>
          </a:p>
          <a:p>
            <a:r>
              <a:rPr lang="es-CO" dirty="0" smtClean="0"/>
              <a:t>Trabajando en equipo =  Bienestar común </a:t>
            </a:r>
            <a:endParaRPr lang="en-US" dirty="0"/>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125609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0" y="19832"/>
            <a:ext cx="5148064" cy="683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148064" y="0"/>
            <a:ext cx="3995936"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323528" y="260648"/>
            <a:ext cx="7005464" cy="1143000"/>
          </a:xfrm>
        </p:spPr>
        <p:txBody>
          <a:bodyPr/>
          <a:lstStyle/>
          <a:p>
            <a:pPr algn="l"/>
            <a:r>
              <a:rPr lang="es-CO" dirty="0" smtClean="0"/>
              <a:t>Racional</a:t>
            </a:r>
            <a:endParaRPr lang="en-US" dirty="0"/>
          </a:p>
        </p:txBody>
      </p:sp>
      <p:sp>
        <p:nvSpPr>
          <p:cNvPr id="3" name="2 Marcador de contenido"/>
          <p:cNvSpPr>
            <a:spLocks noGrp="1"/>
          </p:cNvSpPr>
          <p:nvPr>
            <p:ph idx="1"/>
          </p:nvPr>
        </p:nvSpPr>
        <p:spPr>
          <a:xfrm>
            <a:off x="5220072" y="836712"/>
            <a:ext cx="3816424" cy="4525963"/>
          </a:xfrm>
        </p:spPr>
        <p:txBody>
          <a:bodyPr>
            <a:normAutofit/>
          </a:bodyPr>
          <a:lstStyle/>
          <a:p>
            <a:pPr marL="0" indent="0">
              <a:buNone/>
            </a:pPr>
            <a:r>
              <a:rPr lang="es-CO" sz="1500" dirty="0" smtClean="0">
                <a:latin typeface="+mj-lt"/>
                <a:cs typeface="Arial" pitchFamily="34" charset="0"/>
              </a:rPr>
              <a:t>En los momentos de falta de tolerancia y violencia a la que estamos expuestos en la sociedad, actuamos pensando en nuestro bien propio sin importar de que manera afectamos la vida de los demás. Siempre estamos buscando tener ventaja en diferentes situaciones y que nos vean como los más fuertes, lo que nos da una sensación de poder que nos lleva a pasar por encima de los que nos rodean.  El pensamiento de «primero yo, segundo yo y tercero yo» muchas veces no nos permite pensar y racionar frente a situaciones de inconformidad y no nos damos cuenta que si actuamos juntos por un bien común todos saldremos beneficiados.</a:t>
            </a:r>
            <a:endParaRPr lang="en-US" sz="1500" dirty="0">
              <a:latin typeface="+mj-lt"/>
              <a:cs typeface="Arial" pitchFamily="34" charset="0"/>
            </a:endParaRP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67661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3000" contrast="19000"/>
                    </a14:imgEffect>
                  </a14:imgLayer>
                </a14:imgProps>
              </a:ext>
              <a:ext uri="{28A0092B-C50C-407E-A947-70E740481C1C}">
                <a14:useLocalDpi xmlns:a14="http://schemas.microsoft.com/office/drawing/2010/main" val="0"/>
              </a:ext>
            </a:extLst>
          </a:blip>
          <a:srcRect/>
          <a:stretch/>
        </p:blipFill>
        <p:spPr bwMode="auto">
          <a:xfrm>
            <a:off x="0" y="1"/>
            <a:ext cx="7452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7452320" y="27384"/>
            <a:ext cx="1691680" cy="6858000"/>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07504" y="274638"/>
            <a:ext cx="8229600" cy="1143000"/>
          </a:xfrm>
        </p:spPr>
        <p:txBody>
          <a:bodyPr/>
          <a:lstStyle/>
          <a:p>
            <a:r>
              <a:rPr lang="es-CO" dirty="0" smtClean="0"/>
              <a:t>¿Cómo solucionarlo?</a:t>
            </a:r>
            <a:endParaRPr lang="en-US" dirty="0"/>
          </a:p>
        </p:txBody>
      </p:sp>
      <p:sp>
        <p:nvSpPr>
          <p:cNvPr id="3" name="2 Marcador de contenido"/>
          <p:cNvSpPr>
            <a:spLocks noGrp="1"/>
          </p:cNvSpPr>
          <p:nvPr>
            <p:ph idx="1"/>
          </p:nvPr>
        </p:nvSpPr>
        <p:spPr>
          <a:xfrm>
            <a:off x="457200" y="1600200"/>
            <a:ext cx="6995120" cy="4525963"/>
          </a:xfrm>
        </p:spPr>
        <p:txBody>
          <a:bodyPr>
            <a:noAutofit/>
          </a:bodyPr>
          <a:lstStyle/>
          <a:p>
            <a:pPr marL="0" indent="0" algn="ctr">
              <a:buNone/>
            </a:pPr>
            <a:r>
              <a:rPr lang="es-CO" sz="2400" dirty="0" smtClean="0"/>
              <a:t>Basados en los cuatro mantras de </a:t>
            </a:r>
            <a:r>
              <a:rPr lang="en-US" sz="2400" dirty="0" err="1"/>
              <a:t>Thich</a:t>
            </a:r>
            <a:r>
              <a:rPr lang="en-US" sz="2400" dirty="0"/>
              <a:t> </a:t>
            </a:r>
            <a:r>
              <a:rPr lang="en-US" sz="2400" dirty="0" err="1"/>
              <a:t>Nhat</a:t>
            </a:r>
            <a:r>
              <a:rPr lang="en-US" sz="2400" dirty="0"/>
              <a:t> </a:t>
            </a:r>
            <a:r>
              <a:rPr lang="en-US" sz="2400" dirty="0" smtClean="0"/>
              <a:t>Han:</a:t>
            </a:r>
          </a:p>
          <a:p>
            <a:pPr marL="0" indent="0" algn="ctr">
              <a:buNone/>
            </a:pPr>
            <a:endParaRPr lang="es-CO" sz="2400" dirty="0" smtClean="0"/>
          </a:p>
          <a:p>
            <a:pPr marL="0" indent="0" algn="ctr">
              <a:buNone/>
            </a:pPr>
            <a:r>
              <a:rPr lang="es-CO" sz="2000" dirty="0" smtClean="0"/>
              <a:t>- Darling </a:t>
            </a:r>
            <a:r>
              <a:rPr lang="es-CO" sz="2000" dirty="0" err="1" smtClean="0"/>
              <a:t>I´m</a:t>
            </a:r>
            <a:r>
              <a:rPr lang="es-CO" sz="2000" dirty="0" smtClean="0"/>
              <a:t> </a:t>
            </a:r>
            <a:r>
              <a:rPr lang="es-CO" sz="2000" dirty="0" err="1" smtClean="0"/>
              <a:t>here</a:t>
            </a:r>
            <a:r>
              <a:rPr lang="es-CO" sz="2000" dirty="0" smtClean="0"/>
              <a:t> </a:t>
            </a:r>
            <a:r>
              <a:rPr lang="es-CO" sz="2000" dirty="0" err="1" smtClean="0"/>
              <a:t>for</a:t>
            </a:r>
            <a:r>
              <a:rPr lang="es-CO" sz="2000" dirty="0" smtClean="0"/>
              <a:t> </a:t>
            </a:r>
            <a:r>
              <a:rPr lang="es-CO" sz="2000" dirty="0" err="1" smtClean="0"/>
              <a:t>you</a:t>
            </a:r>
            <a:r>
              <a:rPr lang="es-CO" sz="2000" dirty="0" smtClean="0"/>
              <a:t>.</a:t>
            </a:r>
          </a:p>
          <a:p>
            <a:pPr marL="0" indent="0" algn="ctr">
              <a:buNone/>
            </a:pPr>
            <a:r>
              <a:rPr lang="es-CO" sz="2000" dirty="0" smtClean="0"/>
              <a:t>- Darling I </a:t>
            </a:r>
            <a:r>
              <a:rPr lang="es-CO" sz="2000" dirty="0" err="1" smtClean="0"/>
              <a:t>know</a:t>
            </a:r>
            <a:r>
              <a:rPr lang="es-CO" sz="2000" dirty="0" smtClean="0"/>
              <a:t> </a:t>
            </a:r>
            <a:r>
              <a:rPr lang="es-CO" sz="2000" dirty="0" err="1" smtClean="0"/>
              <a:t>you</a:t>
            </a:r>
            <a:r>
              <a:rPr lang="es-CO" sz="2000" dirty="0" smtClean="0"/>
              <a:t> are </a:t>
            </a:r>
            <a:r>
              <a:rPr lang="es-CO" sz="2000" dirty="0" err="1" smtClean="0"/>
              <a:t>there</a:t>
            </a:r>
            <a:r>
              <a:rPr lang="es-CO" sz="2000" dirty="0" smtClean="0"/>
              <a:t>.</a:t>
            </a:r>
          </a:p>
          <a:p>
            <a:pPr marL="0" indent="0" algn="ctr">
              <a:buNone/>
            </a:pPr>
            <a:r>
              <a:rPr lang="es-CO" sz="2000" dirty="0" smtClean="0"/>
              <a:t>- Darling I </a:t>
            </a:r>
            <a:r>
              <a:rPr lang="es-CO" sz="2000" dirty="0" err="1" smtClean="0"/>
              <a:t>know</a:t>
            </a:r>
            <a:r>
              <a:rPr lang="es-CO" sz="2000" dirty="0" smtClean="0"/>
              <a:t> </a:t>
            </a:r>
            <a:r>
              <a:rPr lang="es-CO" sz="2000" dirty="0" err="1" smtClean="0"/>
              <a:t>that</a:t>
            </a:r>
            <a:r>
              <a:rPr lang="es-CO" sz="2000" dirty="0" smtClean="0"/>
              <a:t> </a:t>
            </a:r>
            <a:r>
              <a:rPr lang="es-CO" sz="2000" dirty="0" err="1" smtClean="0"/>
              <a:t>you</a:t>
            </a:r>
            <a:r>
              <a:rPr lang="es-CO" sz="2000" dirty="0" smtClean="0"/>
              <a:t> are </a:t>
            </a:r>
            <a:r>
              <a:rPr lang="es-CO" sz="2000" dirty="0" err="1" smtClean="0"/>
              <a:t>suffering</a:t>
            </a:r>
            <a:r>
              <a:rPr lang="es-CO" sz="2000" dirty="0" smtClean="0"/>
              <a:t>, </a:t>
            </a:r>
            <a:r>
              <a:rPr lang="es-CO" sz="2000" dirty="0" err="1" smtClean="0"/>
              <a:t>that´s</a:t>
            </a:r>
            <a:r>
              <a:rPr lang="es-CO" sz="2000" dirty="0"/>
              <a:t> </a:t>
            </a:r>
            <a:r>
              <a:rPr lang="es-CO" sz="2000" dirty="0" err="1" smtClean="0"/>
              <a:t>why</a:t>
            </a:r>
            <a:r>
              <a:rPr lang="es-CO" sz="2000" dirty="0" smtClean="0"/>
              <a:t> </a:t>
            </a:r>
            <a:r>
              <a:rPr lang="es-CO" sz="2000" dirty="0" err="1" smtClean="0"/>
              <a:t>I´m</a:t>
            </a:r>
            <a:r>
              <a:rPr lang="es-CO" sz="2000" dirty="0" smtClean="0"/>
              <a:t> </a:t>
            </a:r>
            <a:r>
              <a:rPr lang="es-CO" sz="2000" dirty="0" err="1" smtClean="0"/>
              <a:t>here</a:t>
            </a:r>
            <a:r>
              <a:rPr lang="es-CO" sz="2000" dirty="0" smtClean="0"/>
              <a:t> </a:t>
            </a:r>
            <a:r>
              <a:rPr lang="es-CO" sz="2000" dirty="0" err="1" smtClean="0"/>
              <a:t>for</a:t>
            </a:r>
            <a:r>
              <a:rPr lang="es-CO" sz="2000" dirty="0" smtClean="0"/>
              <a:t> </a:t>
            </a:r>
            <a:r>
              <a:rPr lang="es-CO" sz="2000" dirty="0" err="1" smtClean="0"/>
              <a:t>you</a:t>
            </a:r>
            <a:r>
              <a:rPr lang="es-CO" sz="2000" dirty="0" smtClean="0"/>
              <a:t>.</a:t>
            </a:r>
          </a:p>
          <a:p>
            <a:pPr marL="0" indent="0" algn="ctr">
              <a:buNone/>
            </a:pPr>
            <a:r>
              <a:rPr lang="es-CO" sz="2000" dirty="0" smtClean="0"/>
              <a:t>Darling </a:t>
            </a:r>
            <a:r>
              <a:rPr lang="es-CO" sz="2000" dirty="0" err="1" smtClean="0"/>
              <a:t>I´m</a:t>
            </a:r>
            <a:r>
              <a:rPr lang="es-CO" sz="2000" dirty="0" smtClean="0"/>
              <a:t> </a:t>
            </a:r>
            <a:r>
              <a:rPr lang="es-CO" sz="2000" dirty="0" err="1" smtClean="0"/>
              <a:t>suffering</a:t>
            </a:r>
            <a:r>
              <a:rPr lang="es-CO" sz="2000" dirty="0" smtClean="0"/>
              <a:t>, plis </a:t>
            </a:r>
            <a:r>
              <a:rPr lang="es-CO" sz="2000" dirty="0" err="1" smtClean="0"/>
              <a:t>help</a:t>
            </a:r>
            <a:r>
              <a:rPr lang="es-CO" sz="2000" dirty="0" smtClean="0"/>
              <a:t> me.</a:t>
            </a:r>
          </a:p>
          <a:p>
            <a:pPr marL="0" indent="0" algn="ctr">
              <a:buNone/>
            </a:pPr>
            <a:endParaRPr lang="en-US" sz="2400" dirty="0" smtClean="0"/>
          </a:p>
          <a:p>
            <a:pPr marL="0" indent="0" algn="ctr">
              <a:buNone/>
            </a:pPr>
            <a:r>
              <a:rPr lang="es-CO" sz="2400" dirty="0" smtClean="0"/>
              <a:t>Buscamos un medio el cual nos permita llegar a diferentes públicos y estratos, mostrándoles los beneficios de ayudarse entre si.</a:t>
            </a:r>
            <a:endParaRPr lang="es-CO" sz="2400" dirty="0"/>
          </a:p>
          <a:p>
            <a:pPr marL="0" indent="0" algn="ctr">
              <a:buNone/>
            </a:pPr>
            <a:endParaRPr lang="es-CO" sz="2400" dirty="0" smtClean="0"/>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90829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28800"/>
            <a:ext cx="8229600" cy="1143000"/>
          </a:xfrm>
        </p:spPr>
        <p:txBody>
          <a:bodyPr/>
          <a:lstStyle/>
          <a:p>
            <a:r>
              <a:rPr lang="es-CO" dirty="0" smtClean="0"/>
              <a:t>El botón </a:t>
            </a:r>
            <a:endParaRPr lang="en-US" dirty="0"/>
          </a:p>
        </p:txBody>
      </p:sp>
    </p:spTree>
    <p:extLst>
      <p:ext uri="{BB962C8B-B14F-4D97-AF65-F5344CB8AC3E}">
        <p14:creationId xmlns:p14="http://schemas.microsoft.com/office/powerpoint/2010/main" val="322926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65447"/>
            <a:ext cx="9144000" cy="6059897"/>
          </a:xfr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650" y="5672380"/>
            <a:ext cx="1597020" cy="1213004"/>
          </a:xfrm>
          <a:prstGeom prst="rect">
            <a:avLst/>
          </a:prstGeom>
        </p:spPr>
      </p:pic>
    </p:spTree>
    <p:extLst>
      <p:ext uri="{BB962C8B-B14F-4D97-AF65-F5344CB8AC3E}">
        <p14:creationId xmlns:p14="http://schemas.microsoft.com/office/powerpoint/2010/main" val="3921417272"/>
      </p:ext>
    </p:extLst>
  </p:cSld>
  <p:clrMapOvr>
    <a:masterClrMapping/>
  </p:clrMapOvr>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460</Words>
  <Application>Microsoft Office PowerPoint</Application>
  <PresentationFormat>Presentación en pantalla (4:3)</PresentationFormat>
  <Paragraphs>40</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Brief Line.</vt:lpstr>
      <vt:lpstr>Público Objetivo</vt:lpstr>
      <vt:lpstr>Problema</vt:lpstr>
      <vt:lpstr>Insight: Los colombianos somos indiferentes a los problemas de los demás. </vt:lpstr>
      <vt:lpstr>Racional</vt:lpstr>
      <vt:lpstr>¿Cómo solucionarlo?</vt:lpstr>
      <vt:lpstr>El botón </vt:lpstr>
      <vt:lpstr>Presentación de PowerPoint</vt:lpstr>
      <vt:lpstr>Presentación de PowerPoint</vt:lpstr>
      <vt:lpstr>Resumen del Proyecto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Garcia</dc:creator>
  <cp:lastModifiedBy>Maya</cp:lastModifiedBy>
  <cp:revision>71</cp:revision>
  <dcterms:created xsi:type="dcterms:W3CDTF">2014-04-13T19:05:24Z</dcterms:created>
  <dcterms:modified xsi:type="dcterms:W3CDTF">2014-04-14T00:54:05Z</dcterms:modified>
</cp:coreProperties>
</file>